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73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34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3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0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8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4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4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2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23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3B3D-7A59-4A87-96C1-1CC3D829F7DE}" type="datetimeFigureOut">
              <a:rPr lang="es-CO" smtClean="0"/>
              <a:t>05/02/2018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8F8E-9127-4FEE-B333-2976B43C37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9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Introducción al Lenguaje de</a:t>
            </a:r>
            <a:br>
              <a:rPr lang="es-CO" b="1" dirty="0"/>
            </a:br>
            <a:r>
              <a:rPr lang="es-CO" b="1" dirty="0"/>
              <a:t>Modelado Unificado (UML)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ADSI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23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38200" y="1690688"/>
            <a:ext cx="10515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smtClean="0"/>
              <a:t>Asociación</a:t>
            </a:r>
            <a:r>
              <a:rPr lang="es-CO" sz="2000" b="1" dirty="0"/>
              <a:t>:</a:t>
            </a:r>
          </a:p>
          <a:p>
            <a:r>
              <a:rPr lang="es-CO" sz="2000" dirty="0"/>
              <a:t>La relación entre clases, permite asociar objetos que colaboran entre sí.</a:t>
            </a:r>
          </a:p>
          <a:p>
            <a:r>
              <a:rPr lang="es-CO" sz="2000" dirty="0"/>
              <a:t>Cabe destacar que no es una relación fuerte, es decir, el tiempo de vida</a:t>
            </a:r>
          </a:p>
          <a:p>
            <a:r>
              <a:rPr lang="es-CO" sz="2000" dirty="0"/>
              <a:t>de un objeto no depende del otro.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4458554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Dependencia:</a:t>
            </a:r>
          </a:p>
          <a:p>
            <a:r>
              <a:rPr lang="es-CO" sz="2000" dirty="0"/>
              <a:t>Representa un tipo de relación muy particular, en la que una clase </a:t>
            </a:r>
            <a:r>
              <a:rPr lang="es-CO" sz="2000" dirty="0" smtClean="0"/>
              <a:t>es instanciada (su instanciación es dependiente de otro objeto/clase).</a:t>
            </a:r>
            <a:endParaRPr lang="es-CO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979" y="2825215"/>
            <a:ext cx="5162550" cy="15144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34" y="5202618"/>
            <a:ext cx="5296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8" t="7259" r="9080" b="20801"/>
          <a:stretch/>
        </p:blipFill>
        <p:spPr>
          <a:xfrm>
            <a:off x="2021980" y="1368715"/>
            <a:ext cx="8804731" cy="51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Ejemplo guiado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93" y="1690688"/>
            <a:ext cx="7865542" cy="43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Ejercicios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271672" y="2664784"/>
            <a:ext cx="41657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5400" dirty="0"/>
              <a:t>goo.gl/</a:t>
            </a:r>
            <a:r>
              <a:rPr lang="es-CO" sz="5400" dirty="0" err="1"/>
              <a:t>XJEbSA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17656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UML es un conjunto de herramientas que permite modelar (analizar </a:t>
            </a:r>
            <a:r>
              <a:rPr lang="es-CO" dirty="0" smtClean="0"/>
              <a:t>y diseñar</a:t>
            </a:r>
            <a:r>
              <a:rPr lang="es-CO" dirty="0"/>
              <a:t>) sistemas orientados a objetos.</a:t>
            </a:r>
          </a:p>
        </p:txBody>
      </p:sp>
    </p:spTree>
    <p:extLst>
      <p:ext uri="{BB962C8B-B14F-4D97-AF65-F5344CB8AC3E}">
        <p14:creationId xmlns:p14="http://schemas.microsoft.com/office/powerpoint/2010/main" val="6835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Algunos componentes particulares de UML son:</a:t>
            </a:r>
          </a:p>
          <a:p>
            <a:pPr marL="0" indent="0">
              <a:buNone/>
            </a:pPr>
            <a:r>
              <a:rPr lang="es-CO" b="1" dirty="0"/>
              <a:t>Partes (elementos):</a:t>
            </a:r>
          </a:p>
          <a:p>
            <a:pPr marL="0" indent="0">
              <a:buNone/>
            </a:pPr>
            <a:r>
              <a:rPr lang="es-CO" dirty="0"/>
              <a:t>Son todos los objetos, cosas, personas, animales, sistemas, subsistemas</a:t>
            </a:r>
          </a:p>
          <a:p>
            <a:pPr marL="0" indent="0">
              <a:buNone/>
            </a:pPr>
            <a:r>
              <a:rPr lang="es-CO" dirty="0"/>
              <a:t>que pueden relacionarse.</a:t>
            </a:r>
          </a:p>
          <a:p>
            <a:pPr marL="0" indent="0">
              <a:buNone/>
            </a:pPr>
            <a:r>
              <a:rPr lang="es-CO" b="1" dirty="0"/>
              <a:t>Acciones (relaciones):</a:t>
            </a:r>
          </a:p>
          <a:p>
            <a:pPr marL="0" indent="0">
              <a:buNone/>
            </a:pPr>
            <a:r>
              <a:rPr lang="es-CO" dirty="0"/>
              <a:t>A través de las acciones las partes se pueden relacionar. Estas pueden ser</a:t>
            </a:r>
          </a:p>
          <a:p>
            <a:pPr marL="0" indent="0">
              <a:buNone/>
            </a:pPr>
            <a:r>
              <a:rPr lang="es-CO" dirty="0"/>
              <a:t>(correr, vender, cantar, comer, bailar o acciones abstractas como querer,</a:t>
            </a:r>
          </a:p>
          <a:p>
            <a:pPr marL="0" indent="0">
              <a:buNone/>
            </a:pPr>
            <a:r>
              <a:rPr lang="es-CO" dirty="0"/>
              <a:t>sentir) hacen que los sistemas tengan funcionalidad, que adquieran vida.</a:t>
            </a:r>
          </a:p>
          <a:p>
            <a:pPr marL="0" indent="0">
              <a:buNone/>
            </a:pPr>
            <a:r>
              <a:rPr lang="es-CO" b="1" dirty="0"/>
              <a:t>Diagramas de modelado (Diseños):</a:t>
            </a:r>
          </a:p>
          <a:p>
            <a:pPr marL="0" indent="0">
              <a:buNone/>
            </a:pPr>
            <a:r>
              <a:rPr lang="es-CO" dirty="0"/>
              <a:t>Reflejan gráficamente el comportamiento, relaciones entre los elementos</a:t>
            </a:r>
          </a:p>
          <a:p>
            <a:pPr marL="0" indent="0">
              <a:buNone/>
            </a:pPr>
            <a:r>
              <a:rPr lang="es-CO" dirty="0"/>
              <a:t>intervinientes dentro de un sistema.</a:t>
            </a:r>
          </a:p>
        </p:txBody>
      </p:sp>
    </p:spTree>
    <p:extLst>
      <p:ext uri="{BB962C8B-B14F-4D97-AF65-F5344CB8AC3E}">
        <p14:creationId xmlns:p14="http://schemas.microsoft.com/office/powerpoint/2010/main" val="3666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/>
              <a:t>Clase: </a:t>
            </a:r>
            <a:r>
              <a:rPr lang="es-CO" dirty="0"/>
              <a:t>puede </a:t>
            </a:r>
            <a:r>
              <a:rPr lang="es-CO" dirty="0" smtClean="0"/>
              <a:t>tener información </a:t>
            </a:r>
            <a:r>
              <a:rPr lang="es-CO" dirty="0"/>
              <a:t>o datos valiosos y realizar acciones que sean </a:t>
            </a:r>
            <a:r>
              <a:rPr lang="es-CO" dirty="0" smtClean="0"/>
              <a:t>necesarias dentro </a:t>
            </a:r>
            <a:r>
              <a:rPr lang="es-CO" dirty="0"/>
              <a:t>del funcionamiento del sistema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Ejemplo: En un supermercado es importante tener datos de </a:t>
            </a:r>
            <a:r>
              <a:rPr lang="es-CO" b="1" dirty="0" smtClean="0"/>
              <a:t>PRODUCTO</a:t>
            </a:r>
            <a:r>
              <a:rPr lang="es-CO" b="1" dirty="0"/>
              <a:t>, CLIENTE, VENTA </a:t>
            </a:r>
            <a:r>
              <a:rPr lang="es-CO" b="1" dirty="0" smtClean="0"/>
              <a:t>y PEDIDO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Un clase tiene </a:t>
            </a:r>
            <a:r>
              <a:rPr lang="es-CO" b="1" dirty="0" smtClean="0"/>
              <a:t>atributos(datos) </a:t>
            </a:r>
            <a:r>
              <a:rPr lang="es-CO" dirty="0" smtClean="0"/>
              <a:t>y </a:t>
            </a:r>
            <a:r>
              <a:rPr lang="es-CO" b="1" dirty="0" smtClean="0"/>
              <a:t>métodos(funciones).</a:t>
            </a:r>
            <a:endParaRPr lang="es-CO" b="1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22" y="1843088"/>
            <a:ext cx="8646756" cy="374454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smtClean="0"/>
              <a:t>Diagrama de clases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0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38200" y="1948265"/>
            <a:ext cx="103020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i="0" u="none" strike="noStrike" baseline="0" dirty="0" smtClean="0"/>
              <a:t>Atributos y métodos:</a:t>
            </a:r>
          </a:p>
          <a:p>
            <a:endParaRPr lang="es-CO" sz="2400" b="0" i="0" u="none" strike="noStrike" baseline="0" dirty="0" smtClean="0"/>
          </a:p>
          <a:p>
            <a:r>
              <a:rPr lang="es-CO" sz="2400" b="0" i="0" u="none" strike="noStrike" baseline="0" dirty="0" smtClean="0"/>
              <a:t>• </a:t>
            </a:r>
            <a:r>
              <a:rPr lang="es-CO" sz="2400" b="1" i="0" u="none" strike="noStrike" baseline="0" dirty="0" err="1" smtClean="0"/>
              <a:t>Public</a:t>
            </a:r>
            <a:r>
              <a:rPr lang="es-CO" sz="2400" b="1" i="0" u="none" strike="noStrike" baseline="0" dirty="0" smtClean="0"/>
              <a:t> (+): </a:t>
            </a:r>
            <a:r>
              <a:rPr lang="es-CO" sz="2400" b="0" i="0" u="none" strike="noStrike" baseline="0" dirty="0" smtClean="0"/>
              <a:t>Indica que el atributo o método será visible tanto dentro como fuera de la clase, es decir, es accesible desde todos lados.</a:t>
            </a:r>
          </a:p>
          <a:p>
            <a:r>
              <a:rPr lang="es-CO" sz="2400" b="0" i="0" u="none" strike="noStrike" baseline="0" dirty="0" smtClean="0"/>
              <a:t>• </a:t>
            </a:r>
            <a:r>
              <a:rPr lang="es-CO" sz="2400" b="1" i="0" u="none" strike="noStrike" baseline="0" dirty="0" err="1" smtClean="0"/>
              <a:t>Private</a:t>
            </a:r>
            <a:r>
              <a:rPr lang="es-CO" sz="2400" b="1" i="0" u="none" strike="noStrike" baseline="0" dirty="0" smtClean="0"/>
              <a:t> (-): </a:t>
            </a:r>
            <a:r>
              <a:rPr lang="es-CO" sz="2400" b="0" i="0" u="none" strike="noStrike" baseline="0" dirty="0" smtClean="0"/>
              <a:t>Indica que el atributo o método sólo será accesible desde dentro de la clase (sólo sus métodos lo pueden acceder).</a:t>
            </a:r>
          </a:p>
          <a:p>
            <a:r>
              <a:rPr lang="es-CO" sz="2400" b="0" i="0" u="none" strike="noStrike" baseline="0" dirty="0" smtClean="0"/>
              <a:t>• </a:t>
            </a:r>
            <a:r>
              <a:rPr lang="es-CO" sz="2400" b="1" i="0" u="none" strike="noStrike" baseline="0" dirty="0" err="1" smtClean="0"/>
              <a:t>Protected</a:t>
            </a:r>
            <a:r>
              <a:rPr lang="es-CO" sz="2400" b="1" i="0" u="none" strike="noStrike" baseline="0" dirty="0" smtClean="0"/>
              <a:t> (#): </a:t>
            </a:r>
            <a:r>
              <a:rPr lang="es-CO" sz="2400" b="0" i="0" u="none" strike="noStrike" baseline="0" dirty="0" smtClean="0"/>
              <a:t>Indica que el atributo o método no será accesible desde fuera de la clase, pero si podrá ser accedido por métodos de la clase además de las subclases que se deriven (ver herencia).</a:t>
            </a:r>
          </a:p>
        </p:txBody>
      </p:sp>
    </p:spTree>
    <p:extLst>
      <p:ext uri="{BB962C8B-B14F-4D97-AF65-F5344CB8AC3E}">
        <p14:creationId xmlns:p14="http://schemas.microsoft.com/office/powerpoint/2010/main" val="29383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4" y="1497505"/>
            <a:ext cx="9203812" cy="49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838200" y="2025542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Composición: (Por Valor)</a:t>
            </a:r>
          </a:p>
          <a:p>
            <a:r>
              <a:rPr lang="es-CO" sz="2000" dirty="0"/>
              <a:t>Relación estática, donde el tiempo de vida del objeto incluido está condicionado por el tiempo de vida del que lo incluye. Este tipo de relación es comúnmente llamada </a:t>
            </a:r>
            <a:r>
              <a:rPr lang="es-CO" sz="2000" dirty="0" smtClean="0"/>
              <a:t>composición.</a:t>
            </a:r>
            <a:endParaRPr lang="es-CO" sz="20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4459883"/>
            <a:ext cx="1051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i="0" u="none" strike="noStrike" baseline="0" dirty="0" smtClean="0"/>
              <a:t>Agregación: (Por Referencia)</a:t>
            </a:r>
          </a:p>
          <a:p>
            <a:r>
              <a:rPr lang="es-CO" sz="2000" b="0" i="0" u="none" strike="noStrike" baseline="0" dirty="0" smtClean="0">
                <a:ea typeface="Verdana" panose="020B0604030504040204" pitchFamily="34" charset="0"/>
                <a:cs typeface="Verdana" panose="020B0604030504040204" pitchFamily="34" charset="0"/>
              </a:rPr>
              <a:t>Es un tipo de relación dinámica, en donde el tiempo de vida del objeto incluido es independiente del que lo incluye. Este tipo de relación es comúnmente llamada agregación.</a:t>
            </a:r>
            <a:endParaRPr lang="es-CO" sz="20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3501916"/>
            <a:ext cx="2190750" cy="5238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5760929"/>
            <a:ext cx="2200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D</a:t>
            </a:r>
            <a:r>
              <a:rPr lang="es-CO" b="1" dirty="0" smtClean="0"/>
              <a:t>iagrama de clases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84001" y="5140491"/>
            <a:ext cx="1062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0" i="0" u="none" strike="noStrike" baseline="0" dirty="0" smtClean="0"/>
              <a:t>El ejemplo anterior indica que el Restaurante tiene Pedidos y Clientes, sin embargo, los Pedidos requieren del Restaurante para poder existir (Composición), mientras que los Clientes no (Agregación).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37" y="1405206"/>
            <a:ext cx="4742645" cy="34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468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de Office</vt:lpstr>
      <vt:lpstr>Introducción al Lenguaje de Modelado Unificado (UML)</vt:lpstr>
      <vt:lpstr>UML</vt:lpstr>
      <vt:lpstr>UML</vt:lpstr>
      <vt:lpstr>Diagrama de clases</vt:lpstr>
      <vt:lpstr>Presentación de PowerPoint</vt:lpstr>
      <vt:lpstr>Diagrama de clases</vt:lpstr>
      <vt:lpstr>Diagrama de clases</vt:lpstr>
      <vt:lpstr>Diagrama de clases</vt:lpstr>
      <vt:lpstr>Diagrama de clases</vt:lpstr>
      <vt:lpstr>Diagrama de clases</vt:lpstr>
      <vt:lpstr>Diagrama de clases</vt:lpstr>
      <vt:lpstr>Ejemplo guiado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Lenguaje de Modelado Unificado (UML)</dc:title>
  <dc:creator>Alejandro Mejia Jaramillo</dc:creator>
  <cp:lastModifiedBy>Alejandro Mejia Jaramillo</cp:lastModifiedBy>
  <cp:revision>12</cp:revision>
  <dcterms:created xsi:type="dcterms:W3CDTF">2018-02-06T01:06:22Z</dcterms:created>
  <dcterms:modified xsi:type="dcterms:W3CDTF">2018-02-06T03:41:20Z</dcterms:modified>
</cp:coreProperties>
</file>