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handoutMasterIdLst>
    <p:handoutMasterId r:id="rId14"/>
  </p:handoutMasterIdLst>
  <p:sldIdLst>
    <p:sldId id="289" r:id="rId5"/>
    <p:sldId id="288" r:id="rId6"/>
    <p:sldId id="261" r:id="rId7"/>
    <p:sldId id="264" r:id="rId8"/>
    <p:sldId id="265"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94" autoAdjust="0"/>
  </p:normalViewPr>
  <p:slideViewPr>
    <p:cSldViewPr snapToGrid="0">
      <p:cViewPr varScale="1">
        <p:scale>
          <a:sx n="60" d="100"/>
          <a:sy n="60" d="100"/>
        </p:scale>
        <p:origin x="96" y="9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8/18/2024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328188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8/18/2024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8/18/2024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3" r:id="rId14"/>
    <p:sldLayoutId id="2147483685" r:id="rId15"/>
    <p:sldLayoutId id="2147483686" r:id="rId16"/>
    <p:sldLayoutId id="2147483687" r:id="rId17"/>
    <p:sldLayoutId id="2147483689" r:id="rId18"/>
    <p:sldLayoutId id="2147483690" r:id="rId19"/>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www.atlassian.com/agile/scrum"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hyperlink" Target="https://www.knack.com/blog/scrum-vs-waterfall/#:~:text=Scrum%20project%20management%20is%20an%20agile%20methodology%20that,phase%20must%20be%20completed%20before%20the%20next%20begins" TargetMode="External"/><Relationship Id="rId4" Type="http://schemas.openxmlformats.org/officeDocument/2006/relationships/hyperlink" Target="https://teamhood.com/agile-resources/agile-team-ro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7-1 FINAL PROJECT</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Scrum-Agile vs Waterfall</a:t>
            </a:r>
          </a:p>
          <a:p>
            <a:r>
              <a:rPr lang="en-US" dirty="0"/>
              <a:t>Introduction to Scrum-Agile</a:t>
            </a:r>
          </a:p>
          <a:p>
            <a:r>
              <a:rPr lang="en-US" dirty="0"/>
              <a:t>Agile Phases</a:t>
            </a:r>
          </a:p>
          <a:p>
            <a:r>
              <a:rPr lang="en-US" dirty="0"/>
              <a:t>Waterfall Method</a:t>
            </a:r>
          </a:p>
          <a:p>
            <a:r>
              <a:rPr lang="en-US" dirty="0"/>
              <a:t>Choosing between the two methods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lstStyle/>
          <a:p>
            <a:r>
              <a:rPr lang="en-US" dirty="0"/>
              <a:t>Scrum-agile vs. waterfall</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noFill/>
        </p:spPr>
        <p:txBody>
          <a:bodyPr vert="horz" lIns="91440" tIns="45720" rIns="91440" bIns="45720" rtlCol="0" anchor="t">
            <a:normAutofit fontScale="62500" lnSpcReduction="20000"/>
          </a:bodyPr>
          <a:lstStyle/>
          <a:p>
            <a:r>
              <a:rPr lang="en-US" dirty="0"/>
              <a:t>Scrum uses iterative sprints, delivers incremental progress using continuous teamwork and feedback. Key aspects of Scrum-Agile are below. </a:t>
            </a:r>
          </a:p>
          <a:p>
            <a:pPr lvl="1"/>
            <a:r>
              <a:rPr lang="en-US" dirty="0"/>
              <a:t>Flexibility</a:t>
            </a:r>
          </a:p>
          <a:p>
            <a:pPr lvl="1"/>
            <a:r>
              <a:rPr lang="en-US" dirty="0"/>
              <a:t>Adaptability</a:t>
            </a:r>
          </a:p>
          <a:p>
            <a:pPr lvl="1"/>
            <a:r>
              <a:rPr lang="en-US" dirty="0"/>
              <a:t>Transparency </a:t>
            </a:r>
          </a:p>
          <a:p>
            <a:r>
              <a:rPr lang="en-US" dirty="0"/>
              <a:t>Waterfall Method is the traditional method. Phases adhere to a strict timeline, and one phase must be complete before the next begins. This method relies on documentation, and clearly defined specifications. </a:t>
            </a:r>
          </a:p>
          <a:p>
            <a:pPr lvl="1"/>
            <a:r>
              <a:rPr lang="en-US" dirty="0"/>
              <a:t>Not flexible</a:t>
            </a:r>
          </a:p>
          <a:p>
            <a:pPr lvl="1"/>
            <a:r>
              <a:rPr lang="en-US" dirty="0"/>
              <a:t>Involves 5 stages (Gathering, Design, Implementation, Testing, and maintenance) </a:t>
            </a:r>
          </a:p>
          <a:p>
            <a:pPr lvl="1"/>
            <a:r>
              <a:rPr lang="en-US" dirty="0"/>
              <a:t>Heavy Planning</a:t>
            </a:r>
          </a:p>
          <a:p>
            <a:pPr lvl="1"/>
            <a:r>
              <a:rPr lang="en-US" dirty="0"/>
              <a:t>Formal communication, less team interaction</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noFill/>
        </p:spPr>
        <p:txBody>
          <a:bodyPr/>
          <a:lstStyle/>
          <a:p>
            <a:r>
              <a:rPr lang="en-US" dirty="0"/>
              <a:t>Scrum-Agile Roles</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834961" y="2032663"/>
            <a:ext cx="10827650" cy="4067492"/>
          </a:xfrm>
          <a:solidFill>
            <a:schemeClr val="bg1"/>
          </a:solidFill>
        </p:spPr>
        <p:txBody>
          <a:bodyPr>
            <a:normAutofit/>
          </a:bodyPr>
          <a:lstStyle/>
          <a:p>
            <a:pPr marL="742950" lvl="2" indent="-285750"/>
            <a:r>
              <a:rPr lang="en-US" b="1" dirty="0"/>
              <a:t>Product Owner : </a:t>
            </a:r>
            <a:r>
              <a:rPr lang="en-US" dirty="0"/>
              <a:t>Builds the product backlog, prioritizes task, and works directly with the client to address project needs. </a:t>
            </a:r>
          </a:p>
          <a:p>
            <a:pPr marL="971550" lvl="3" indent="-285750"/>
            <a:r>
              <a:rPr lang="en-US" b="1" dirty="0"/>
              <a:t>Importance: </a:t>
            </a:r>
            <a:r>
              <a:rPr lang="en-US" dirty="0"/>
              <a:t>They make key decisions and serve as the liaison between the team and client, and ensure the backlog is prioritized.</a:t>
            </a:r>
          </a:p>
          <a:p>
            <a:pPr marL="742950" lvl="2" indent="-285750"/>
            <a:r>
              <a:rPr lang="en-US" b="1" dirty="0"/>
              <a:t>Scrum Master: </a:t>
            </a:r>
            <a:r>
              <a:rPr lang="en-US" dirty="0"/>
              <a:t> Facilitates scrum events (daily standups), assist with backlog management, and coaches the team on scrum practices.</a:t>
            </a:r>
          </a:p>
          <a:p>
            <a:pPr marL="971550" lvl="3" indent="-285750"/>
            <a:r>
              <a:rPr lang="en-US" b="1" dirty="0"/>
              <a:t>Importance: </a:t>
            </a:r>
            <a:r>
              <a:rPr lang="en-US" dirty="0"/>
              <a:t>Ensures the scrum process runs smooth and assist the team in overcoming obstacles. The scrum master also removes any road blocks that prevent productivity.</a:t>
            </a:r>
          </a:p>
          <a:p>
            <a:pPr marL="971550" lvl="3" indent="-285750"/>
            <a:r>
              <a:rPr lang="en-US" b="1" dirty="0"/>
              <a:t>Developer/Tester: </a:t>
            </a:r>
            <a:r>
              <a:rPr lang="en-US" dirty="0"/>
              <a:t> Executes the sprint backlog, Build the product and test the product</a:t>
            </a:r>
          </a:p>
          <a:p>
            <a:pPr marL="1200150" lvl="4" indent="-285750"/>
            <a:r>
              <a:rPr lang="en-US" b="1" dirty="0"/>
              <a:t>Importance: </a:t>
            </a:r>
            <a:r>
              <a:rPr lang="en-US" dirty="0"/>
              <a:t>They deliver the working product and provide their technical expertise to a project. </a:t>
            </a:r>
            <a:endParaRPr lang="en-US" b="1" dirty="0"/>
          </a:p>
          <a:p>
            <a:pPr lvl="3" indent="0">
              <a:buNone/>
            </a:pPr>
            <a:r>
              <a:rPr lang="en-US" dirty="0"/>
              <a:t> </a:t>
            </a:r>
            <a:endParaRPr lang="en-US" b="1" dirty="0"/>
          </a:p>
          <a:p>
            <a:pPr marL="971550" lvl="3" indent="-285750"/>
            <a:endParaRPr lang="en-US" dirty="0"/>
          </a:p>
        </p:txBody>
      </p:sp>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Scrum agile phases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8" y="1915558"/>
            <a:ext cx="10210801" cy="4942442"/>
          </a:xfrm>
          <a:noFill/>
        </p:spPr>
        <p:txBody>
          <a:bodyPr>
            <a:normAutofit fontScale="92500" lnSpcReduction="20000"/>
          </a:bodyPr>
          <a:lstStyle/>
          <a:p>
            <a:pPr>
              <a:buFont typeface="Arial" panose="020B0604020202020204" pitchFamily="34" charset="0"/>
              <a:buChar char="•"/>
            </a:pPr>
            <a:r>
              <a:rPr lang="en-US" b="1" dirty="0"/>
              <a:t>Sprint planning: </a:t>
            </a:r>
            <a:r>
              <a:rPr lang="en-US" dirty="0"/>
              <a:t>The work to be performed for the upcoming sprint (work period) during a sprint meeting and defining and prioritizing task. This meeting is led by the Scrum Master and the team helps decide the sprint goal. User stories are also added to the sprint. </a:t>
            </a:r>
          </a:p>
          <a:p>
            <a:pPr lvl="1">
              <a:buFont typeface="Arial" panose="020B0604020202020204" pitchFamily="34" charset="0"/>
              <a:buChar char="•"/>
            </a:pPr>
            <a:r>
              <a:rPr lang="en-US" b="1" dirty="0"/>
              <a:t>Importance: </a:t>
            </a:r>
            <a:r>
              <a:rPr lang="en-US" dirty="0"/>
              <a:t>Sets clear objectives for the scope of the print, and overall project. </a:t>
            </a:r>
            <a:endParaRPr lang="en-US" b="1" dirty="0"/>
          </a:p>
          <a:p>
            <a:pPr>
              <a:buFont typeface="Arial" panose="020B0604020202020204" pitchFamily="34" charset="0"/>
              <a:buChar char="•"/>
            </a:pPr>
            <a:r>
              <a:rPr lang="en-US" b="1" dirty="0"/>
              <a:t>Daily Stand Up:  </a:t>
            </a:r>
            <a:r>
              <a:rPr lang="en-US" dirty="0"/>
              <a:t>A short meeting, happening the same time, and the same place every day, Typically 15 minutes to plan the days work and identify issues. </a:t>
            </a:r>
          </a:p>
          <a:p>
            <a:pPr lvl="1">
              <a:buFont typeface="Arial" panose="020B0604020202020204" pitchFamily="34" charset="0"/>
              <a:buChar char="•"/>
            </a:pPr>
            <a:r>
              <a:rPr lang="en-US" b="1" dirty="0"/>
              <a:t>Importance: </a:t>
            </a:r>
            <a:r>
              <a:rPr lang="en-US" dirty="0"/>
              <a:t>Ensures that the team is on the same page and serves to help resolve any issues and provide feedback. </a:t>
            </a:r>
            <a:endParaRPr lang="en-US" b="1" dirty="0"/>
          </a:p>
          <a:p>
            <a:pPr>
              <a:buFont typeface="Arial" panose="020B0604020202020204" pitchFamily="34" charset="0"/>
              <a:buChar char="•"/>
            </a:pPr>
            <a:r>
              <a:rPr lang="en-US" b="1" dirty="0"/>
              <a:t>Sprint Review: </a:t>
            </a:r>
            <a:r>
              <a:rPr lang="en-US" dirty="0"/>
              <a:t>A way to provide feedback at the end of a sprint. Shows clients what work has been complete. Provides transparency. Product owner reworks the product backlog based off of the current sprint. </a:t>
            </a:r>
          </a:p>
          <a:p>
            <a:pPr lvl="1">
              <a:buFont typeface="Arial" panose="020B0604020202020204" pitchFamily="34" charset="0"/>
              <a:buChar char="•"/>
            </a:pPr>
            <a:r>
              <a:rPr lang="en-US" b="1" dirty="0"/>
              <a:t>Importance: </a:t>
            </a:r>
            <a:r>
              <a:rPr lang="en-US" dirty="0"/>
              <a:t>Ensures that sprint increments meets the clients' requirements and provides client feedback to the team. </a:t>
            </a:r>
            <a:endParaRPr lang="en-US" b="1" dirty="0"/>
          </a:p>
          <a:p>
            <a:pPr>
              <a:buFont typeface="Arial" panose="020B0604020202020204" pitchFamily="34" charset="0"/>
              <a:buChar char="•"/>
            </a:pPr>
            <a:r>
              <a:rPr lang="en-US" b="1" dirty="0"/>
              <a:t>Sprint retrospective: </a:t>
            </a:r>
            <a:r>
              <a:rPr lang="en-US" dirty="0"/>
              <a:t>The team gets together at the end of a sprint or project to discuss things that did or did not work. Serves as a lessons learned. </a:t>
            </a:r>
          </a:p>
          <a:p>
            <a:pPr lvl="1">
              <a:buFont typeface="Arial" panose="020B0604020202020204" pitchFamily="34" charset="0"/>
              <a:buChar char="•"/>
            </a:pPr>
            <a:r>
              <a:rPr lang="en-US" b="1" dirty="0"/>
              <a:t>Importance:  </a:t>
            </a:r>
            <a:r>
              <a:rPr lang="en-US" dirty="0"/>
              <a:t>Promotes continuous improvement amongst the team. </a:t>
            </a:r>
            <a:endParaRPr lang="en-US" b="1" dirty="0"/>
          </a:p>
          <a:p>
            <a:pPr>
              <a:buFont typeface="Arial" panose="020B0604020202020204" pitchFamily="34" charset="0"/>
              <a:buChar char="•"/>
            </a:pPr>
            <a:r>
              <a:rPr lang="en-US" b="1" dirty="0"/>
              <a:t>Backlog Refinement: </a:t>
            </a:r>
            <a:r>
              <a:rPr lang="en-US" dirty="0"/>
              <a:t>Regularly updating and prioritizing the backlog.</a:t>
            </a:r>
          </a:p>
          <a:p>
            <a:pPr lvl="1">
              <a:buFont typeface="Arial" panose="020B0604020202020204" pitchFamily="34" charset="0"/>
              <a:buChar char="•"/>
            </a:pPr>
            <a:r>
              <a:rPr lang="en-US" b="1" dirty="0"/>
              <a:t>Importance: </a:t>
            </a:r>
            <a:r>
              <a:rPr lang="en-US" dirty="0"/>
              <a:t>Ensures the backlog is relevant, and that future sprints are well planned. </a:t>
            </a:r>
            <a:endParaRPr lang="en-US" b="1" dirty="0"/>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dirty="0"/>
              <a:t>If the water Fall Method was used</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2055813"/>
            <a:ext cx="10840452" cy="4067492"/>
          </a:xfrm>
          <a:noFill/>
        </p:spPr>
        <p:txBody>
          <a:bodyPr vert="horz" lIns="91440" tIns="45720" rIns="91440" bIns="45720" rtlCol="0" anchor="t">
            <a:normAutofit/>
          </a:bodyPr>
          <a:lstStyle/>
          <a:p>
            <a:pPr marL="285750" indent="-285750">
              <a:buFont typeface="Arial" panose="020B0604020202020204" pitchFamily="34" charset="0"/>
              <a:buChar char="•"/>
            </a:pPr>
            <a:r>
              <a:rPr lang="en-US" dirty="0"/>
              <a:t>Changes are harder to implement due to the linear nature of the method. </a:t>
            </a:r>
          </a:p>
          <a:p>
            <a:pPr marL="285750" indent="-285750">
              <a:buFont typeface="Arial" panose="020B0604020202020204" pitchFamily="34" charset="0"/>
              <a:buChar char="•"/>
            </a:pPr>
            <a:r>
              <a:rPr lang="en-US" dirty="0"/>
              <a:t>Requirements are fixed at the beginning of the project; any changes would require going back to the initial design phase. This could lead to delaying the project and increasing cost. </a:t>
            </a:r>
          </a:p>
          <a:p>
            <a:pPr marL="285750" indent="-285750">
              <a:buFont typeface="Arial" panose="020B0604020202020204" pitchFamily="34" charset="0"/>
              <a:buChar char="•"/>
            </a:pPr>
            <a:r>
              <a:rPr lang="en-US" dirty="0"/>
              <a:t>Waterfall method deals with risk at the end of a project which can also result in costly fixes and delays. </a:t>
            </a:r>
          </a:p>
          <a:p>
            <a:pPr marL="285750" indent="-285750">
              <a:buFont typeface="Arial" panose="020B0604020202020204" pitchFamily="34" charset="0"/>
              <a:buChar char="•"/>
            </a:pPr>
            <a:r>
              <a:rPr lang="en-US" dirty="0"/>
              <a:t>The waterfall method also lacks iteration, which again can result in more problems at the end of the project scope. </a:t>
            </a:r>
          </a:p>
          <a:p>
            <a:pPr marL="285750" indent="-285750">
              <a:buFont typeface="Arial" panose="020B0604020202020204" pitchFamily="34" charset="0"/>
              <a:buChar char="•"/>
            </a:pPr>
            <a:r>
              <a:rPr lang="en-US" dirty="0"/>
              <a:t>Due to the requirements being fixed there is a lack of client feedback. </a:t>
            </a:r>
          </a:p>
        </p:txBody>
      </p:sp>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Choosing between the two methods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xfrm>
            <a:off x="838200" y="1987669"/>
            <a:ext cx="11016916" cy="4297679"/>
          </a:xfrm>
          <a:noFill/>
        </p:spPr>
        <p:txBody>
          <a:bodyPr vert="horz" lIns="91440" tIns="45720" rIns="91440" bIns="45720" rtlCol="0" anchor="t">
            <a:normAutofit lnSpcReduction="10000"/>
          </a:bodyPr>
          <a:lstStyle/>
          <a:p>
            <a:pPr lvl="1"/>
            <a:r>
              <a:rPr lang="en-US" dirty="0"/>
              <a:t>When choosing between the methods the following should be considered: </a:t>
            </a:r>
          </a:p>
          <a:p>
            <a:pPr lvl="2"/>
            <a:r>
              <a:rPr lang="en-US" dirty="0"/>
              <a:t>Project Complexity: Agile is better for complex projects because it is more adaptable and is easier to fix problems and implement changes. The Waterfall is better suited for projects with defined requirements.</a:t>
            </a:r>
          </a:p>
          <a:p>
            <a:pPr lvl="2"/>
            <a:r>
              <a:rPr lang="en-US" dirty="0"/>
              <a:t>Feedback: Agile is iterative, and continuously involves feed back from the client and team, which can ease implementing changes and additions to projects. The waterfall method only engages with the client at certain milestones, whereas Agile is continuous. </a:t>
            </a:r>
          </a:p>
          <a:p>
            <a:pPr lvl="2"/>
            <a:r>
              <a:rPr lang="en-US" dirty="0"/>
              <a:t>Flexibility: Agile is flexible and is easier to implement changes. The waterfall method is structured, and predictable. Not as easy to implement changes, and fix issues. </a:t>
            </a:r>
          </a:p>
          <a:p>
            <a:pPr lvl="2"/>
            <a:r>
              <a:rPr lang="en-US" dirty="0"/>
              <a:t>Risk Management: Agile faces risk early on through continuous feedback and iteration. Waterfall face risk late in the project due to the linear nature. </a:t>
            </a:r>
          </a:p>
          <a:p>
            <a:pPr lvl="2"/>
            <a:r>
              <a:rPr lang="en-US" dirty="0"/>
              <a:t>Best Choice: Ultimately for this project the Agile method is better due to its flexibility. Agile is better suited due to the project's complexity and everchanging nature. </a:t>
            </a:r>
          </a:p>
        </p:txBody>
      </p:sp>
    </p:spTree>
    <p:extLst>
      <p:ext uri="{BB962C8B-B14F-4D97-AF65-F5344CB8AC3E}">
        <p14:creationId xmlns:p14="http://schemas.microsoft.com/office/powerpoint/2010/main" val="64377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dirty="0"/>
              <a:t>SPEAKING ENGAGEMENT METRICS</a:t>
            </a:r>
          </a:p>
        </p:txBody>
      </p:sp>
      <p:sp>
        <p:nvSpPr>
          <p:cNvPr id="4" name="Table Placeholder 3">
            <a:extLst>
              <a:ext uri="{FF2B5EF4-FFF2-40B4-BE49-F238E27FC236}">
                <a16:creationId xmlns:a16="http://schemas.microsoft.com/office/drawing/2014/main" id="{1CB24AAA-0489-387B-F67F-44D205574B11}"/>
              </a:ext>
            </a:extLst>
          </p:cNvPr>
          <p:cNvSpPr>
            <a:spLocks noGrp="1"/>
          </p:cNvSpPr>
          <p:nvPr>
            <p:ph type="tbl" sz="quarter" idx="13"/>
          </p:nvPr>
        </p:nvSpPr>
        <p:spPr/>
        <p:txBody>
          <a:bodyPr/>
          <a:lstStyle/>
          <a:p>
            <a:r>
              <a:rPr lang="en-US" b="1" dirty="0"/>
              <a:t>References: </a:t>
            </a:r>
          </a:p>
          <a:p>
            <a:pPr marL="342900" indent="-342900" algn="l">
              <a:buFont typeface="Arial" panose="020B0604020202020204" pitchFamily="34" charset="0"/>
              <a:buChar char="•"/>
            </a:pPr>
            <a:r>
              <a:rPr lang="en-US" dirty="0"/>
              <a:t>Atlassian. (2024). What is scrum and how to get started. </a:t>
            </a:r>
            <a:r>
              <a:rPr lang="en-US" dirty="0">
                <a:hlinkClick r:id="rId3"/>
              </a:rPr>
              <a:t>https://www.atlassian.com/agile/scrum</a:t>
            </a:r>
            <a:endParaRPr lang="en-US" dirty="0"/>
          </a:p>
          <a:p>
            <a:pPr marL="342900" indent="-342900" algn="l">
              <a:buFont typeface="Arial" panose="020B0604020202020204" pitchFamily="34" charset="0"/>
              <a:buChar char="•"/>
            </a:pPr>
            <a:r>
              <a:rPr lang="en-US" dirty="0" err="1"/>
              <a:t>Vasiliauskas</a:t>
            </a:r>
            <a:r>
              <a:rPr lang="en-US" dirty="0"/>
              <a:t>, V. (2024, May 22). Agile Team Roles and responsibilities: A Brief guide. </a:t>
            </a:r>
            <a:r>
              <a:rPr lang="en-US" dirty="0" err="1"/>
              <a:t>Teamhood</a:t>
            </a:r>
            <a:r>
              <a:rPr lang="en-US" dirty="0"/>
              <a:t>. </a:t>
            </a:r>
            <a:r>
              <a:rPr lang="en-US" dirty="0">
                <a:hlinkClick r:id="rId4"/>
              </a:rPr>
              <a:t>https://teamhood.com/agile-resources/agile-team-roles/</a:t>
            </a:r>
            <a:endParaRPr lang="en-US" dirty="0"/>
          </a:p>
          <a:p>
            <a:pPr marL="342900" indent="-342900" algn="l">
              <a:buFont typeface="Arial" panose="020B0604020202020204" pitchFamily="34" charset="0"/>
              <a:buChar char="•"/>
            </a:pPr>
            <a:r>
              <a:rPr lang="en-US" dirty="0" err="1"/>
              <a:t>Gofishdigital</a:t>
            </a:r>
            <a:r>
              <a:rPr lang="en-US" dirty="0"/>
              <a:t>. (2024, August 18). Scrum vs. Waterfall: Complete Guide. Knack: No-Code Application Development Platform. </a:t>
            </a:r>
            <a:r>
              <a:rPr lang="en-US" dirty="0">
                <a:hlinkClick r:id="rId5"/>
              </a:rPr>
              <a:t>https://www.knack.com/blog/scrum-vs-waterfall/#:~:text=Scrum%20project%20management%20is%20an%20agile%20methodology%20that,phase%20must%20be%20completed%20before%20the%20next%20begins</a:t>
            </a:r>
            <a:r>
              <a:rPr lang="en-US" dirty="0"/>
              <a:t>.</a:t>
            </a:r>
          </a:p>
          <a:p>
            <a:pPr marL="342900" indent="-342900" algn="l">
              <a:buFont typeface="Arial" panose="020B0604020202020204" pitchFamily="34" charset="0"/>
              <a:buChar char="•"/>
            </a:pPr>
            <a:r>
              <a:rPr lang="en-US" dirty="0"/>
              <a:t>Scaled Agile, Inc. (2024, July 15). Agile Teams - Scaled Agile framework. Scaled Agile Framework. </a:t>
            </a:r>
            <a:r>
              <a:rPr lang="en-US"/>
              <a:t>https://scaledagileframework.com/agile-teams/</a:t>
            </a:r>
            <a:endParaRPr lang="en-US" dirty="0"/>
          </a:p>
          <a:p>
            <a:pPr marL="342900" indent="-342900" algn="l">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0463064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{E9891845-CB56-45D1-B856-EFCDC7018CAE}tf22797433_win32</Template>
  <TotalTime>56</TotalTime>
  <Words>953</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Univers Condensed Light</vt:lpstr>
      <vt:lpstr>Walbaum Display Light</vt:lpstr>
      <vt:lpstr>AngleLinesVTI</vt:lpstr>
      <vt:lpstr>7-1 FINAL PROJECT</vt:lpstr>
      <vt:lpstr>AGENDA</vt:lpstr>
      <vt:lpstr>Scrum-agile vs. waterfall</vt:lpstr>
      <vt:lpstr>Scrum-Agile Roles</vt:lpstr>
      <vt:lpstr>Scrum agile phases</vt:lpstr>
      <vt:lpstr>If the water Fall Method was used</vt:lpstr>
      <vt:lpstr>Choosing between the two methods</vt:lpstr>
      <vt:lpstr>SPEAKING ENGAGEMENT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henderson</dc:creator>
  <cp:lastModifiedBy>michael henderson</cp:lastModifiedBy>
  <cp:revision>1</cp:revision>
  <dcterms:created xsi:type="dcterms:W3CDTF">2024-08-18T20:43:19Z</dcterms:created>
  <dcterms:modified xsi:type="dcterms:W3CDTF">2024-08-18T21:39:42Z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