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4" r:id="rId1"/>
  </p:sldMasterIdLst>
  <p:notesMasterIdLst>
    <p:notesMasterId r:id="rId31"/>
  </p:notesMasterIdLst>
  <p:sldIdLst>
    <p:sldId id="256" r:id="rId2"/>
    <p:sldId id="264" r:id="rId3"/>
    <p:sldId id="258" r:id="rId4"/>
    <p:sldId id="274" r:id="rId5"/>
    <p:sldId id="262" r:id="rId6"/>
    <p:sldId id="263" r:id="rId7"/>
    <p:sldId id="265" r:id="rId8"/>
    <p:sldId id="266" r:id="rId9"/>
    <p:sldId id="267" r:id="rId10"/>
    <p:sldId id="268" r:id="rId11"/>
    <p:sldId id="269" r:id="rId12"/>
    <p:sldId id="270" r:id="rId13"/>
    <p:sldId id="272" r:id="rId14"/>
    <p:sldId id="271" r:id="rId15"/>
    <p:sldId id="287" r:id="rId16"/>
    <p:sldId id="275" r:id="rId17"/>
    <p:sldId id="273" r:id="rId18"/>
    <p:sldId id="276" r:id="rId19"/>
    <p:sldId id="277" r:id="rId20"/>
    <p:sldId id="279" r:id="rId21"/>
    <p:sldId id="278" r:id="rId22"/>
    <p:sldId id="280" r:id="rId23"/>
    <p:sldId id="281" r:id="rId24"/>
    <p:sldId id="282" r:id="rId25"/>
    <p:sldId id="283" r:id="rId26"/>
    <p:sldId id="284" r:id="rId27"/>
    <p:sldId id="285" r:id="rId28"/>
    <p:sldId id="286" r:id="rId29"/>
    <p:sldId id="289" r:id="rId30"/>
  </p:sldIdLst>
  <p:sldSz cx="9144000" cy="5143500" type="screen16x9"/>
  <p:notesSz cx="6858000" cy="9144000"/>
  <p:embeddedFontLst>
    <p:embeddedFont>
      <p:font typeface="Cambria" panose="02040503050406030204" pitchFamily="18" charset="0"/>
      <p:regular r:id="rId32"/>
      <p:bold r:id="rId33"/>
      <p:italic r:id="rId34"/>
      <p:boldItalic r:id="rId35"/>
    </p:embeddedFont>
    <p:embeddedFont>
      <p:font typeface="Montserrat" panose="00000500000000000000" pitchFamily="2" charset="-52"/>
      <p:regular r:id="rId36"/>
      <p:bold r:id="rId37"/>
      <p:italic r:id="rId38"/>
      <p:boldItalic r:id="rId39"/>
    </p:embeddedFont>
    <p:embeddedFont>
      <p:font typeface="Vidaloka" panose="020B0604020202020204" charset="0"/>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D4F33F-E324-4A9F-AC1F-FE86C3AFF4DA}">
  <a:tblStyle styleId="{FCD4F33F-E324-4A9F-AC1F-FE86C3AFF4D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6" d="100"/>
          <a:sy n="106"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a:extLst>
            <a:ext uri="{FF2B5EF4-FFF2-40B4-BE49-F238E27FC236}">
              <a16:creationId xmlns:a16="http://schemas.microsoft.com/office/drawing/2014/main" id="{8C33CAE0-CEBC-EED7-A1CD-B4F55262E1CE}"/>
            </a:ext>
          </a:extLst>
        </p:cNvPr>
        <p:cNvGrpSpPr/>
        <p:nvPr/>
      </p:nvGrpSpPr>
      <p:grpSpPr>
        <a:xfrm>
          <a:off x="0" y="0"/>
          <a:ext cx="0" cy="0"/>
          <a:chOff x="0" y="0"/>
          <a:chExt cx="0" cy="0"/>
        </a:xfrm>
      </p:grpSpPr>
      <p:sp>
        <p:nvSpPr>
          <p:cNvPr id="549" name="Google Shape;549;gcd8a80d6bc_0_0:notes">
            <a:extLst>
              <a:ext uri="{FF2B5EF4-FFF2-40B4-BE49-F238E27FC236}">
                <a16:creationId xmlns:a16="http://schemas.microsoft.com/office/drawing/2014/main" id="{DBABDF29-4C3C-4828-6CC5-9F18BE5FF05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cd8a80d6bc_0_0:notes">
            <a:extLst>
              <a:ext uri="{FF2B5EF4-FFF2-40B4-BE49-F238E27FC236}">
                <a16:creationId xmlns:a16="http://schemas.microsoft.com/office/drawing/2014/main" id="{9A043775-294A-079F-DB28-8C51195523C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26243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a:extLst>
            <a:ext uri="{FF2B5EF4-FFF2-40B4-BE49-F238E27FC236}">
              <a16:creationId xmlns:a16="http://schemas.microsoft.com/office/drawing/2014/main" id="{0DBC5BC1-A88F-8BA4-7B63-CA333D3748D0}"/>
            </a:ext>
          </a:extLst>
        </p:cNvPr>
        <p:cNvGrpSpPr/>
        <p:nvPr/>
      </p:nvGrpSpPr>
      <p:grpSpPr>
        <a:xfrm>
          <a:off x="0" y="0"/>
          <a:ext cx="0" cy="0"/>
          <a:chOff x="0" y="0"/>
          <a:chExt cx="0" cy="0"/>
        </a:xfrm>
      </p:grpSpPr>
      <p:sp>
        <p:nvSpPr>
          <p:cNvPr id="549" name="Google Shape;549;gcd8a80d6bc_0_0:notes">
            <a:extLst>
              <a:ext uri="{FF2B5EF4-FFF2-40B4-BE49-F238E27FC236}">
                <a16:creationId xmlns:a16="http://schemas.microsoft.com/office/drawing/2014/main" id="{9EE382F7-2A19-E469-8999-242A1A8F6E8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cd8a80d6bc_0_0:notes">
            <a:extLst>
              <a:ext uri="{FF2B5EF4-FFF2-40B4-BE49-F238E27FC236}">
                <a16:creationId xmlns:a16="http://schemas.microsoft.com/office/drawing/2014/main" id="{63100481-A8CD-3BE0-56B9-8F200B4901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10020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a:extLst>
            <a:ext uri="{FF2B5EF4-FFF2-40B4-BE49-F238E27FC236}">
              <a16:creationId xmlns:a16="http://schemas.microsoft.com/office/drawing/2014/main" id="{766C4425-EBA3-5894-1065-A6FAF2CB81B0}"/>
            </a:ext>
          </a:extLst>
        </p:cNvPr>
        <p:cNvGrpSpPr/>
        <p:nvPr/>
      </p:nvGrpSpPr>
      <p:grpSpPr>
        <a:xfrm>
          <a:off x="0" y="0"/>
          <a:ext cx="0" cy="0"/>
          <a:chOff x="0" y="0"/>
          <a:chExt cx="0" cy="0"/>
        </a:xfrm>
      </p:grpSpPr>
      <p:sp>
        <p:nvSpPr>
          <p:cNvPr id="549" name="Google Shape;549;gcd8a80d6bc_0_0:notes">
            <a:extLst>
              <a:ext uri="{FF2B5EF4-FFF2-40B4-BE49-F238E27FC236}">
                <a16:creationId xmlns:a16="http://schemas.microsoft.com/office/drawing/2014/main" id="{BC661A57-BF67-23D1-138B-240D3D44663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cd8a80d6bc_0_0:notes">
            <a:extLst>
              <a:ext uri="{FF2B5EF4-FFF2-40B4-BE49-F238E27FC236}">
                <a16:creationId xmlns:a16="http://schemas.microsoft.com/office/drawing/2014/main" id="{3500BFB9-2431-6465-6A8F-E8D11143659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27313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a:extLst>
            <a:ext uri="{FF2B5EF4-FFF2-40B4-BE49-F238E27FC236}">
              <a16:creationId xmlns:a16="http://schemas.microsoft.com/office/drawing/2014/main" id="{FACBCD27-4DE1-CEAF-2B2C-684C42A87CE9}"/>
            </a:ext>
          </a:extLst>
        </p:cNvPr>
        <p:cNvGrpSpPr/>
        <p:nvPr/>
      </p:nvGrpSpPr>
      <p:grpSpPr>
        <a:xfrm>
          <a:off x="0" y="0"/>
          <a:ext cx="0" cy="0"/>
          <a:chOff x="0" y="0"/>
          <a:chExt cx="0" cy="0"/>
        </a:xfrm>
      </p:grpSpPr>
      <p:sp>
        <p:nvSpPr>
          <p:cNvPr id="549" name="Google Shape;549;gcd8a80d6bc_0_0:notes">
            <a:extLst>
              <a:ext uri="{FF2B5EF4-FFF2-40B4-BE49-F238E27FC236}">
                <a16:creationId xmlns:a16="http://schemas.microsoft.com/office/drawing/2014/main" id="{39985730-AE00-5316-561A-A34C6D5C5DD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cd8a80d6bc_0_0:notes">
            <a:extLst>
              <a:ext uri="{FF2B5EF4-FFF2-40B4-BE49-F238E27FC236}">
                <a16:creationId xmlns:a16="http://schemas.microsoft.com/office/drawing/2014/main" id="{6AAC9FC4-FF2A-5EBB-F2D1-B44CECD7D07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4338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a:extLst>
            <a:ext uri="{FF2B5EF4-FFF2-40B4-BE49-F238E27FC236}">
              <a16:creationId xmlns:a16="http://schemas.microsoft.com/office/drawing/2014/main" id="{59A48719-BF6E-5619-7124-E968E1ABD94C}"/>
            </a:ext>
          </a:extLst>
        </p:cNvPr>
        <p:cNvGrpSpPr/>
        <p:nvPr/>
      </p:nvGrpSpPr>
      <p:grpSpPr>
        <a:xfrm>
          <a:off x="0" y="0"/>
          <a:ext cx="0" cy="0"/>
          <a:chOff x="0" y="0"/>
          <a:chExt cx="0" cy="0"/>
        </a:xfrm>
      </p:grpSpPr>
      <p:sp>
        <p:nvSpPr>
          <p:cNvPr id="549" name="Google Shape;549;gcd8a80d6bc_0_0:notes">
            <a:extLst>
              <a:ext uri="{FF2B5EF4-FFF2-40B4-BE49-F238E27FC236}">
                <a16:creationId xmlns:a16="http://schemas.microsoft.com/office/drawing/2014/main" id="{78BA775D-BD1F-EDBF-15B5-31F44808C56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cd8a80d6bc_0_0:notes">
            <a:extLst>
              <a:ext uri="{FF2B5EF4-FFF2-40B4-BE49-F238E27FC236}">
                <a16:creationId xmlns:a16="http://schemas.microsoft.com/office/drawing/2014/main" id="{85F57CCA-D892-FD2C-61C8-09D5FB57EF0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93248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a:extLst>
            <a:ext uri="{FF2B5EF4-FFF2-40B4-BE49-F238E27FC236}">
              <a16:creationId xmlns:a16="http://schemas.microsoft.com/office/drawing/2014/main" id="{4806534F-084F-B2B4-ACD3-2695128503C7}"/>
            </a:ext>
          </a:extLst>
        </p:cNvPr>
        <p:cNvGrpSpPr/>
        <p:nvPr/>
      </p:nvGrpSpPr>
      <p:grpSpPr>
        <a:xfrm>
          <a:off x="0" y="0"/>
          <a:ext cx="0" cy="0"/>
          <a:chOff x="0" y="0"/>
          <a:chExt cx="0" cy="0"/>
        </a:xfrm>
      </p:grpSpPr>
      <p:sp>
        <p:nvSpPr>
          <p:cNvPr id="485" name="Google Shape;485;p:notes">
            <a:extLst>
              <a:ext uri="{FF2B5EF4-FFF2-40B4-BE49-F238E27FC236}">
                <a16:creationId xmlns:a16="http://schemas.microsoft.com/office/drawing/2014/main" id="{8128451A-EC7D-468E-BF86-AB399BF12C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p:notes">
            <a:extLst>
              <a:ext uri="{FF2B5EF4-FFF2-40B4-BE49-F238E27FC236}">
                <a16:creationId xmlns:a16="http://schemas.microsoft.com/office/drawing/2014/main" id="{F6CFFF91-79C5-2B0D-ACAF-42832D0886B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15767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a:extLst>
            <a:ext uri="{FF2B5EF4-FFF2-40B4-BE49-F238E27FC236}">
              <a16:creationId xmlns:a16="http://schemas.microsoft.com/office/drawing/2014/main" id="{194562F2-5CE7-A3C7-FE51-8F161F4B1484}"/>
            </a:ext>
          </a:extLst>
        </p:cNvPr>
        <p:cNvGrpSpPr/>
        <p:nvPr/>
      </p:nvGrpSpPr>
      <p:grpSpPr>
        <a:xfrm>
          <a:off x="0" y="0"/>
          <a:ext cx="0" cy="0"/>
          <a:chOff x="0" y="0"/>
          <a:chExt cx="0" cy="0"/>
        </a:xfrm>
      </p:grpSpPr>
      <p:sp>
        <p:nvSpPr>
          <p:cNvPr id="549" name="Google Shape;549;gcd8a80d6bc_0_0:notes">
            <a:extLst>
              <a:ext uri="{FF2B5EF4-FFF2-40B4-BE49-F238E27FC236}">
                <a16:creationId xmlns:a16="http://schemas.microsoft.com/office/drawing/2014/main" id="{EF620DBB-231B-9453-8BAA-146AD1E95B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cd8a80d6bc_0_0:notes">
            <a:extLst>
              <a:ext uri="{FF2B5EF4-FFF2-40B4-BE49-F238E27FC236}">
                <a16:creationId xmlns:a16="http://schemas.microsoft.com/office/drawing/2014/main" id="{BBD0CEA6-C246-ED67-A90B-D40F45E3A85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16255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a:extLst>
            <a:ext uri="{FF2B5EF4-FFF2-40B4-BE49-F238E27FC236}">
              <a16:creationId xmlns:a16="http://schemas.microsoft.com/office/drawing/2014/main" id="{437A44A0-853E-63C5-2DC7-A15E89D215A4}"/>
            </a:ext>
          </a:extLst>
        </p:cNvPr>
        <p:cNvGrpSpPr/>
        <p:nvPr/>
      </p:nvGrpSpPr>
      <p:grpSpPr>
        <a:xfrm>
          <a:off x="0" y="0"/>
          <a:ext cx="0" cy="0"/>
          <a:chOff x="0" y="0"/>
          <a:chExt cx="0" cy="0"/>
        </a:xfrm>
      </p:grpSpPr>
      <p:sp>
        <p:nvSpPr>
          <p:cNvPr id="549" name="Google Shape;549;gcd8a80d6bc_0_0:notes">
            <a:extLst>
              <a:ext uri="{FF2B5EF4-FFF2-40B4-BE49-F238E27FC236}">
                <a16:creationId xmlns:a16="http://schemas.microsoft.com/office/drawing/2014/main" id="{EF6B288D-672C-FD56-2D8F-FDD8E7274D3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cd8a80d6bc_0_0:notes">
            <a:extLst>
              <a:ext uri="{FF2B5EF4-FFF2-40B4-BE49-F238E27FC236}">
                <a16:creationId xmlns:a16="http://schemas.microsoft.com/office/drawing/2014/main" id="{C1F56A47-1C66-95AB-4349-6599B14BFFD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14219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a:extLst>
            <a:ext uri="{FF2B5EF4-FFF2-40B4-BE49-F238E27FC236}">
              <a16:creationId xmlns:a16="http://schemas.microsoft.com/office/drawing/2014/main" id="{17DADA4D-ACB8-9A93-5BD2-D68681F27255}"/>
            </a:ext>
          </a:extLst>
        </p:cNvPr>
        <p:cNvGrpSpPr/>
        <p:nvPr/>
      </p:nvGrpSpPr>
      <p:grpSpPr>
        <a:xfrm>
          <a:off x="0" y="0"/>
          <a:ext cx="0" cy="0"/>
          <a:chOff x="0" y="0"/>
          <a:chExt cx="0" cy="0"/>
        </a:xfrm>
      </p:grpSpPr>
      <p:sp>
        <p:nvSpPr>
          <p:cNvPr id="549" name="Google Shape;549;gcd8a80d6bc_0_0:notes">
            <a:extLst>
              <a:ext uri="{FF2B5EF4-FFF2-40B4-BE49-F238E27FC236}">
                <a16:creationId xmlns:a16="http://schemas.microsoft.com/office/drawing/2014/main" id="{CD2895B4-1D47-46C9-B369-73028D5069D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cd8a80d6bc_0_0:notes">
            <a:extLst>
              <a:ext uri="{FF2B5EF4-FFF2-40B4-BE49-F238E27FC236}">
                <a16:creationId xmlns:a16="http://schemas.microsoft.com/office/drawing/2014/main" id="{F1FD6D4C-A5F7-DC3C-06B0-503872CAD85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18707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a:extLst>
            <a:ext uri="{FF2B5EF4-FFF2-40B4-BE49-F238E27FC236}">
              <a16:creationId xmlns:a16="http://schemas.microsoft.com/office/drawing/2014/main" id="{B61CD509-DFF0-95FA-9376-7285F4854309}"/>
            </a:ext>
          </a:extLst>
        </p:cNvPr>
        <p:cNvGrpSpPr/>
        <p:nvPr/>
      </p:nvGrpSpPr>
      <p:grpSpPr>
        <a:xfrm>
          <a:off x="0" y="0"/>
          <a:ext cx="0" cy="0"/>
          <a:chOff x="0" y="0"/>
          <a:chExt cx="0" cy="0"/>
        </a:xfrm>
      </p:grpSpPr>
      <p:sp>
        <p:nvSpPr>
          <p:cNvPr id="549" name="Google Shape;549;gcd8a80d6bc_0_0:notes">
            <a:extLst>
              <a:ext uri="{FF2B5EF4-FFF2-40B4-BE49-F238E27FC236}">
                <a16:creationId xmlns:a16="http://schemas.microsoft.com/office/drawing/2014/main" id="{099FFA4B-2810-2638-7984-7E500DC728D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cd8a80d6bc_0_0:notes">
            <a:extLst>
              <a:ext uri="{FF2B5EF4-FFF2-40B4-BE49-F238E27FC236}">
                <a16:creationId xmlns:a16="http://schemas.microsoft.com/office/drawing/2014/main" id="{7DF6F2A3-4298-BF6E-BAB1-2844A198E02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0435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a:extLst>
            <a:ext uri="{FF2B5EF4-FFF2-40B4-BE49-F238E27FC236}">
              <a16:creationId xmlns:a16="http://schemas.microsoft.com/office/drawing/2014/main" id="{2A29AE59-1F87-E91C-5A88-0676CF4102BA}"/>
            </a:ext>
          </a:extLst>
        </p:cNvPr>
        <p:cNvGrpSpPr/>
        <p:nvPr/>
      </p:nvGrpSpPr>
      <p:grpSpPr>
        <a:xfrm>
          <a:off x="0" y="0"/>
          <a:ext cx="0" cy="0"/>
          <a:chOff x="0" y="0"/>
          <a:chExt cx="0" cy="0"/>
        </a:xfrm>
      </p:grpSpPr>
      <p:sp>
        <p:nvSpPr>
          <p:cNvPr id="549" name="Google Shape;549;gcd8a80d6bc_0_0:notes">
            <a:extLst>
              <a:ext uri="{FF2B5EF4-FFF2-40B4-BE49-F238E27FC236}">
                <a16:creationId xmlns:a16="http://schemas.microsoft.com/office/drawing/2014/main" id="{A8D472BE-EF01-AF6D-EA1B-D1F5E0C52F0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cd8a80d6bc_0_0:notes">
            <a:extLst>
              <a:ext uri="{FF2B5EF4-FFF2-40B4-BE49-F238E27FC236}">
                <a16:creationId xmlns:a16="http://schemas.microsoft.com/office/drawing/2014/main" id="{EC20A780-16E6-95EB-8696-16BD74AA341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51577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56" name="Google Shape;56;p9"/>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7" name="Google Shape;57;p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1">
  <p:cSld name="SECTION_TITLE_AND_DESCRIPTION_1">
    <p:spTree>
      <p:nvGrpSpPr>
        <p:cNvPr id="1" name="Shape 132"/>
        <p:cNvGrpSpPr/>
        <p:nvPr/>
      </p:nvGrpSpPr>
      <p:grpSpPr>
        <a:xfrm>
          <a:off x="0" y="0"/>
          <a:ext cx="0" cy="0"/>
          <a:chOff x="0" y="0"/>
          <a:chExt cx="0" cy="0"/>
        </a:xfrm>
      </p:grpSpPr>
      <p:sp>
        <p:nvSpPr>
          <p:cNvPr id="133" name="Google Shape;133;p18"/>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1"/>
              </a:buClr>
              <a:buSzPts val="1400"/>
              <a:buChar char="●"/>
              <a:defRPr sz="1400"/>
            </a:lvl1pPr>
            <a:lvl2pPr lvl="1" algn="ctr">
              <a:spcBef>
                <a:spcPts val="0"/>
              </a:spcBef>
              <a:spcAft>
                <a:spcPts val="0"/>
              </a:spcAft>
              <a:buSzPts val="1400"/>
              <a:buChar char="○"/>
              <a:defRPr/>
            </a:lvl2pPr>
            <a:lvl3pPr lvl="2" algn="ctr">
              <a:spcBef>
                <a:spcPts val="0"/>
              </a:spcBef>
              <a:spcAft>
                <a:spcPts val="0"/>
              </a:spcAft>
              <a:buSzPts val="1400"/>
              <a:buChar char="■"/>
              <a:defRPr/>
            </a:lvl3pPr>
            <a:lvl4pPr lvl="3" algn="ctr">
              <a:spcBef>
                <a:spcPts val="0"/>
              </a:spcBef>
              <a:spcAft>
                <a:spcPts val="0"/>
              </a:spcAft>
              <a:buSzPts val="1400"/>
              <a:buChar char="●"/>
              <a:defRPr/>
            </a:lvl4pPr>
            <a:lvl5pPr lvl="4" algn="ctr">
              <a:spcBef>
                <a:spcPts val="0"/>
              </a:spcBef>
              <a:spcAft>
                <a:spcPts val="0"/>
              </a:spcAft>
              <a:buSzPts val="1400"/>
              <a:buChar char="○"/>
              <a:defRPr/>
            </a:lvl5pPr>
            <a:lvl6pPr lvl="5" algn="ctr">
              <a:spcBef>
                <a:spcPts val="0"/>
              </a:spcBef>
              <a:spcAft>
                <a:spcPts val="0"/>
              </a:spcAft>
              <a:buSzPts val="1400"/>
              <a:buChar char="■"/>
              <a:defRPr/>
            </a:lvl6pPr>
            <a:lvl7pPr lvl="6" algn="ctr">
              <a:spcBef>
                <a:spcPts val="0"/>
              </a:spcBef>
              <a:spcAft>
                <a:spcPts val="0"/>
              </a:spcAft>
              <a:buSzPts val="1400"/>
              <a:buChar char="●"/>
              <a:defRPr/>
            </a:lvl7pPr>
            <a:lvl8pPr lvl="7" algn="ctr">
              <a:spcBef>
                <a:spcPts val="0"/>
              </a:spcBef>
              <a:spcAft>
                <a:spcPts val="0"/>
              </a:spcAft>
              <a:buSzPts val="1400"/>
              <a:buChar char="○"/>
              <a:defRPr/>
            </a:lvl8pPr>
            <a:lvl9pPr lvl="8" algn="ctr">
              <a:spcBef>
                <a:spcPts val="0"/>
              </a:spcBef>
              <a:spcAft>
                <a:spcPts val="0"/>
              </a:spcAft>
              <a:buSzPts val="1400"/>
              <a:buChar char="■"/>
              <a:defRPr/>
            </a:lvl9pPr>
          </a:lstStyle>
          <a:p>
            <a:endParaRPr/>
          </a:p>
        </p:txBody>
      </p:sp>
      <p:sp>
        <p:nvSpPr>
          <p:cNvPr id="134" name="Google Shape;134;p18"/>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135" name="Google Shape;135;p1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6" name="Google Shape;136;p1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7" name="Google Shape;137;p18"/>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55"/>
        <p:cNvGrpSpPr/>
        <p:nvPr/>
      </p:nvGrpSpPr>
      <p:grpSpPr>
        <a:xfrm>
          <a:off x="0" y="0"/>
          <a:ext cx="0" cy="0"/>
          <a:chOff x="0" y="0"/>
          <a:chExt cx="0" cy="0"/>
        </a:xfrm>
      </p:grpSpPr>
      <p:cxnSp>
        <p:nvCxnSpPr>
          <p:cNvPr id="456" name="Google Shape;456;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7" name="Google Shape;457;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8"/>
        <p:cNvGrpSpPr/>
        <p:nvPr/>
      </p:nvGrpSpPr>
      <p:grpSpPr>
        <a:xfrm>
          <a:off x="0" y="0"/>
          <a:ext cx="0" cy="0"/>
          <a:chOff x="0" y="0"/>
          <a:chExt cx="0" cy="0"/>
        </a:xfrm>
      </p:grpSpPr>
      <p:cxnSp>
        <p:nvCxnSpPr>
          <p:cNvPr id="459" name="Google Shape;459;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1" name="Google Shape;461;p52"/>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2" name="Google Shape;462;p52"/>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63"/>
        <p:cNvGrpSpPr/>
        <p:nvPr/>
      </p:nvGrpSpPr>
      <p:grpSpPr>
        <a:xfrm>
          <a:off x="0" y="0"/>
          <a:ext cx="0" cy="0"/>
          <a:chOff x="0" y="0"/>
          <a:chExt cx="0" cy="0"/>
        </a:xfrm>
      </p:grpSpPr>
      <p:cxnSp>
        <p:nvCxnSpPr>
          <p:cNvPr id="464" name="Google Shape;464;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5" name="Google Shape;465;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6" name="Google Shape;466;p53"/>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7"/>
        <p:cNvGrpSpPr/>
        <p:nvPr/>
      </p:nvGrpSpPr>
      <p:grpSpPr>
        <a:xfrm>
          <a:off x="0" y="0"/>
          <a:ext cx="0" cy="0"/>
          <a:chOff x="0" y="0"/>
          <a:chExt cx="0" cy="0"/>
        </a:xfrm>
      </p:grpSpPr>
      <p:cxnSp>
        <p:nvCxnSpPr>
          <p:cNvPr id="468" name="Google Shape;468;p5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9" name="Google Shape;469;p5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70" name="Google Shape;470;p5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71" name="Google Shape;471;p5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72" name="Google Shape;472;p54"/>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73" name="Google Shape;473;p54"/>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58" r:id="rId3"/>
    <p:sldLayoutId id="2147483659" r:id="rId4"/>
    <p:sldLayoutId id="2147483664" r:id="rId5"/>
    <p:sldLayoutId id="2147483697" r:id="rId6"/>
    <p:sldLayoutId id="2147483698" r:id="rId7"/>
    <p:sldLayoutId id="2147483699" r:id="rId8"/>
    <p:sldLayoutId id="214748370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Matrix Operations in C</a:t>
            </a:r>
            <a:endParaRPr dirty="0"/>
          </a:p>
        </p:txBody>
      </p:sp>
      <p:sp>
        <p:nvSpPr>
          <p:cNvPr id="489" name="Google Shape;489;p60"/>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solidFill>
                  <a:schemeClr val="dk1"/>
                </a:solidFill>
              </a:rPr>
              <a:t>By: Mher Baburyan</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8"/>
                                        </p:tgtEl>
                                        <p:attrNameLst>
                                          <p:attrName>style.visibility</p:attrName>
                                        </p:attrNameLst>
                                      </p:cBhvr>
                                      <p:to>
                                        <p:strVal val="visible"/>
                                      </p:to>
                                    </p:set>
                                    <p:anim calcmode="lin" valueType="num">
                                      <p:cBhvr additive="base">
                                        <p:cTn id="7" dur="1000"/>
                                        <p:tgtEl>
                                          <p:spTgt spid="488"/>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9"/>
                                        </p:tgtEl>
                                        <p:attrNameLst>
                                          <p:attrName>style.visibility</p:attrName>
                                        </p:attrNameLst>
                                      </p:cBhvr>
                                      <p:to>
                                        <p:strVal val="visible"/>
                                      </p:to>
                                    </p:set>
                                    <p:anim calcmode="lin" valueType="num">
                                      <p:cBhvr additive="base">
                                        <p:cTn id="10" dur="1000"/>
                                        <p:tgtEl>
                                          <p:spTgt spid="48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1">
          <a:extLst>
            <a:ext uri="{FF2B5EF4-FFF2-40B4-BE49-F238E27FC236}">
              <a16:creationId xmlns:a16="http://schemas.microsoft.com/office/drawing/2014/main" id="{E1230D1F-A647-F654-3F70-04136A87EEFC}"/>
            </a:ext>
          </a:extLst>
        </p:cNvPr>
        <p:cNvGrpSpPr/>
        <p:nvPr/>
      </p:nvGrpSpPr>
      <p:grpSpPr>
        <a:xfrm>
          <a:off x="0" y="0"/>
          <a:ext cx="0" cy="0"/>
          <a:chOff x="0" y="0"/>
          <a:chExt cx="0" cy="0"/>
        </a:xfrm>
      </p:grpSpPr>
      <p:sp>
        <p:nvSpPr>
          <p:cNvPr id="553" name="Google Shape;553;p66">
            <a:extLst>
              <a:ext uri="{FF2B5EF4-FFF2-40B4-BE49-F238E27FC236}">
                <a16:creationId xmlns:a16="http://schemas.microsoft.com/office/drawing/2014/main" id="{C592222A-D56F-27B8-B358-7871868A926E}"/>
              </a:ext>
            </a:extLst>
          </p:cNvPr>
          <p:cNvSpPr txBox="1">
            <a:spLocks noGrp="1"/>
          </p:cNvSpPr>
          <p:nvPr>
            <p:ph type="title"/>
          </p:nvPr>
        </p:nvSpPr>
        <p:spPr>
          <a:xfrm>
            <a:off x="713224" y="445025"/>
            <a:ext cx="713477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Linear Algebra : </a:t>
            </a:r>
            <a:r>
              <a:rPr kumimoji="0" lang="en-US" altLang="en-US" sz="3200" b="0" i="0" u="none" strike="noStrike" cap="none" normalizeH="0" baseline="0" dirty="0">
                <a:ln>
                  <a:noFill/>
                </a:ln>
                <a:solidFill>
                  <a:schemeClr val="tx1"/>
                </a:solidFill>
                <a:effectLst/>
                <a:latin typeface="Arial" panose="020B0604020202020204" pitchFamily="34" charset="0"/>
              </a:rPr>
              <a:t>Scalar Multiply Matrix </a:t>
            </a:r>
            <a:endParaRPr dirty="0">
              <a:latin typeface="+mn-lt"/>
            </a:endParaRPr>
          </a:p>
        </p:txBody>
      </p:sp>
      <p:pic>
        <p:nvPicPr>
          <p:cNvPr id="7170" name="Picture 2" descr="Matrix Scalar Multiplication - Properties, Formula, Examples">
            <a:extLst>
              <a:ext uri="{FF2B5EF4-FFF2-40B4-BE49-F238E27FC236}">
                <a16:creationId xmlns:a16="http://schemas.microsoft.com/office/drawing/2014/main" id="{58A611B5-5F2E-6F93-44A9-38401178FB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010"/>
          <a:stretch/>
        </p:blipFill>
        <p:spPr bwMode="auto">
          <a:xfrm>
            <a:off x="2070893" y="1017725"/>
            <a:ext cx="5002213" cy="363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8494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1">
          <a:extLst>
            <a:ext uri="{FF2B5EF4-FFF2-40B4-BE49-F238E27FC236}">
              <a16:creationId xmlns:a16="http://schemas.microsoft.com/office/drawing/2014/main" id="{9272A063-1D00-99BB-E5FE-1C99B5A82260}"/>
            </a:ext>
          </a:extLst>
        </p:cNvPr>
        <p:cNvGrpSpPr/>
        <p:nvPr/>
      </p:nvGrpSpPr>
      <p:grpSpPr>
        <a:xfrm>
          <a:off x="0" y="0"/>
          <a:ext cx="0" cy="0"/>
          <a:chOff x="0" y="0"/>
          <a:chExt cx="0" cy="0"/>
        </a:xfrm>
      </p:grpSpPr>
      <p:sp>
        <p:nvSpPr>
          <p:cNvPr id="553" name="Google Shape;553;p66">
            <a:extLst>
              <a:ext uri="{FF2B5EF4-FFF2-40B4-BE49-F238E27FC236}">
                <a16:creationId xmlns:a16="http://schemas.microsoft.com/office/drawing/2014/main" id="{DCCF8937-15A0-8BFC-5A20-F7ED1D879075}"/>
              </a:ext>
            </a:extLst>
          </p:cNvPr>
          <p:cNvSpPr txBox="1">
            <a:spLocks noGrp="1"/>
          </p:cNvSpPr>
          <p:nvPr>
            <p:ph type="title"/>
          </p:nvPr>
        </p:nvSpPr>
        <p:spPr>
          <a:xfrm>
            <a:off x="713224" y="445025"/>
            <a:ext cx="713477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Linear Algebra : </a:t>
            </a:r>
            <a:r>
              <a:rPr kumimoji="0" lang="en-US" altLang="en-US" sz="3200" b="0" i="0" u="none" strike="noStrike" cap="none" normalizeH="0" baseline="0" dirty="0">
                <a:ln>
                  <a:noFill/>
                </a:ln>
                <a:solidFill>
                  <a:schemeClr val="tx1"/>
                </a:solidFill>
                <a:effectLst/>
                <a:latin typeface="Arial" panose="020B0604020202020204" pitchFamily="34" charset="0"/>
              </a:rPr>
              <a:t>Determinant of Matrix </a:t>
            </a:r>
            <a:endParaRPr dirty="0">
              <a:latin typeface="+mn-lt"/>
            </a:endParaRPr>
          </a:p>
        </p:txBody>
      </p:sp>
      <p:pic>
        <p:nvPicPr>
          <p:cNvPr id="8194" name="Picture 2" descr="Program to find Determinant of a Matrix ...">
            <a:extLst>
              <a:ext uri="{FF2B5EF4-FFF2-40B4-BE49-F238E27FC236}">
                <a16:creationId xmlns:a16="http://schemas.microsoft.com/office/drawing/2014/main" id="{11928F6D-8EB2-4977-6C75-6A42BF70B5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0612" y="1710814"/>
            <a:ext cx="3443737" cy="172186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A5664EF-9EE7-09CB-89F6-8D5B25152D91}"/>
              </a:ext>
            </a:extLst>
          </p:cNvPr>
          <p:cNvSpPr txBox="1"/>
          <p:nvPr/>
        </p:nvSpPr>
        <p:spPr>
          <a:xfrm>
            <a:off x="1011812" y="2310139"/>
            <a:ext cx="2966400" cy="523220"/>
          </a:xfrm>
          <a:prstGeom prst="rect">
            <a:avLst/>
          </a:prstGeom>
          <a:noFill/>
        </p:spPr>
        <p:txBody>
          <a:bodyPr wrap="square" rtlCol="0">
            <a:spAutoFit/>
          </a:bodyPr>
          <a:lstStyle/>
          <a:p>
            <a:pPr marL="285750" indent="-285750">
              <a:buFont typeface="Arial" panose="020B0604020202020204" pitchFamily="34" charset="0"/>
              <a:buChar char="•"/>
            </a:pPr>
            <a:r>
              <a:rPr lang="en-US" dirty="0"/>
              <a:t>Must be a square matrix</a:t>
            </a:r>
          </a:p>
          <a:p>
            <a:r>
              <a:rPr lang="en-US" dirty="0"/>
              <a:t>    (Columns and Rows are equal)</a:t>
            </a:r>
          </a:p>
        </p:txBody>
      </p:sp>
    </p:spTree>
    <p:extLst>
      <p:ext uri="{BB962C8B-B14F-4D97-AF65-F5344CB8AC3E}">
        <p14:creationId xmlns:p14="http://schemas.microsoft.com/office/powerpoint/2010/main" val="941091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1">
          <a:extLst>
            <a:ext uri="{FF2B5EF4-FFF2-40B4-BE49-F238E27FC236}">
              <a16:creationId xmlns:a16="http://schemas.microsoft.com/office/drawing/2014/main" id="{9D38B7D4-19C5-8EB8-DB35-B3FC562E0BF9}"/>
            </a:ext>
          </a:extLst>
        </p:cNvPr>
        <p:cNvGrpSpPr/>
        <p:nvPr/>
      </p:nvGrpSpPr>
      <p:grpSpPr>
        <a:xfrm>
          <a:off x="0" y="0"/>
          <a:ext cx="0" cy="0"/>
          <a:chOff x="0" y="0"/>
          <a:chExt cx="0" cy="0"/>
        </a:xfrm>
      </p:grpSpPr>
      <p:sp>
        <p:nvSpPr>
          <p:cNvPr id="553" name="Google Shape;553;p66">
            <a:extLst>
              <a:ext uri="{FF2B5EF4-FFF2-40B4-BE49-F238E27FC236}">
                <a16:creationId xmlns:a16="http://schemas.microsoft.com/office/drawing/2014/main" id="{08718806-D067-C5D0-ED17-36010AA99814}"/>
              </a:ext>
            </a:extLst>
          </p:cNvPr>
          <p:cNvSpPr txBox="1">
            <a:spLocks noGrp="1"/>
          </p:cNvSpPr>
          <p:nvPr>
            <p:ph type="title"/>
          </p:nvPr>
        </p:nvSpPr>
        <p:spPr>
          <a:xfrm>
            <a:off x="713224" y="445025"/>
            <a:ext cx="713477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Linear Algebra : </a:t>
            </a:r>
            <a:r>
              <a:rPr kumimoji="0" lang="en-US" altLang="en-US" sz="3200" b="0" i="0" u="none" strike="noStrike" cap="none" normalizeH="0" baseline="0" dirty="0">
                <a:ln>
                  <a:noFill/>
                </a:ln>
                <a:solidFill>
                  <a:schemeClr val="tx1"/>
                </a:solidFill>
                <a:effectLst/>
                <a:latin typeface="Arial" panose="020B0604020202020204" pitchFamily="34" charset="0"/>
              </a:rPr>
              <a:t>Determinant of Matrix </a:t>
            </a:r>
            <a:endParaRPr dirty="0">
              <a:latin typeface="+mn-lt"/>
            </a:endParaRPr>
          </a:p>
        </p:txBody>
      </p:sp>
      <p:sp>
        <p:nvSpPr>
          <p:cNvPr id="3" name="TextBox 2">
            <a:extLst>
              <a:ext uri="{FF2B5EF4-FFF2-40B4-BE49-F238E27FC236}">
                <a16:creationId xmlns:a16="http://schemas.microsoft.com/office/drawing/2014/main" id="{226B2002-7DFC-2AE9-499A-D6E63DEDE1BD}"/>
              </a:ext>
            </a:extLst>
          </p:cNvPr>
          <p:cNvSpPr txBox="1"/>
          <p:nvPr/>
        </p:nvSpPr>
        <p:spPr>
          <a:xfrm>
            <a:off x="3452400" y="1296000"/>
            <a:ext cx="2239200" cy="338554"/>
          </a:xfrm>
          <a:prstGeom prst="rect">
            <a:avLst/>
          </a:prstGeom>
          <a:noFill/>
        </p:spPr>
        <p:txBody>
          <a:bodyPr wrap="square" rtlCol="0">
            <a:spAutoFit/>
          </a:bodyPr>
          <a:lstStyle/>
          <a:p>
            <a:r>
              <a:rPr lang="en-US" sz="1600" b="1" dirty="0"/>
              <a:t>Laplace Expansion</a:t>
            </a:r>
          </a:p>
        </p:txBody>
      </p:sp>
      <p:pic>
        <p:nvPicPr>
          <p:cNvPr id="9218" name="Picture 2" descr="Evaluating the Determinant of a Matrix">
            <a:extLst>
              <a:ext uri="{FF2B5EF4-FFF2-40B4-BE49-F238E27FC236}">
                <a16:creationId xmlns:a16="http://schemas.microsoft.com/office/drawing/2014/main" id="{D891DF95-FCE5-EA4D-EA22-84D0A2B3886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103"/>
          <a:stretch/>
        </p:blipFill>
        <p:spPr bwMode="auto">
          <a:xfrm>
            <a:off x="1700292" y="1794176"/>
            <a:ext cx="5743415" cy="2904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714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51">
          <a:extLst>
            <a:ext uri="{FF2B5EF4-FFF2-40B4-BE49-F238E27FC236}">
              <a16:creationId xmlns:a16="http://schemas.microsoft.com/office/drawing/2014/main" id="{3C481587-1413-0882-59A5-BD0B51A7580F}"/>
            </a:ext>
          </a:extLst>
        </p:cNvPr>
        <p:cNvGrpSpPr/>
        <p:nvPr/>
      </p:nvGrpSpPr>
      <p:grpSpPr>
        <a:xfrm>
          <a:off x="0" y="0"/>
          <a:ext cx="0" cy="0"/>
          <a:chOff x="0" y="0"/>
          <a:chExt cx="0" cy="0"/>
        </a:xfrm>
      </p:grpSpPr>
      <p:sp>
        <p:nvSpPr>
          <p:cNvPr id="553" name="Google Shape;553;p66">
            <a:extLst>
              <a:ext uri="{FF2B5EF4-FFF2-40B4-BE49-F238E27FC236}">
                <a16:creationId xmlns:a16="http://schemas.microsoft.com/office/drawing/2014/main" id="{939D4C3A-3576-20D5-75C4-0F15D32FF924}"/>
              </a:ext>
            </a:extLst>
          </p:cNvPr>
          <p:cNvSpPr txBox="1">
            <a:spLocks noGrp="1"/>
          </p:cNvSpPr>
          <p:nvPr>
            <p:ph type="title"/>
          </p:nvPr>
        </p:nvSpPr>
        <p:spPr>
          <a:xfrm>
            <a:off x="713224" y="445025"/>
            <a:ext cx="713477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Linear Algebra : </a:t>
            </a:r>
            <a:r>
              <a:rPr kumimoji="0" lang="en-US" altLang="en-US" sz="3200" b="0" i="0" u="none" strike="noStrike" cap="none" normalizeH="0" baseline="0" dirty="0">
                <a:ln>
                  <a:noFill/>
                </a:ln>
                <a:solidFill>
                  <a:schemeClr val="tx1"/>
                </a:solidFill>
                <a:effectLst/>
                <a:latin typeface="Arial" panose="020B0604020202020204" pitchFamily="34" charset="0"/>
              </a:rPr>
              <a:t>Row Echelon Form</a:t>
            </a:r>
            <a:endParaRPr dirty="0">
              <a:latin typeface="+mn-lt"/>
            </a:endParaRPr>
          </a:p>
        </p:txBody>
      </p:sp>
      <p:sp>
        <p:nvSpPr>
          <p:cNvPr id="2" name="TextBox 1">
            <a:extLst>
              <a:ext uri="{FF2B5EF4-FFF2-40B4-BE49-F238E27FC236}">
                <a16:creationId xmlns:a16="http://schemas.microsoft.com/office/drawing/2014/main" id="{F3322947-5B14-8FD0-C504-3AAA01E12191}"/>
              </a:ext>
            </a:extLst>
          </p:cNvPr>
          <p:cNvSpPr txBox="1"/>
          <p:nvPr/>
        </p:nvSpPr>
        <p:spPr>
          <a:xfrm>
            <a:off x="79200" y="1986973"/>
            <a:ext cx="4406481" cy="1169551"/>
          </a:xfrm>
          <a:prstGeom prst="rect">
            <a:avLst/>
          </a:prstGeom>
          <a:noFill/>
        </p:spPr>
        <p:txBody>
          <a:bodyPr wrap="square" rtlCol="0">
            <a:spAutoFit/>
          </a:bodyPr>
          <a:lstStyle/>
          <a:p>
            <a:pPr marL="285750" indent="-285750">
              <a:buFont typeface="Arial" panose="020B0604020202020204" pitchFamily="34" charset="0"/>
              <a:buChar char="•"/>
            </a:pPr>
            <a:r>
              <a:rPr lang="en-US" dirty="0"/>
              <a:t>Must be a square matrix</a:t>
            </a:r>
          </a:p>
          <a:p>
            <a:r>
              <a:rPr lang="en-US" dirty="0"/>
              <a:t>    (Columns and Rows are equal)</a:t>
            </a:r>
          </a:p>
          <a:p>
            <a:endParaRPr lang="en-US" dirty="0"/>
          </a:p>
          <a:p>
            <a:pPr marL="285750" indent="-285750">
              <a:buFont typeface="Arial" panose="020B0604020202020204" pitchFamily="34" charset="0"/>
              <a:buChar char="•"/>
            </a:pPr>
            <a:r>
              <a:rPr lang="en-US" dirty="0"/>
              <a:t>All nonzero rows are above any rows of all zeros.</a:t>
            </a:r>
          </a:p>
          <a:p>
            <a:endParaRPr lang="en-US" dirty="0"/>
          </a:p>
        </p:txBody>
      </p:sp>
      <p:pic>
        <p:nvPicPr>
          <p:cNvPr id="11266" name="Picture 2" descr="a Matrix to Row Echelon Form ...">
            <a:extLst>
              <a:ext uri="{FF2B5EF4-FFF2-40B4-BE49-F238E27FC236}">
                <a16:creationId xmlns:a16="http://schemas.microsoft.com/office/drawing/2014/main" id="{AE09C5DA-52AF-EC27-9DCC-A954D6890A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8513" y="1518222"/>
            <a:ext cx="3249487" cy="243397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2157EFA-922F-79A1-D4F0-650731FF2B71}"/>
              </a:ext>
            </a:extLst>
          </p:cNvPr>
          <p:cNvSpPr txBox="1"/>
          <p:nvPr/>
        </p:nvSpPr>
        <p:spPr>
          <a:xfrm>
            <a:off x="4879845" y="1210445"/>
            <a:ext cx="3328155" cy="307777"/>
          </a:xfrm>
          <a:prstGeom prst="rect">
            <a:avLst/>
          </a:prstGeom>
          <a:noFill/>
        </p:spPr>
        <p:txBody>
          <a:bodyPr wrap="none" rtlCol="0">
            <a:spAutoFit/>
          </a:bodyPr>
          <a:lstStyle/>
          <a:p>
            <a:r>
              <a:rPr lang="en-US" dirty="0"/>
              <a:t>Pivot is the first non-zero entry in a row </a:t>
            </a:r>
          </a:p>
        </p:txBody>
      </p:sp>
    </p:spTree>
    <p:extLst>
      <p:ext uri="{BB962C8B-B14F-4D97-AF65-F5344CB8AC3E}">
        <p14:creationId xmlns:p14="http://schemas.microsoft.com/office/powerpoint/2010/main" val="2506060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51">
          <a:extLst>
            <a:ext uri="{FF2B5EF4-FFF2-40B4-BE49-F238E27FC236}">
              <a16:creationId xmlns:a16="http://schemas.microsoft.com/office/drawing/2014/main" id="{5738D55F-8E7E-0DFA-B253-77B450C363B7}"/>
            </a:ext>
          </a:extLst>
        </p:cNvPr>
        <p:cNvGrpSpPr/>
        <p:nvPr/>
      </p:nvGrpSpPr>
      <p:grpSpPr>
        <a:xfrm>
          <a:off x="0" y="0"/>
          <a:ext cx="0" cy="0"/>
          <a:chOff x="0" y="0"/>
          <a:chExt cx="0" cy="0"/>
        </a:xfrm>
      </p:grpSpPr>
      <p:sp>
        <p:nvSpPr>
          <p:cNvPr id="553" name="Google Shape;553;p66">
            <a:extLst>
              <a:ext uri="{FF2B5EF4-FFF2-40B4-BE49-F238E27FC236}">
                <a16:creationId xmlns:a16="http://schemas.microsoft.com/office/drawing/2014/main" id="{C9D88025-EE7D-BF40-FAAC-974ABF4D8015}"/>
              </a:ext>
            </a:extLst>
          </p:cNvPr>
          <p:cNvSpPr txBox="1">
            <a:spLocks noGrp="1"/>
          </p:cNvSpPr>
          <p:nvPr>
            <p:ph type="title"/>
          </p:nvPr>
        </p:nvSpPr>
        <p:spPr>
          <a:xfrm>
            <a:off x="713224" y="445025"/>
            <a:ext cx="713477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Linear Algebra : </a:t>
            </a:r>
            <a:r>
              <a:rPr kumimoji="0" lang="en-US" altLang="en-US" sz="3200" b="0" i="0" u="none" strike="noStrike" cap="none" normalizeH="0" baseline="0" dirty="0">
                <a:ln>
                  <a:noFill/>
                </a:ln>
                <a:solidFill>
                  <a:schemeClr val="tx1"/>
                </a:solidFill>
                <a:effectLst/>
                <a:latin typeface="Arial" panose="020B0604020202020204" pitchFamily="34" charset="0"/>
              </a:rPr>
              <a:t> LU Factorization </a:t>
            </a:r>
            <a:endParaRPr dirty="0">
              <a:latin typeface="+mn-lt"/>
            </a:endParaRPr>
          </a:p>
        </p:txBody>
      </p:sp>
      <p:pic>
        <p:nvPicPr>
          <p:cNvPr id="10244" name="Picture 4" descr="Doolittle Algorithm | LU Decomposition | GeeksforGeeks">
            <a:extLst>
              <a:ext uri="{FF2B5EF4-FFF2-40B4-BE49-F238E27FC236}">
                <a16:creationId xmlns:a16="http://schemas.microsoft.com/office/drawing/2014/main" id="{67381487-F4BC-B28D-3F6A-F8E194B90B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5681" y="1367287"/>
            <a:ext cx="4658319" cy="24089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6E77104-C2B9-C6F7-60BC-4DB5CB40C45B}"/>
              </a:ext>
            </a:extLst>
          </p:cNvPr>
          <p:cNvSpPr txBox="1"/>
          <p:nvPr/>
        </p:nvSpPr>
        <p:spPr>
          <a:xfrm>
            <a:off x="345681" y="1986973"/>
            <a:ext cx="4140000" cy="1169551"/>
          </a:xfrm>
          <a:prstGeom prst="rect">
            <a:avLst/>
          </a:prstGeom>
          <a:noFill/>
        </p:spPr>
        <p:txBody>
          <a:bodyPr wrap="square" rtlCol="0">
            <a:spAutoFit/>
          </a:bodyPr>
          <a:lstStyle/>
          <a:p>
            <a:pPr marL="285750" indent="-285750">
              <a:buFont typeface="Arial" panose="020B0604020202020204" pitchFamily="34" charset="0"/>
              <a:buChar char="•"/>
            </a:pPr>
            <a:r>
              <a:rPr lang="en-US" dirty="0"/>
              <a:t>Must be a square matrix</a:t>
            </a:r>
          </a:p>
          <a:p>
            <a:r>
              <a:rPr lang="en-US" dirty="0"/>
              <a:t>    (Columns and Rows are equal)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Must be a Non-Singular matrix </a:t>
            </a:r>
          </a:p>
          <a:p>
            <a:r>
              <a:rPr lang="en-US" dirty="0"/>
              <a:t>    (Must have an Inverse and non 0 determinant)</a:t>
            </a:r>
          </a:p>
        </p:txBody>
      </p:sp>
    </p:spTree>
    <p:extLst>
      <p:ext uri="{BB962C8B-B14F-4D97-AF65-F5344CB8AC3E}">
        <p14:creationId xmlns:p14="http://schemas.microsoft.com/office/powerpoint/2010/main" val="2578976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1">
          <a:extLst>
            <a:ext uri="{FF2B5EF4-FFF2-40B4-BE49-F238E27FC236}">
              <a16:creationId xmlns:a16="http://schemas.microsoft.com/office/drawing/2014/main" id="{E4FE544B-DA92-6F51-C212-E6705B173295}"/>
            </a:ext>
          </a:extLst>
        </p:cNvPr>
        <p:cNvGrpSpPr/>
        <p:nvPr/>
      </p:nvGrpSpPr>
      <p:grpSpPr>
        <a:xfrm>
          <a:off x="0" y="0"/>
          <a:ext cx="0" cy="0"/>
          <a:chOff x="0" y="0"/>
          <a:chExt cx="0" cy="0"/>
        </a:xfrm>
      </p:grpSpPr>
      <p:sp>
        <p:nvSpPr>
          <p:cNvPr id="553" name="Google Shape;553;p66">
            <a:extLst>
              <a:ext uri="{FF2B5EF4-FFF2-40B4-BE49-F238E27FC236}">
                <a16:creationId xmlns:a16="http://schemas.microsoft.com/office/drawing/2014/main" id="{40E03DA1-949A-A777-235C-FADA1B86BB8B}"/>
              </a:ext>
            </a:extLst>
          </p:cNvPr>
          <p:cNvSpPr txBox="1">
            <a:spLocks noGrp="1"/>
          </p:cNvSpPr>
          <p:nvPr>
            <p:ph type="title"/>
          </p:nvPr>
        </p:nvSpPr>
        <p:spPr>
          <a:xfrm>
            <a:off x="713224" y="445025"/>
            <a:ext cx="713477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Linear Algebra : </a:t>
            </a:r>
            <a:r>
              <a:rPr kumimoji="0" lang="en-US" altLang="en-US" sz="3200" b="0" i="0" u="none" strike="noStrike" cap="none" normalizeH="0" baseline="0" dirty="0">
                <a:ln>
                  <a:noFill/>
                </a:ln>
                <a:solidFill>
                  <a:schemeClr val="tx1"/>
                </a:solidFill>
                <a:effectLst/>
                <a:latin typeface="Arial" panose="020B0604020202020204" pitchFamily="34" charset="0"/>
              </a:rPr>
              <a:t> LU Factorization </a:t>
            </a:r>
            <a:endParaRPr dirty="0">
              <a:latin typeface="+mn-lt"/>
            </a:endParaRPr>
          </a:p>
        </p:txBody>
      </p:sp>
      <p:pic>
        <p:nvPicPr>
          <p:cNvPr id="4" name="Picture 3">
            <a:extLst>
              <a:ext uri="{FF2B5EF4-FFF2-40B4-BE49-F238E27FC236}">
                <a16:creationId xmlns:a16="http://schemas.microsoft.com/office/drawing/2014/main" id="{C710F655-5E2C-CE99-8B2B-47466367805A}"/>
              </a:ext>
            </a:extLst>
          </p:cNvPr>
          <p:cNvPicPr>
            <a:picLocks noChangeAspect="1"/>
          </p:cNvPicPr>
          <p:nvPr/>
        </p:nvPicPr>
        <p:blipFill>
          <a:blip r:embed="rId3"/>
          <a:stretch>
            <a:fillRect/>
          </a:stretch>
        </p:blipFill>
        <p:spPr>
          <a:xfrm>
            <a:off x="1766745" y="1079984"/>
            <a:ext cx="5027733" cy="3618491"/>
          </a:xfrm>
          <a:prstGeom prst="rect">
            <a:avLst/>
          </a:prstGeom>
        </p:spPr>
      </p:pic>
    </p:spTree>
    <p:extLst>
      <p:ext uri="{BB962C8B-B14F-4D97-AF65-F5344CB8AC3E}">
        <p14:creationId xmlns:p14="http://schemas.microsoft.com/office/powerpoint/2010/main" val="3598136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345377-4DCF-C6C2-B926-67A01AC5D2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B81635-10B7-6D44-1E6A-699498B0ADD5}"/>
              </a:ext>
            </a:extLst>
          </p:cNvPr>
          <p:cNvSpPr>
            <a:spLocks noGrp="1"/>
          </p:cNvSpPr>
          <p:nvPr>
            <p:ph type="ctrTitle"/>
          </p:nvPr>
        </p:nvSpPr>
        <p:spPr>
          <a:xfrm>
            <a:off x="2454193" y="2571750"/>
            <a:ext cx="4235613" cy="1029900"/>
          </a:xfrm>
        </p:spPr>
        <p:txBody>
          <a:bodyPr/>
          <a:lstStyle/>
          <a:p>
            <a:r>
              <a:rPr lang="en-US" dirty="0"/>
              <a:t>Code Snippets</a:t>
            </a:r>
          </a:p>
        </p:txBody>
      </p:sp>
    </p:spTree>
    <p:extLst>
      <p:ext uri="{BB962C8B-B14F-4D97-AF65-F5344CB8AC3E}">
        <p14:creationId xmlns:p14="http://schemas.microsoft.com/office/powerpoint/2010/main" val="992551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1CD412E-2CCA-D46A-8D18-582B08A7BD3E}"/>
              </a:ext>
            </a:extLst>
          </p:cNvPr>
          <p:cNvPicPr>
            <a:picLocks noChangeAspect="1"/>
          </p:cNvPicPr>
          <p:nvPr/>
        </p:nvPicPr>
        <p:blipFill>
          <a:blip r:embed="rId2"/>
          <a:stretch>
            <a:fillRect/>
          </a:stretch>
        </p:blipFill>
        <p:spPr>
          <a:xfrm>
            <a:off x="4572000" y="1903611"/>
            <a:ext cx="4344529" cy="1336278"/>
          </a:xfrm>
          <a:prstGeom prst="rect">
            <a:avLst/>
          </a:prstGeom>
        </p:spPr>
      </p:pic>
      <p:sp>
        <p:nvSpPr>
          <p:cNvPr id="7" name="TextBox 6">
            <a:extLst>
              <a:ext uri="{FF2B5EF4-FFF2-40B4-BE49-F238E27FC236}">
                <a16:creationId xmlns:a16="http://schemas.microsoft.com/office/drawing/2014/main" id="{F62C6172-15EF-8E27-78BA-22D9EE3B8594}"/>
              </a:ext>
            </a:extLst>
          </p:cNvPr>
          <p:cNvSpPr txBox="1"/>
          <p:nvPr/>
        </p:nvSpPr>
        <p:spPr>
          <a:xfrm>
            <a:off x="597600" y="504000"/>
            <a:ext cx="2702984" cy="553998"/>
          </a:xfrm>
          <a:prstGeom prst="rect">
            <a:avLst/>
          </a:prstGeom>
          <a:noFill/>
        </p:spPr>
        <p:txBody>
          <a:bodyPr wrap="none" rtlCol="0">
            <a:spAutoFit/>
          </a:bodyPr>
          <a:lstStyle/>
          <a:p>
            <a:r>
              <a:rPr lang="en-US" sz="3000" dirty="0"/>
              <a:t>Code Snippets</a:t>
            </a:r>
          </a:p>
        </p:txBody>
      </p:sp>
      <p:sp>
        <p:nvSpPr>
          <p:cNvPr id="8" name="TextBox 7">
            <a:extLst>
              <a:ext uri="{FF2B5EF4-FFF2-40B4-BE49-F238E27FC236}">
                <a16:creationId xmlns:a16="http://schemas.microsoft.com/office/drawing/2014/main" id="{276DECE7-F0F0-63CC-71A9-7E62D7A9ACDD}"/>
              </a:ext>
            </a:extLst>
          </p:cNvPr>
          <p:cNvSpPr txBox="1"/>
          <p:nvPr/>
        </p:nvSpPr>
        <p:spPr>
          <a:xfrm>
            <a:off x="147044" y="1771531"/>
            <a:ext cx="4424956" cy="1600438"/>
          </a:xfrm>
          <a:prstGeom prst="rect">
            <a:avLst/>
          </a:prstGeom>
          <a:noFill/>
        </p:spPr>
        <p:txBody>
          <a:bodyPr wrap="square" rtlCol="0">
            <a:spAutoFit/>
          </a:bodyPr>
          <a:lstStyle/>
          <a:p>
            <a:r>
              <a:rPr lang="en-US" dirty="0">
                <a:effectLst/>
                <a:latin typeface="Arial" panose="020B0604020202020204" pitchFamily="34" charset="0"/>
                <a:ea typeface="MS Mincho" panose="02020609040205080304" pitchFamily="49" charset="-128"/>
                <a:cs typeface="Times New Roman" panose="02020603050405020304" pitchFamily="18" charset="0"/>
              </a:rPr>
              <a:t>The Matrix struct defines a dynamic matrix by storing its number of rows, number of columns, and a pointer to a 2D array of floating-point elements.</a:t>
            </a:r>
          </a:p>
          <a:p>
            <a:endParaRPr lang="en-US" dirty="0">
              <a:latin typeface="Arial" panose="020B0604020202020204" pitchFamily="34" charset="0"/>
              <a:ea typeface="MS Mincho" panose="02020609040205080304" pitchFamily="49" charset="-128"/>
              <a:cs typeface="Times New Roman" panose="02020603050405020304" pitchFamily="18" charset="0"/>
            </a:endParaRPr>
          </a:p>
          <a:p>
            <a:r>
              <a:rPr lang="en-US" dirty="0"/>
              <a:t>The two pointers allow us to create a dynamic array of rows, where each row is itself a dynamic array of floating-point numbers.</a:t>
            </a:r>
          </a:p>
        </p:txBody>
      </p:sp>
    </p:spTree>
    <p:extLst>
      <p:ext uri="{BB962C8B-B14F-4D97-AF65-F5344CB8AC3E}">
        <p14:creationId xmlns:p14="http://schemas.microsoft.com/office/powerpoint/2010/main" val="692248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FBBF75-772E-60E4-26BF-AC0C84A08AF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EB75CCD-5C0C-3529-2736-4B18D5A8AA00}"/>
              </a:ext>
            </a:extLst>
          </p:cNvPr>
          <p:cNvSpPr txBox="1"/>
          <p:nvPr/>
        </p:nvSpPr>
        <p:spPr>
          <a:xfrm>
            <a:off x="597600" y="504000"/>
            <a:ext cx="2702984" cy="553998"/>
          </a:xfrm>
          <a:prstGeom prst="rect">
            <a:avLst/>
          </a:prstGeom>
          <a:noFill/>
        </p:spPr>
        <p:txBody>
          <a:bodyPr wrap="none" rtlCol="0">
            <a:spAutoFit/>
          </a:bodyPr>
          <a:lstStyle/>
          <a:p>
            <a:r>
              <a:rPr lang="en-US" sz="3000" dirty="0"/>
              <a:t>Code Snippets</a:t>
            </a:r>
          </a:p>
        </p:txBody>
      </p:sp>
      <p:sp>
        <p:nvSpPr>
          <p:cNvPr id="8" name="TextBox 7">
            <a:extLst>
              <a:ext uri="{FF2B5EF4-FFF2-40B4-BE49-F238E27FC236}">
                <a16:creationId xmlns:a16="http://schemas.microsoft.com/office/drawing/2014/main" id="{3A1A8AD3-2674-8CB8-2480-A184DDB2C24D}"/>
              </a:ext>
            </a:extLst>
          </p:cNvPr>
          <p:cNvSpPr txBox="1"/>
          <p:nvPr/>
        </p:nvSpPr>
        <p:spPr>
          <a:xfrm>
            <a:off x="139391" y="2143170"/>
            <a:ext cx="4504156" cy="1310039"/>
          </a:xfrm>
          <a:prstGeom prst="rect">
            <a:avLst/>
          </a:prstGeom>
          <a:noFill/>
        </p:spPr>
        <p:txBody>
          <a:bodyPr wrap="square" rtlCol="0">
            <a:spAutoFit/>
          </a:bodyPr>
          <a:lstStyle/>
          <a:p>
            <a:pPr>
              <a:lnSpc>
                <a:spcPct val="115000"/>
              </a:lnSpc>
              <a:spcAft>
                <a:spcPts val="1000"/>
              </a:spcAft>
            </a:pPr>
            <a:r>
              <a:rPr lang="en-US" dirty="0">
                <a:effectLst/>
                <a:latin typeface="Arial" panose="020B0604020202020204" pitchFamily="34" charset="0"/>
                <a:ea typeface="MS Mincho" panose="02020609040205080304" pitchFamily="49" charset="-128"/>
                <a:cs typeface="Times New Roman" panose="02020603050405020304" pitchFamily="18" charset="0"/>
              </a:rPr>
              <a:t>The “</a:t>
            </a:r>
            <a:r>
              <a:rPr lang="en-US" dirty="0" err="1">
                <a:effectLst/>
                <a:latin typeface="Arial" panose="020B0604020202020204" pitchFamily="34" charset="0"/>
                <a:ea typeface="MS Mincho" panose="02020609040205080304" pitchFamily="49" charset="-128"/>
                <a:cs typeface="Times New Roman" panose="02020603050405020304" pitchFamily="18" charset="0"/>
              </a:rPr>
              <a:t>allocateMatrix</a:t>
            </a:r>
            <a:r>
              <a:rPr lang="en-US" dirty="0">
                <a:effectLst/>
                <a:latin typeface="Arial" panose="020B0604020202020204" pitchFamily="34" charset="0"/>
                <a:ea typeface="MS Mincho" panose="02020609040205080304" pitchFamily="49" charset="-128"/>
                <a:cs typeface="Times New Roman" panose="02020603050405020304" pitchFamily="18" charset="0"/>
              </a:rPr>
              <a:t>” function creates space in memory for a matrix of floating-point numbers. It takes the number of rows and columns and saves them in the matrix structure. Then, it allocates memory for each row and for the elements in each row.</a:t>
            </a:r>
            <a:endParaRPr lang="en-US" dirty="0">
              <a:effectLst/>
              <a:latin typeface="Cambria" panose="02040503050406030204" pitchFamily="18" charset="0"/>
              <a:ea typeface="MS Mincho" panose="02020609040205080304" pitchFamily="49" charset="-128"/>
              <a:cs typeface="Times New Roman" panose="02020603050405020304" pitchFamily="18" charset="0"/>
            </a:endParaRPr>
          </a:p>
        </p:txBody>
      </p:sp>
      <p:pic>
        <p:nvPicPr>
          <p:cNvPr id="2" name="Picture 1">
            <a:extLst>
              <a:ext uri="{FF2B5EF4-FFF2-40B4-BE49-F238E27FC236}">
                <a16:creationId xmlns:a16="http://schemas.microsoft.com/office/drawing/2014/main" id="{11100EB4-3FCC-9584-539A-FF7A48C8A132}"/>
              </a:ext>
            </a:extLst>
          </p:cNvPr>
          <p:cNvPicPr>
            <a:picLocks noChangeAspect="1"/>
          </p:cNvPicPr>
          <p:nvPr/>
        </p:nvPicPr>
        <p:blipFill>
          <a:blip r:embed="rId2"/>
          <a:stretch>
            <a:fillRect/>
          </a:stretch>
        </p:blipFill>
        <p:spPr>
          <a:xfrm>
            <a:off x="4643547" y="1920337"/>
            <a:ext cx="4108417" cy="1755706"/>
          </a:xfrm>
          <a:prstGeom prst="rect">
            <a:avLst/>
          </a:prstGeom>
        </p:spPr>
      </p:pic>
    </p:spTree>
    <p:extLst>
      <p:ext uri="{BB962C8B-B14F-4D97-AF65-F5344CB8AC3E}">
        <p14:creationId xmlns:p14="http://schemas.microsoft.com/office/powerpoint/2010/main" val="483581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7FFB56-307B-C263-CD2A-6B39D86503A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8BCE6BC-65F3-25D5-6423-711D2F51933A}"/>
              </a:ext>
            </a:extLst>
          </p:cNvPr>
          <p:cNvSpPr txBox="1"/>
          <p:nvPr/>
        </p:nvSpPr>
        <p:spPr>
          <a:xfrm>
            <a:off x="597600" y="504000"/>
            <a:ext cx="2702984" cy="553998"/>
          </a:xfrm>
          <a:prstGeom prst="rect">
            <a:avLst/>
          </a:prstGeom>
          <a:noFill/>
        </p:spPr>
        <p:txBody>
          <a:bodyPr wrap="none" rtlCol="0">
            <a:spAutoFit/>
          </a:bodyPr>
          <a:lstStyle/>
          <a:p>
            <a:r>
              <a:rPr lang="en-US" sz="3000" dirty="0"/>
              <a:t>Code Snippets</a:t>
            </a:r>
          </a:p>
        </p:txBody>
      </p:sp>
      <p:sp>
        <p:nvSpPr>
          <p:cNvPr id="8" name="TextBox 7">
            <a:extLst>
              <a:ext uri="{FF2B5EF4-FFF2-40B4-BE49-F238E27FC236}">
                <a16:creationId xmlns:a16="http://schemas.microsoft.com/office/drawing/2014/main" id="{D0C63E0D-6084-A342-709F-DA388C71C6EE}"/>
              </a:ext>
            </a:extLst>
          </p:cNvPr>
          <p:cNvSpPr txBox="1"/>
          <p:nvPr/>
        </p:nvSpPr>
        <p:spPr>
          <a:xfrm>
            <a:off x="385197" y="2288371"/>
            <a:ext cx="3665693" cy="566758"/>
          </a:xfrm>
          <a:prstGeom prst="rect">
            <a:avLst/>
          </a:prstGeom>
          <a:noFill/>
        </p:spPr>
        <p:txBody>
          <a:bodyPr wrap="square" rtlCol="0">
            <a:spAutoFit/>
          </a:bodyPr>
          <a:lstStyle/>
          <a:p>
            <a:pPr>
              <a:lnSpc>
                <a:spcPct val="115000"/>
              </a:lnSpc>
              <a:spcAft>
                <a:spcPts val="1000"/>
              </a:spcAft>
            </a:pPr>
            <a:r>
              <a:rPr lang="en-US" dirty="0">
                <a:effectLst/>
                <a:latin typeface="Arial" panose="020B0604020202020204" pitchFamily="34" charset="0"/>
                <a:ea typeface="MS Mincho" panose="02020609040205080304" pitchFamily="49" charset="-128"/>
                <a:cs typeface="Times New Roman" panose="02020603050405020304" pitchFamily="18" charset="0"/>
              </a:rPr>
              <a:t>Here we free the memory we allocated earlier. We free memory to avoid leaks.</a:t>
            </a:r>
            <a:endParaRPr lang="en-US" dirty="0">
              <a:effectLst/>
              <a:latin typeface="Cambria" panose="02040503050406030204" pitchFamily="18" charset="0"/>
              <a:ea typeface="MS Mincho" panose="02020609040205080304" pitchFamily="49" charset="-128"/>
              <a:cs typeface="Times New Roman" panose="02020603050405020304" pitchFamily="18" charset="0"/>
            </a:endParaRPr>
          </a:p>
        </p:txBody>
      </p:sp>
      <p:pic>
        <p:nvPicPr>
          <p:cNvPr id="3" name="Picture 2">
            <a:extLst>
              <a:ext uri="{FF2B5EF4-FFF2-40B4-BE49-F238E27FC236}">
                <a16:creationId xmlns:a16="http://schemas.microsoft.com/office/drawing/2014/main" id="{465C87A6-55C8-FF2C-E6CE-525BFF0810EC}"/>
              </a:ext>
            </a:extLst>
          </p:cNvPr>
          <p:cNvPicPr>
            <a:picLocks noChangeAspect="1"/>
          </p:cNvPicPr>
          <p:nvPr/>
        </p:nvPicPr>
        <p:blipFill>
          <a:blip r:embed="rId2"/>
          <a:stretch>
            <a:fillRect/>
          </a:stretch>
        </p:blipFill>
        <p:spPr>
          <a:xfrm>
            <a:off x="4572000" y="1680727"/>
            <a:ext cx="4549703" cy="1782046"/>
          </a:xfrm>
          <a:prstGeom prst="rect">
            <a:avLst/>
          </a:prstGeom>
        </p:spPr>
      </p:pic>
    </p:spTree>
    <p:extLst>
      <p:ext uri="{BB962C8B-B14F-4D97-AF65-F5344CB8AC3E}">
        <p14:creationId xmlns:p14="http://schemas.microsoft.com/office/powerpoint/2010/main" val="2833693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7">
          <a:extLst>
            <a:ext uri="{FF2B5EF4-FFF2-40B4-BE49-F238E27FC236}">
              <a16:creationId xmlns:a16="http://schemas.microsoft.com/office/drawing/2014/main" id="{27DABB49-BD91-358F-5F76-4CD781C574E4}"/>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3F739668-E99B-E710-F936-C3FAABE9689B}"/>
              </a:ext>
            </a:extLst>
          </p:cNvPr>
          <p:cNvSpPr>
            <a:spLocks noGrp="1" noChangeArrowheads="1"/>
          </p:cNvSpPr>
          <p:nvPr>
            <p:ph type="ctrTitle"/>
          </p:nvPr>
        </p:nvSpPr>
        <p:spPr bwMode="auto">
          <a:xfrm>
            <a:off x="2805986" y="1585219"/>
            <a:ext cx="3532025" cy="2635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Addition Matrices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Subtract Matrices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Multiply Matrices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Transpose Matrix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Scalar Multiply Matrix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Determinant of </a:t>
            </a:r>
            <a:r>
              <a:rPr kumimoji="0" lang="en-US" altLang="en-US" sz="1800" b="0" i="0" u="none" strike="noStrike" cap="none" normalizeH="0" baseline="0" dirty="0" err="1">
                <a:ln>
                  <a:noFill/>
                </a:ln>
                <a:solidFill>
                  <a:schemeClr val="tx1"/>
                </a:solidFill>
                <a:effectLst/>
                <a:latin typeface="Arial" panose="020B0604020202020204" pitchFamily="34" charset="0"/>
              </a:rPr>
              <a:t>NxN</a:t>
            </a:r>
            <a:r>
              <a:rPr kumimoji="0" lang="en-US" altLang="en-US" sz="1800" b="0" i="0" u="none" strike="noStrike" cap="none" normalizeH="0" baseline="0" dirty="0">
                <a:ln>
                  <a:noFill/>
                </a:ln>
                <a:solidFill>
                  <a:schemeClr val="tx1"/>
                </a:solidFill>
                <a:effectLst/>
                <a:latin typeface="Arial" panose="020B0604020202020204" pitchFamily="34" charset="0"/>
              </a:rPr>
              <a:t> Matrix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LU Factorization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Row Echelon Form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CEA6033B-1957-E662-B490-008C7D53B8FE}"/>
              </a:ext>
            </a:extLst>
          </p:cNvPr>
          <p:cNvSpPr txBox="1"/>
          <p:nvPr/>
        </p:nvSpPr>
        <p:spPr>
          <a:xfrm>
            <a:off x="3398439" y="712800"/>
            <a:ext cx="2347117" cy="584775"/>
          </a:xfrm>
          <a:prstGeom prst="rect">
            <a:avLst/>
          </a:prstGeom>
          <a:noFill/>
        </p:spPr>
        <p:txBody>
          <a:bodyPr wrap="none" rtlCol="0">
            <a:spAutoFit/>
          </a:bodyPr>
          <a:lstStyle/>
          <a:p>
            <a:r>
              <a:rPr lang="en-US" sz="3200" b="1" dirty="0"/>
              <a:t>Operations</a:t>
            </a:r>
          </a:p>
        </p:txBody>
      </p:sp>
    </p:spTree>
    <p:extLst>
      <p:ext uri="{BB962C8B-B14F-4D97-AF65-F5344CB8AC3E}">
        <p14:creationId xmlns:p14="http://schemas.microsoft.com/office/powerpoint/2010/main" val="1913634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A6C40B-4400-63DD-03CC-AAB5F6974E7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862D986-6797-1F69-D6EA-5E3E45BAF6D6}"/>
              </a:ext>
            </a:extLst>
          </p:cNvPr>
          <p:cNvSpPr txBox="1"/>
          <p:nvPr/>
        </p:nvSpPr>
        <p:spPr>
          <a:xfrm>
            <a:off x="597600" y="504000"/>
            <a:ext cx="2702984" cy="553998"/>
          </a:xfrm>
          <a:prstGeom prst="rect">
            <a:avLst/>
          </a:prstGeom>
          <a:noFill/>
        </p:spPr>
        <p:txBody>
          <a:bodyPr wrap="none" rtlCol="0">
            <a:spAutoFit/>
          </a:bodyPr>
          <a:lstStyle/>
          <a:p>
            <a:r>
              <a:rPr lang="en-US" sz="3000" dirty="0"/>
              <a:t>Code Snippets</a:t>
            </a:r>
          </a:p>
        </p:txBody>
      </p:sp>
      <p:pic>
        <p:nvPicPr>
          <p:cNvPr id="4" name="Picture 3">
            <a:extLst>
              <a:ext uri="{FF2B5EF4-FFF2-40B4-BE49-F238E27FC236}">
                <a16:creationId xmlns:a16="http://schemas.microsoft.com/office/drawing/2014/main" id="{1E32215C-9E78-5FD9-C5C5-88C1EFD2E2E7}"/>
              </a:ext>
            </a:extLst>
          </p:cNvPr>
          <p:cNvPicPr>
            <a:picLocks noChangeAspect="1"/>
          </p:cNvPicPr>
          <p:nvPr/>
        </p:nvPicPr>
        <p:blipFill>
          <a:blip r:embed="rId2"/>
          <a:srcRect r="20811"/>
          <a:stretch/>
        </p:blipFill>
        <p:spPr>
          <a:xfrm>
            <a:off x="4572000" y="594186"/>
            <a:ext cx="4484888" cy="4223620"/>
          </a:xfrm>
          <a:prstGeom prst="rect">
            <a:avLst/>
          </a:prstGeom>
        </p:spPr>
      </p:pic>
      <p:sp>
        <p:nvSpPr>
          <p:cNvPr id="5" name="TextBox 4">
            <a:extLst>
              <a:ext uri="{FF2B5EF4-FFF2-40B4-BE49-F238E27FC236}">
                <a16:creationId xmlns:a16="http://schemas.microsoft.com/office/drawing/2014/main" id="{9701971E-DCD3-1F31-97B3-1F327EB3DDAF}"/>
              </a:ext>
            </a:extLst>
          </p:cNvPr>
          <p:cNvSpPr txBox="1"/>
          <p:nvPr/>
        </p:nvSpPr>
        <p:spPr>
          <a:xfrm>
            <a:off x="344130" y="1444112"/>
            <a:ext cx="4045774" cy="2523768"/>
          </a:xfrm>
          <a:prstGeom prst="rect">
            <a:avLst/>
          </a:prstGeom>
          <a:noFill/>
        </p:spPr>
        <p:txBody>
          <a:bodyPr wrap="square" rtlCol="0">
            <a:spAutoFit/>
          </a:bodyPr>
          <a:lstStyle/>
          <a:p>
            <a:r>
              <a:rPr lang="en-US" dirty="0">
                <a:effectLst/>
                <a:latin typeface="+mn-lt"/>
                <a:ea typeface="MS Mincho" panose="02020609040205080304" pitchFamily="49" charset="-128"/>
                <a:cs typeface="Times New Roman" panose="02020603050405020304" pitchFamily="18" charset="0"/>
              </a:rPr>
              <a:t>This takes a pointer to a Matrix structure as input. It prompts the user to enter the number of rows and columns for the matrix, reads these values, and validates the input to ensure exactly two positive integers are provided.</a:t>
            </a:r>
          </a:p>
          <a:p>
            <a:endParaRPr lang="en-US" dirty="0">
              <a:effectLst/>
              <a:latin typeface="+mn-lt"/>
              <a:ea typeface="MS Mincho" panose="02020609040205080304" pitchFamily="49" charset="-128"/>
              <a:cs typeface="Times New Roman" panose="02020603050405020304" pitchFamily="18" charset="0"/>
            </a:endParaRPr>
          </a:p>
          <a:p>
            <a:r>
              <a:rPr lang="en-US" dirty="0">
                <a:latin typeface="+mn-lt"/>
                <a:ea typeface="MS Mincho" panose="02020609040205080304" pitchFamily="49" charset="-128"/>
                <a:cs typeface="Times New Roman" panose="02020603050405020304" pitchFamily="18" charset="0"/>
              </a:rPr>
              <a:t>After the u</a:t>
            </a:r>
            <a:r>
              <a:rPr lang="en-US" dirty="0">
                <a:effectLst/>
                <a:latin typeface="+mn-lt"/>
                <a:ea typeface="MS Mincho" panose="02020609040205080304" pitchFamily="49" charset="-128"/>
                <a:cs typeface="Times New Roman" panose="02020603050405020304" pitchFamily="18" charset="0"/>
              </a:rPr>
              <a:t>ser enters the number of rows and columns, the code proceeds asking for the elements of the matrix.</a:t>
            </a:r>
          </a:p>
          <a:p>
            <a:endParaRPr lang="en-US" sz="1800"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US" dirty="0"/>
          </a:p>
        </p:txBody>
      </p:sp>
    </p:spTree>
    <p:extLst>
      <p:ext uri="{BB962C8B-B14F-4D97-AF65-F5344CB8AC3E}">
        <p14:creationId xmlns:p14="http://schemas.microsoft.com/office/powerpoint/2010/main" val="746619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EC07BB-C7CA-1DAF-7FAD-11692CFE0C6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9CCAEE3-C0CA-5878-AEE0-A2D5C91531D7}"/>
              </a:ext>
            </a:extLst>
          </p:cNvPr>
          <p:cNvSpPr txBox="1"/>
          <p:nvPr/>
        </p:nvSpPr>
        <p:spPr>
          <a:xfrm>
            <a:off x="597600" y="504000"/>
            <a:ext cx="2702984" cy="553998"/>
          </a:xfrm>
          <a:prstGeom prst="rect">
            <a:avLst/>
          </a:prstGeom>
          <a:noFill/>
        </p:spPr>
        <p:txBody>
          <a:bodyPr wrap="none" rtlCol="0">
            <a:spAutoFit/>
          </a:bodyPr>
          <a:lstStyle/>
          <a:p>
            <a:r>
              <a:rPr lang="en-US" sz="3000" dirty="0"/>
              <a:t>Code Snippets</a:t>
            </a:r>
          </a:p>
        </p:txBody>
      </p:sp>
      <p:sp>
        <p:nvSpPr>
          <p:cNvPr id="5" name="TextBox 4">
            <a:extLst>
              <a:ext uri="{FF2B5EF4-FFF2-40B4-BE49-F238E27FC236}">
                <a16:creationId xmlns:a16="http://schemas.microsoft.com/office/drawing/2014/main" id="{60891ACF-61FE-3375-CFDE-E0D261D82192}"/>
              </a:ext>
            </a:extLst>
          </p:cNvPr>
          <p:cNvSpPr txBox="1"/>
          <p:nvPr/>
        </p:nvSpPr>
        <p:spPr>
          <a:xfrm>
            <a:off x="597600" y="2483476"/>
            <a:ext cx="3731142" cy="1208536"/>
          </a:xfrm>
          <a:prstGeom prst="rect">
            <a:avLst/>
          </a:prstGeom>
          <a:noFill/>
        </p:spPr>
        <p:txBody>
          <a:bodyPr wrap="square" rtlCol="0">
            <a:spAutoFit/>
          </a:bodyPr>
          <a:lstStyle/>
          <a:p>
            <a:pPr>
              <a:lnSpc>
                <a:spcPct val="115000"/>
              </a:lnSpc>
              <a:spcAft>
                <a:spcPts val="1000"/>
              </a:spcAft>
            </a:pPr>
            <a:r>
              <a:rPr lang="en-US" dirty="0">
                <a:effectLst/>
                <a:latin typeface="Arial" panose="020B0604020202020204" pitchFamily="34" charset="0"/>
                <a:ea typeface="MS Mincho" panose="02020609040205080304" pitchFamily="49" charset="-128"/>
                <a:cs typeface="Times New Roman" panose="02020603050405020304" pitchFamily="18" charset="0"/>
              </a:rPr>
              <a:t>Prints each matrix element formatted to two decimal places.</a:t>
            </a:r>
            <a:endParaRPr lang="en-US"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US" sz="1800"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US" dirty="0"/>
          </a:p>
        </p:txBody>
      </p:sp>
      <p:pic>
        <p:nvPicPr>
          <p:cNvPr id="2" name="Picture 1">
            <a:extLst>
              <a:ext uri="{FF2B5EF4-FFF2-40B4-BE49-F238E27FC236}">
                <a16:creationId xmlns:a16="http://schemas.microsoft.com/office/drawing/2014/main" id="{762B5253-0C41-2EC0-F6C6-1D8B4F32E1BD}"/>
              </a:ext>
            </a:extLst>
          </p:cNvPr>
          <p:cNvPicPr>
            <a:picLocks noChangeAspect="1"/>
          </p:cNvPicPr>
          <p:nvPr/>
        </p:nvPicPr>
        <p:blipFill>
          <a:blip r:embed="rId2"/>
          <a:stretch>
            <a:fillRect/>
          </a:stretch>
        </p:blipFill>
        <p:spPr>
          <a:xfrm>
            <a:off x="4815260" y="1705927"/>
            <a:ext cx="3585210" cy="1731645"/>
          </a:xfrm>
          <a:prstGeom prst="rect">
            <a:avLst/>
          </a:prstGeom>
        </p:spPr>
      </p:pic>
    </p:spTree>
    <p:extLst>
      <p:ext uri="{BB962C8B-B14F-4D97-AF65-F5344CB8AC3E}">
        <p14:creationId xmlns:p14="http://schemas.microsoft.com/office/powerpoint/2010/main" val="90125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39C08-A1DF-C252-49F6-E86C41087A9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2D0F2B2-F06D-911D-E9E9-325B69BEB5DA}"/>
              </a:ext>
            </a:extLst>
          </p:cNvPr>
          <p:cNvSpPr txBox="1"/>
          <p:nvPr/>
        </p:nvSpPr>
        <p:spPr>
          <a:xfrm>
            <a:off x="597600" y="504000"/>
            <a:ext cx="2702984" cy="553998"/>
          </a:xfrm>
          <a:prstGeom prst="rect">
            <a:avLst/>
          </a:prstGeom>
          <a:noFill/>
        </p:spPr>
        <p:txBody>
          <a:bodyPr wrap="none" rtlCol="0">
            <a:spAutoFit/>
          </a:bodyPr>
          <a:lstStyle/>
          <a:p>
            <a:r>
              <a:rPr lang="en-US" sz="3000" dirty="0"/>
              <a:t>Code Snippets</a:t>
            </a:r>
          </a:p>
        </p:txBody>
      </p:sp>
      <p:sp>
        <p:nvSpPr>
          <p:cNvPr id="5" name="TextBox 4">
            <a:extLst>
              <a:ext uri="{FF2B5EF4-FFF2-40B4-BE49-F238E27FC236}">
                <a16:creationId xmlns:a16="http://schemas.microsoft.com/office/drawing/2014/main" id="{A93D116B-C8D7-2365-3AF2-44CA7673C668}"/>
              </a:ext>
            </a:extLst>
          </p:cNvPr>
          <p:cNvSpPr txBox="1"/>
          <p:nvPr/>
        </p:nvSpPr>
        <p:spPr>
          <a:xfrm>
            <a:off x="83521" y="1594315"/>
            <a:ext cx="3731142" cy="2739211"/>
          </a:xfrm>
          <a:prstGeom prst="rect">
            <a:avLst/>
          </a:prstGeom>
          <a:noFill/>
        </p:spPr>
        <p:txBody>
          <a:bodyPr wrap="square" rtlCol="0">
            <a:spAutoFit/>
          </a:bodyPr>
          <a:lstStyle/>
          <a:p>
            <a:r>
              <a:rPr lang="en-US" dirty="0">
                <a:effectLst/>
                <a:latin typeface="+mn-lt"/>
                <a:ea typeface="MS Mincho" panose="02020609040205080304" pitchFamily="49" charset="-128"/>
              </a:rPr>
              <a:t>If the rows of the “a” matrix is not equal to the rows of the “b” matrix, or their columns aren’t equal to each other, the addition would fail. </a:t>
            </a:r>
          </a:p>
          <a:p>
            <a:endParaRPr lang="en-US" dirty="0">
              <a:latin typeface="+mn-lt"/>
              <a:ea typeface="MS Mincho" panose="02020609040205080304" pitchFamily="49" charset="-128"/>
              <a:cs typeface="Times New Roman" panose="02020603050405020304" pitchFamily="18" charset="0"/>
            </a:endParaRPr>
          </a:p>
          <a:p>
            <a:r>
              <a:rPr lang="en-US" dirty="0">
                <a:effectLst/>
                <a:latin typeface="+mn-lt"/>
                <a:ea typeface="MS Mincho" panose="02020609040205080304" pitchFamily="49" charset="-128"/>
                <a:cs typeface="Times New Roman" panose="02020603050405020304" pitchFamily="18" charset="0"/>
              </a:rPr>
              <a:t>It also checks if there was memory allocated, if not it returns 0.</a:t>
            </a:r>
          </a:p>
          <a:p>
            <a:endParaRPr lang="en-US" dirty="0">
              <a:effectLst/>
              <a:latin typeface="+mn-lt"/>
              <a:ea typeface="MS Mincho" panose="02020609040205080304" pitchFamily="49" charset="-128"/>
              <a:cs typeface="Times New Roman" panose="02020603050405020304" pitchFamily="18" charset="0"/>
            </a:endParaRPr>
          </a:p>
          <a:p>
            <a:r>
              <a:rPr lang="en-US" dirty="0">
                <a:latin typeface="+mn-lt"/>
                <a:ea typeface="MS Mincho" panose="02020609040205080304" pitchFamily="49" charset="-128"/>
                <a:cs typeface="Times New Roman" panose="02020603050405020304" pitchFamily="18" charset="0"/>
              </a:rPr>
              <a:t>The for loop a</a:t>
            </a:r>
            <a:r>
              <a:rPr lang="en-US" dirty="0">
                <a:effectLst/>
                <a:latin typeface="+mn-lt"/>
                <a:ea typeface="MS Mincho" panose="02020609040205080304" pitchFamily="49" charset="-128"/>
                <a:cs typeface="Times New Roman" panose="02020603050405020304" pitchFamily="18" charset="0"/>
              </a:rPr>
              <a:t>dds matrices of the same size to each other and stores it in a matrix.</a:t>
            </a:r>
          </a:p>
          <a:p>
            <a:endParaRPr lang="en-US" sz="1800"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US" dirty="0"/>
          </a:p>
        </p:txBody>
      </p:sp>
      <p:pic>
        <p:nvPicPr>
          <p:cNvPr id="3" name="Picture 2">
            <a:extLst>
              <a:ext uri="{FF2B5EF4-FFF2-40B4-BE49-F238E27FC236}">
                <a16:creationId xmlns:a16="http://schemas.microsoft.com/office/drawing/2014/main" id="{821E1541-3756-8181-F6FB-4E706C4D740E}"/>
              </a:ext>
            </a:extLst>
          </p:cNvPr>
          <p:cNvPicPr>
            <a:picLocks noChangeAspect="1"/>
          </p:cNvPicPr>
          <p:nvPr/>
        </p:nvPicPr>
        <p:blipFill>
          <a:blip r:embed="rId2"/>
          <a:stretch>
            <a:fillRect/>
          </a:stretch>
        </p:blipFill>
        <p:spPr>
          <a:xfrm>
            <a:off x="3814663" y="1143446"/>
            <a:ext cx="5329337" cy="2856607"/>
          </a:xfrm>
          <a:prstGeom prst="rect">
            <a:avLst/>
          </a:prstGeom>
        </p:spPr>
      </p:pic>
    </p:spTree>
    <p:extLst>
      <p:ext uri="{BB962C8B-B14F-4D97-AF65-F5344CB8AC3E}">
        <p14:creationId xmlns:p14="http://schemas.microsoft.com/office/powerpoint/2010/main" val="1594111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3163C-F752-4FBE-5B8A-02FF02A9B37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5D9F4D9-3B90-1231-8CC1-FC9B98A311AE}"/>
              </a:ext>
            </a:extLst>
          </p:cNvPr>
          <p:cNvSpPr txBox="1"/>
          <p:nvPr/>
        </p:nvSpPr>
        <p:spPr>
          <a:xfrm>
            <a:off x="597600" y="504000"/>
            <a:ext cx="2702984" cy="553998"/>
          </a:xfrm>
          <a:prstGeom prst="rect">
            <a:avLst/>
          </a:prstGeom>
          <a:noFill/>
        </p:spPr>
        <p:txBody>
          <a:bodyPr wrap="none" rtlCol="0">
            <a:spAutoFit/>
          </a:bodyPr>
          <a:lstStyle/>
          <a:p>
            <a:r>
              <a:rPr lang="en-US" sz="3000" dirty="0"/>
              <a:t>Code Snippets</a:t>
            </a:r>
          </a:p>
        </p:txBody>
      </p:sp>
      <p:sp>
        <p:nvSpPr>
          <p:cNvPr id="5" name="TextBox 4">
            <a:extLst>
              <a:ext uri="{FF2B5EF4-FFF2-40B4-BE49-F238E27FC236}">
                <a16:creationId xmlns:a16="http://schemas.microsoft.com/office/drawing/2014/main" id="{D3461FC9-8CCE-E681-B8FE-1F34872D07D6}"/>
              </a:ext>
            </a:extLst>
          </p:cNvPr>
          <p:cNvSpPr txBox="1"/>
          <p:nvPr/>
        </p:nvSpPr>
        <p:spPr>
          <a:xfrm>
            <a:off x="83521" y="1392715"/>
            <a:ext cx="3731142" cy="2996718"/>
          </a:xfrm>
          <a:prstGeom prst="rect">
            <a:avLst/>
          </a:prstGeom>
          <a:noFill/>
        </p:spPr>
        <p:txBody>
          <a:bodyPr wrap="square" rtlCol="0">
            <a:spAutoFit/>
          </a:bodyPr>
          <a:lstStyle/>
          <a:p>
            <a:pPr>
              <a:lnSpc>
                <a:spcPct val="115000"/>
              </a:lnSpc>
              <a:spcAft>
                <a:spcPts val="1000"/>
              </a:spcAft>
            </a:pPr>
            <a:r>
              <a:rPr lang="en-US" dirty="0">
                <a:effectLst/>
                <a:latin typeface="+mn-lt"/>
                <a:ea typeface="MS Mincho" panose="02020609040205080304" pitchFamily="49" charset="-128"/>
                <a:cs typeface="Times New Roman" panose="02020603050405020304" pitchFamily="18" charset="0"/>
              </a:rPr>
              <a:t>If the rows of the “a” matrix is not equal to the rows of the “b” matrix, or their columns aren’t equal to each other, the subtraction would fail.</a:t>
            </a:r>
          </a:p>
          <a:p>
            <a:r>
              <a:rPr lang="en-US" dirty="0">
                <a:latin typeface="+mn-lt"/>
                <a:ea typeface="MS Mincho" panose="02020609040205080304" pitchFamily="49" charset="-128"/>
                <a:cs typeface="Times New Roman" panose="02020603050405020304" pitchFamily="18" charset="0"/>
              </a:rPr>
              <a:t>It</a:t>
            </a:r>
            <a:r>
              <a:rPr lang="en-US" dirty="0">
                <a:effectLst/>
                <a:latin typeface="+mn-lt"/>
                <a:ea typeface="MS Mincho" panose="02020609040205080304" pitchFamily="49" charset="-128"/>
                <a:cs typeface="Times New Roman" panose="02020603050405020304" pitchFamily="18" charset="0"/>
              </a:rPr>
              <a:t> also checks if there was memory allocated, if no it returns 0.</a:t>
            </a:r>
          </a:p>
          <a:p>
            <a:endParaRPr lang="en-US" dirty="0">
              <a:effectLst/>
              <a:latin typeface="+mn-lt"/>
              <a:ea typeface="MS Mincho" panose="02020609040205080304" pitchFamily="49" charset="-128"/>
              <a:cs typeface="Times New Roman" panose="02020603050405020304" pitchFamily="18" charset="0"/>
            </a:endParaRPr>
          </a:p>
          <a:p>
            <a:r>
              <a:rPr lang="en-US" dirty="0">
                <a:effectLst/>
                <a:latin typeface="+mn-lt"/>
                <a:ea typeface="MS Mincho" panose="02020609040205080304" pitchFamily="49" charset="-128"/>
                <a:cs typeface="Times New Roman" panose="02020603050405020304" pitchFamily="18" charset="0"/>
              </a:rPr>
              <a:t>The for loop </a:t>
            </a:r>
            <a:r>
              <a:rPr lang="en-US" dirty="0">
                <a:latin typeface="+mn-lt"/>
                <a:ea typeface="MS Mincho" panose="02020609040205080304" pitchFamily="49" charset="-128"/>
                <a:cs typeface="Times New Roman" panose="02020603050405020304" pitchFamily="18" charset="0"/>
              </a:rPr>
              <a:t>s</a:t>
            </a:r>
            <a:r>
              <a:rPr lang="en-US" dirty="0">
                <a:effectLst/>
                <a:latin typeface="+mn-lt"/>
                <a:ea typeface="MS Mincho" panose="02020609040205080304" pitchFamily="49" charset="-128"/>
                <a:cs typeface="Times New Roman" panose="02020603050405020304" pitchFamily="18" charset="0"/>
              </a:rPr>
              <a:t>ubtracts matrices of equal dimensions and stores result in another matrix.</a:t>
            </a:r>
          </a:p>
          <a:p>
            <a:endParaRPr lang="en-US" sz="1800"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EE7CFC69-1148-8EAB-7DAE-736521729064}"/>
              </a:ext>
            </a:extLst>
          </p:cNvPr>
          <p:cNvPicPr>
            <a:picLocks noChangeAspect="1"/>
          </p:cNvPicPr>
          <p:nvPr/>
        </p:nvPicPr>
        <p:blipFill>
          <a:blip r:embed="rId2"/>
          <a:stretch>
            <a:fillRect/>
          </a:stretch>
        </p:blipFill>
        <p:spPr>
          <a:xfrm>
            <a:off x="3657600" y="1057998"/>
            <a:ext cx="5402879" cy="3032469"/>
          </a:xfrm>
          <a:prstGeom prst="rect">
            <a:avLst/>
          </a:prstGeom>
        </p:spPr>
      </p:pic>
    </p:spTree>
    <p:extLst>
      <p:ext uri="{BB962C8B-B14F-4D97-AF65-F5344CB8AC3E}">
        <p14:creationId xmlns:p14="http://schemas.microsoft.com/office/powerpoint/2010/main" val="811147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C708A9-BD7A-FE4A-08A2-D8AA096FD22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150F7B0-9F66-3E8B-C4AE-0DEDFD4CC04F}"/>
              </a:ext>
            </a:extLst>
          </p:cNvPr>
          <p:cNvSpPr txBox="1"/>
          <p:nvPr/>
        </p:nvSpPr>
        <p:spPr>
          <a:xfrm>
            <a:off x="597600" y="504000"/>
            <a:ext cx="2702984" cy="553998"/>
          </a:xfrm>
          <a:prstGeom prst="rect">
            <a:avLst/>
          </a:prstGeom>
          <a:noFill/>
        </p:spPr>
        <p:txBody>
          <a:bodyPr wrap="none" rtlCol="0">
            <a:spAutoFit/>
          </a:bodyPr>
          <a:lstStyle/>
          <a:p>
            <a:r>
              <a:rPr lang="en-US" sz="3000" dirty="0"/>
              <a:t>Code Snippets</a:t>
            </a:r>
          </a:p>
        </p:txBody>
      </p:sp>
      <p:sp>
        <p:nvSpPr>
          <p:cNvPr id="5" name="TextBox 4">
            <a:extLst>
              <a:ext uri="{FF2B5EF4-FFF2-40B4-BE49-F238E27FC236}">
                <a16:creationId xmlns:a16="http://schemas.microsoft.com/office/drawing/2014/main" id="{87CA7EE8-A6A6-0869-F661-2D30FCCE7216}"/>
              </a:ext>
            </a:extLst>
          </p:cNvPr>
          <p:cNvSpPr txBox="1"/>
          <p:nvPr/>
        </p:nvSpPr>
        <p:spPr>
          <a:xfrm>
            <a:off x="83521" y="1160682"/>
            <a:ext cx="3731142" cy="3665619"/>
          </a:xfrm>
          <a:prstGeom prst="rect">
            <a:avLst/>
          </a:prstGeom>
          <a:noFill/>
        </p:spPr>
        <p:txBody>
          <a:bodyPr wrap="square" rtlCol="0">
            <a:spAutoFit/>
          </a:bodyPr>
          <a:lstStyle/>
          <a:p>
            <a:pPr>
              <a:lnSpc>
                <a:spcPct val="115000"/>
              </a:lnSpc>
              <a:spcAft>
                <a:spcPts val="1000"/>
              </a:spcAft>
            </a:pPr>
            <a:r>
              <a:rPr lang="en-US" dirty="0">
                <a:effectLst/>
                <a:latin typeface="Arial" panose="020B0604020202020204" pitchFamily="34" charset="0"/>
                <a:ea typeface="MS Mincho" panose="02020609040205080304" pitchFamily="49" charset="-128"/>
              </a:rPr>
              <a:t>If the columns of matrix “a” is not equal to the rows of matrix “b”, the multiplication would fail.</a:t>
            </a:r>
          </a:p>
          <a:p>
            <a:pPr>
              <a:lnSpc>
                <a:spcPct val="115000"/>
              </a:lnSpc>
              <a:spcAft>
                <a:spcPts val="1000"/>
              </a:spcAft>
            </a:pPr>
            <a:r>
              <a:rPr lang="en-US" dirty="0">
                <a:latin typeface="Arial" panose="020B0604020202020204" pitchFamily="34" charset="0"/>
                <a:ea typeface="MS Mincho" panose="02020609040205080304" pitchFamily="49" charset="-128"/>
                <a:cs typeface="Times New Roman" panose="02020603050405020304" pitchFamily="18" charset="0"/>
              </a:rPr>
              <a:t>It also </a:t>
            </a:r>
            <a:r>
              <a:rPr lang="en-US" dirty="0">
                <a:effectLst/>
                <a:latin typeface="Arial" panose="020B0604020202020204" pitchFamily="34" charset="0"/>
                <a:ea typeface="MS Mincho" panose="02020609040205080304" pitchFamily="49" charset="-128"/>
                <a:cs typeface="Times New Roman" panose="02020603050405020304" pitchFamily="18" charset="0"/>
              </a:rPr>
              <a:t>checks if there was memory allocated, if no it returns 0.</a:t>
            </a:r>
            <a:endParaRPr lang="en-US"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15000"/>
              </a:lnSpc>
              <a:spcAft>
                <a:spcPts val="1000"/>
              </a:spcAft>
            </a:pPr>
            <a:r>
              <a:rPr lang="en-US" dirty="0">
                <a:effectLst/>
                <a:latin typeface="Arial" panose="020B0604020202020204" pitchFamily="34" charset="0"/>
                <a:ea typeface="MS Mincho" panose="02020609040205080304" pitchFamily="49" charset="-128"/>
                <a:cs typeface="Times New Roman" panose="02020603050405020304" pitchFamily="18" charset="0"/>
              </a:rPr>
              <a:t>Th</a:t>
            </a:r>
            <a:r>
              <a:rPr lang="en-US" dirty="0">
                <a:latin typeface="Arial" panose="020B0604020202020204" pitchFamily="34" charset="0"/>
                <a:ea typeface="MS Mincho" panose="02020609040205080304" pitchFamily="49" charset="-128"/>
                <a:cs typeface="Times New Roman" panose="02020603050405020304" pitchFamily="18" charset="0"/>
              </a:rPr>
              <a:t>e for</a:t>
            </a:r>
            <a:r>
              <a:rPr lang="en-US" dirty="0">
                <a:effectLst/>
                <a:latin typeface="Arial" panose="020B0604020202020204" pitchFamily="34" charset="0"/>
                <a:ea typeface="MS Mincho" panose="02020609040205080304" pitchFamily="49" charset="-128"/>
                <a:cs typeface="Times New Roman" panose="02020603050405020304" pitchFamily="18" charset="0"/>
              </a:rPr>
              <a:t> loop performs matrix multiplication by computing each element of the result matrix as the dot product of a row from matrix “a” and a column from matrix “b”. It goes through each row of “a” and each column of “b”, initializing the result cell to zero, then accumulates the sum of products.</a:t>
            </a:r>
            <a:endParaRPr lang="en-US"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US" dirty="0"/>
          </a:p>
        </p:txBody>
      </p:sp>
      <p:pic>
        <p:nvPicPr>
          <p:cNvPr id="3" name="Picture 2">
            <a:extLst>
              <a:ext uri="{FF2B5EF4-FFF2-40B4-BE49-F238E27FC236}">
                <a16:creationId xmlns:a16="http://schemas.microsoft.com/office/drawing/2014/main" id="{ECBEA24B-54E7-04E8-7A3D-8EC3EADC34D0}"/>
              </a:ext>
            </a:extLst>
          </p:cNvPr>
          <p:cNvPicPr>
            <a:picLocks noChangeAspect="1"/>
          </p:cNvPicPr>
          <p:nvPr/>
        </p:nvPicPr>
        <p:blipFill>
          <a:blip r:embed="rId2"/>
          <a:stretch>
            <a:fillRect/>
          </a:stretch>
        </p:blipFill>
        <p:spPr>
          <a:xfrm>
            <a:off x="3854835" y="1266357"/>
            <a:ext cx="5289165" cy="3244385"/>
          </a:xfrm>
          <a:prstGeom prst="rect">
            <a:avLst/>
          </a:prstGeom>
        </p:spPr>
      </p:pic>
    </p:spTree>
    <p:extLst>
      <p:ext uri="{BB962C8B-B14F-4D97-AF65-F5344CB8AC3E}">
        <p14:creationId xmlns:p14="http://schemas.microsoft.com/office/powerpoint/2010/main" val="4119129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C0C034-C891-28B1-B893-17F6C31B53C3}"/>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69FE2EF-396E-D611-3EC1-6802848A1F80}"/>
              </a:ext>
            </a:extLst>
          </p:cNvPr>
          <p:cNvSpPr txBox="1"/>
          <p:nvPr/>
        </p:nvSpPr>
        <p:spPr>
          <a:xfrm>
            <a:off x="597600" y="504000"/>
            <a:ext cx="2702984" cy="553998"/>
          </a:xfrm>
          <a:prstGeom prst="rect">
            <a:avLst/>
          </a:prstGeom>
          <a:noFill/>
        </p:spPr>
        <p:txBody>
          <a:bodyPr wrap="none" rtlCol="0">
            <a:spAutoFit/>
          </a:bodyPr>
          <a:lstStyle/>
          <a:p>
            <a:r>
              <a:rPr lang="en-US" sz="3000" dirty="0"/>
              <a:t>Code Snippets</a:t>
            </a:r>
          </a:p>
        </p:txBody>
      </p:sp>
      <p:sp>
        <p:nvSpPr>
          <p:cNvPr id="5" name="TextBox 4">
            <a:extLst>
              <a:ext uri="{FF2B5EF4-FFF2-40B4-BE49-F238E27FC236}">
                <a16:creationId xmlns:a16="http://schemas.microsoft.com/office/drawing/2014/main" id="{1146B0FF-3FDE-4AA0-8F0B-3A2BD9CCD91C}"/>
              </a:ext>
            </a:extLst>
          </p:cNvPr>
          <p:cNvSpPr txBox="1"/>
          <p:nvPr/>
        </p:nvSpPr>
        <p:spPr>
          <a:xfrm>
            <a:off x="83521" y="1845402"/>
            <a:ext cx="3731142" cy="2922338"/>
          </a:xfrm>
          <a:prstGeom prst="rect">
            <a:avLst/>
          </a:prstGeom>
          <a:noFill/>
        </p:spPr>
        <p:txBody>
          <a:bodyPr wrap="square" rtlCol="0">
            <a:spAutoFit/>
          </a:bodyPr>
          <a:lstStyle/>
          <a:p>
            <a:pPr>
              <a:lnSpc>
                <a:spcPct val="115000"/>
              </a:lnSpc>
              <a:spcAft>
                <a:spcPts val="1000"/>
              </a:spcAft>
            </a:pPr>
            <a:r>
              <a:rPr lang="en-US" dirty="0">
                <a:effectLst/>
                <a:latin typeface="Arial" panose="020B0604020202020204" pitchFamily="34" charset="0"/>
                <a:ea typeface="MS Mincho" panose="02020609040205080304" pitchFamily="49" charset="-128"/>
                <a:cs typeface="Times New Roman" panose="02020603050405020304" pitchFamily="18" charset="0"/>
              </a:rPr>
              <a:t>First line checks if there was memory allocated, if no it returns 0. </a:t>
            </a:r>
          </a:p>
          <a:p>
            <a:pPr>
              <a:lnSpc>
                <a:spcPct val="115000"/>
              </a:lnSpc>
              <a:spcAft>
                <a:spcPts val="1000"/>
              </a:spcAft>
            </a:pPr>
            <a:r>
              <a:rPr lang="en-US" dirty="0">
                <a:effectLst/>
                <a:latin typeface="Arial" panose="020B0604020202020204" pitchFamily="34" charset="0"/>
                <a:ea typeface="MS Mincho" panose="02020609040205080304" pitchFamily="49" charset="-128"/>
                <a:cs typeface="Times New Roman" panose="02020603050405020304" pitchFamily="18" charset="0"/>
              </a:rPr>
              <a:t>The for loop swap rows and columns of the original matrix. The resulting matrix will have the columns as the rows of the original matrix, and the rows as the columns of the original matrix (due to them being swapped for the matrix to be transposed).</a:t>
            </a:r>
            <a:endParaRPr lang="en-US"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15000"/>
              </a:lnSpc>
              <a:spcAft>
                <a:spcPts val="1000"/>
              </a:spcAft>
            </a:pPr>
            <a:endParaRPr lang="en-US"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US" dirty="0"/>
          </a:p>
        </p:txBody>
      </p:sp>
      <p:pic>
        <p:nvPicPr>
          <p:cNvPr id="2" name="Picture 1">
            <a:extLst>
              <a:ext uri="{FF2B5EF4-FFF2-40B4-BE49-F238E27FC236}">
                <a16:creationId xmlns:a16="http://schemas.microsoft.com/office/drawing/2014/main" id="{C391937F-7D13-D74A-6ECE-5D83E80E9013}"/>
              </a:ext>
            </a:extLst>
          </p:cNvPr>
          <p:cNvPicPr>
            <a:picLocks noChangeAspect="1"/>
          </p:cNvPicPr>
          <p:nvPr/>
        </p:nvPicPr>
        <p:blipFill>
          <a:blip r:embed="rId2"/>
          <a:stretch>
            <a:fillRect/>
          </a:stretch>
        </p:blipFill>
        <p:spPr>
          <a:xfrm>
            <a:off x="3814663" y="2081631"/>
            <a:ext cx="5111750" cy="1753235"/>
          </a:xfrm>
          <a:prstGeom prst="rect">
            <a:avLst/>
          </a:prstGeom>
        </p:spPr>
      </p:pic>
    </p:spTree>
    <p:extLst>
      <p:ext uri="{BB962C8B-B14F-4D97-AF65-F5344CB8AC3E}">
        <p14:creationId xmlns:p14="http://schemas.microsoft.com/office/powerpoint/2010/main" val="3349948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D19620-AF60-259B-11ED-C3D98725439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E3BCFFB-1C08-605A-7BAB-F8A1EAAA2A7D}"/>
              </a:ext>
            </a:extLst>
          </p:cNvPr>
          <p:cNvSpPr txBox="1"/>
          <p:nvPr/>
        </p:nvSpPr>
        <p:spPr>
          <a:xfrm>
            <a:off x="597600" y="504000"/>
            <a:ext cx="2702984" cy="553998"/>
          </a:xfrm>
          <a:prstGeom prst="rect">
            <a:avLst/>
          </a:prstGeom>
          <a:noFill/>
        </p:spPr>
        <p:txBody>
          <a:bodyPr wrap="none" rtlCol="0">
            <a:spAutoFit/>
          </a:bodyPr>
          <a:lstStyle/>
          <a:p>
            <a:r>
              <a:rPr lang="en-US" sz="3000" dirty="0"/>
              <a:t>Code Snippets</a:t>
            </a:r>
          </a:p>
        </p:txBody>
      </p:sp>
      <p:sp>
        <p:nvSpPr>
          <p:cNvPr id="5" name="TextBox 4">
            <a:extLst>
              <a:ext uri="{FF2B5EF4-FFF2-40B4-BE49-F238E27FC236}">
                <a16:creationId xmlns:a16="http://schemas.microsoft.com/office/drawing/2014/main" id="{616949F4-C251-42D8-FE60-A2863EE119F6}"/>
              </a:ext>
            </a:extLst>
          </p:cNvPr>
          <p:cNvSpPr txBox="1"/>
          <p:nvPr/>
        </p:nvSpPr>
        <p:spPr>
          <a:xfrm>
            <a:off x="83521" y="2222474"/>
            <a:ext cx="3731142" cy="1931298"/>
          </a:xfrm>
          <a:prstGeom prst="rect">
            <a:avLst/>
          </a:prstGeom>
          <a:noFill/>
        </p:spPr>
        <p:txBody>
          <a:bodyPr wrap="square" rtlCol="0">
            <a:spAutoFit/>
          </a:bodyPr>
          <a:lstStyle/>
          <a:p>
            <a:pPr>
              <a:lnSpc>
                <a:spcPct val="115000"/>
              </a:lnSpc>
              <a:spcAft>
                <a:spcPts val="1000"/>
              </a:spcAft>
            </a:pPr>
            <a:r>
              <a:rPr lang="en-US" dirty="0">
                <a:effectLst/>
                <a:latin typeface="Arial" panose="020B0604020202020204" pitchFamily="34" charset="0"/>
                <a:ea typeface="MS Mincho" panose="02020609040205080304" pitchFamily="49" charset="-128"/>
                <a:cs typeface="Times New Roman" panose="02020603050405020304" pitchFamily="18" charset="0"/>
              </a:rPr>
              <a:t>First line checks if there was memory allocated, if no it returns 0. </a:t>
            </a:r>
          </a:p>
          <a:p>
            <a:pPr>
              <a:lnSpc>
                <a:spcPct val="115000"/>
              </a:lnSpc>
              <a:spcAft>
                <a:spcPts val="1000"/>
              </a:spcAft>
            </a:pPr>
            <a:r>
              <a:rPr lang="en-US" dirty="0">
                <a:effectLst/>
                <a:latin typeface="Arial" panose="020B0604020202020204" pitchFamily="34" charset="0"/>
                <a:ea typeface="MS Mincho" panose="02020609040205080304" pitchFamily="49" charset="-128"/>
                <a:cs typeface="Times New Roman" panose="02020603050405020304" pitchFamily="18" charset="0"/>
              </a:rPr>
              <a:t>The </a:t>
            </a:r>
            <a:r>
              <a:rPr lang="en-US" dirty="0">
                <a:latin typeface="Arial" panose="020B0604020202020204" pitchFamily="34" charset="0"/>
                <a:ea typeface="MS Mincho" panose="02020609040205080304" pitchFamily="49" charset="-128"/>
                <a:cs typeface="Times New Roman" panose="02020603050405020304" pitchFamily="18" charset="0"/>
              </a:rPr>
              <a:t>for loop</a:t>
            </a:r>
            <a:r>
              <a:rPr lang="en-US" dirty="0">
                <a:effectLst/>
                <a:latin typeface="Arial" panose="020B0604020202020204" pitchFamily="34" charset="0"/>
                <a:ea typeface="MS Mincho" panose="02020609040205080304" pitchFamily="49" charset="-128"/>
                <a:cs typeface="Times New Roman" panose="02020603050405020304" pitchFamily="18" charset="0"/>
              </a:rPr>
              <a:t> multiplies every matrix element by a scalar value.</a:t>
            </a:r>
            <a:endParaRPr lang="en-US"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15000"/>
              </a:lnSpc>
              <a:spcAft>
                <a:spcPts val="1000"/>
              </a:spcAft>
            </a:pPr>
            <a:endParaRPr lang="en-US"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US" dirty="0"/>
          </a:p>
        </p:txBody>
      </p:sp>
      <p:pic>
        <p:nvPicPr>
          <p:cNvPr id="3" name="Picture 2">
            <a:extLst>
              <a:ext uri="{FF2B5EF4-FFF2-40B4-BE49-F238E27FC236}">
                <a16:creationId xmlns:a16="http://schemas.microsoft.com/office/drawing/2014/main" id="{CF41D8D7-39FD-3F64-8EC6-B63E451B7FE8}"/>
              </a:ext>
            </a:extLst>
          </p:cNvPr>
          <p:cNvPicPr>
            <a:picLocks noChangeAspect="1"/>
          </p:cNvPicPr>
          <p:nvPr/>
        </p:nvPicPr>
        <p:blipFill>
          <a:blip r:embed="rId2"/>
          <a:stretch>
            <a:fillRect/>
          </a:stretch>
        </p:blipFill>
        <p:spPr>
          <a:xfrm>
            <a:off x="3920415" y="1845402"/>
            <a:ext cx="5036185" cy="1786890"/>
          </a:xfrm>
          <a:prstGeom prst="rect">
            <a:avLst/>
          </a:prstGeom>
        </p:spPr>
      </p:pic>
    </p:spTree>
    <p:extLst>
      <p:ext uri="{BB962C8B-B14F-4D97-AF65-F5344CB8AC3E}">
        <p14:creationId xmlns:p14="http://schemas.microsoft.com/office/powerpoint/2010/main" val="757177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9DAC70-867C-17C3-2FC5-7AAF9E03E02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BAE3958-86FC-47BB-619C-51A7DDF966AF}"/>
              </a:ext>
            </a:extLst>
          </p:cNvPr>
          <p:cNvSpPr txBox="1"/>
          <p:nvPr/>
        </p:nvSpPr>
        <p:spPr>
          <a:xfrm>
            <a:off x="597600" y="504000"/>
            <a:ext cx="2702984" cy="553998"/>
          </a:xfrm>
          <a:prstGeom prst="rect">
            <a:avLst/>
          </a:prstGeom>
          <a:noFill/>
        </p:spPr>
        <p:txBody>
          <a:bodyPr wrap="none" rtlCol="0">
            <a:spAutoFit/>
          </a:bodyPr>
          <a:lstStyle/>
          <a:p>
            <a:r>
              <a:rPr lang="en-US" sz="3000" dirty="0"/>
              <a:t>Code Snippets</a:t>
            </a:r>
          </a:p>
        </p:txBody>
      </p:sp>
      <p:sp>
        <p:nvSpPr>
          <p:cNvPr id="5" name="TextBox 4">
            <a:extLst>
              <a:ext uri="{FF2B5EF4-FFF2-40B4-BE49-F238E27FC236}">
                <a16:creationId xmlns:a16="http://schemas.microsoft.com/office/drawing/2014/main" id="{0BD65B7E-A10D-6BFB-BD7A-EFCE0298FF13}"/>
              </a:ext>
            </a:extLst>
          </p:cNvPr>
          <p:cNvSpPr txBox="1"/>
          <p:nvPr/>
        </p:nvSpPr>
        <p:spPr>
          <a:xfrm>
            <a:off x="83521" y="1293674"/>
            <a:ext cx="3731142" cy="3170099"/>
          </a:xfrm>
          <a:prstGeom prst="rect">
            <a:avLst/>
          </a:prstGeom>
          <a:noFill/>
        </p:spPr>
        <p:txBody>
          <a:bodyPr wrap="square" rtlCol="0">
            <a:spAutoFit/>
          </a:bodyPr>
          <a:lstStyle/>
          <a:p>
            <a:pPr>
              <a:lnSpc>
                <a:spcPct val="115000"/>
              </a:lnSpc>
              <a:spcAft>
                <a:spcPts val="1000"/>
              </a:spcAft>
            </a:pPr>
            <a:r>
              <a:rPr lang="en-US" dirty="0">
                <a:effectLst/>
                <a:latin typeface="Arial" panose="020B0604020202020204" pitchFamily="34" charset="0"/>
                <a:ea typeface="MS Mincho" panose="02020609040205080304" pitchFamily="49" charset="-128"/>
                <a:cs typeface="Times New Roman" panose="02020603050405020304" pitchFamily="18" charset="0"/>
              </a:rPr>
              <a:t>If rows and columns are not equal, meaning it is not a square matrix, the calculation of the determinant would fail.</a:t>
            </a:r>
            <a:endParaRPr lang="en-US"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15000"/>
              </a:lnSpc>
              <a:spcAft>
                <a:spcPts val="1000"/>
              </a:spcAft>
            </a:pPr>
            <a:r>
              <a:rPr lang="en-US" dirty="0">
                <a:effectLst/>
                <a:latin typeface="Arial" panose="020B0604020202020204" pitchFamily="34" charset="0"/>
                <a:ea typeface="MS Mincho" panose="02020609040205080304" pitchFamily="49" charset="-128"/>
                <a:cs typeface="Times New Roman" panose="02020603050405020304" pitchFamily="18" charset="0"/>
              </a:rPr>
              <a:t>If the number of rows is 1, meaning there is only one element in the matrix, the determinant would be that element. If the matrix is 2x2, the determinant is computed normally.</a:t>
            </a:r>
          </a:p>
          <a:p>
            <a:pPr>
              <a:lnSpc>
                <a:spcPct val="115000"/>
              </a:lnSpc>
              <a:spcAft>
                <a:spcPts val="1000"/>
              </a:spcAft>
            </a:pPr>
            <a:r>
              <a:rPr lang="en-US" dirty="0">
                <a:latin typeface="Arial" panose="020B0604020202020204" pitchFamily="34" charset="0"/>
                <a:ea typeface="MS Mincho" panose="02020609040205080304" pitchFamily="49" charset="-128"/>
                <a:cs typeface="Times New Roman" panose="02020603050405020304" pitchFamily="18" charset="0"/>
              </a:rPr>
              <a:t>If more, it is calculated with the help of the Laplace Expansion.</a:t>
            </a:r>
            <a:endParaRPr lang="en-US"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C6191AAC-5C8F-C17B-F1F2-66C3DADA8E9E}"/>
              </a:ext>
            </a:extLst>
          </p:cNvPr>
          <p:cNvPicPr>
            <a:picLocks noChangeAspect="1"/>
          </p:cNvPicPr>
          <p:nvPr/>
        </p:nvPicPr>
        <p:blipFill>
          <a:blip r:embed="rId2"/>
          <a:stretch>
            <a:fillRect/>
          </a:stretch>
        </p:blipFill>
        <p:spPr>
          <a:xfrm>
            <a:off x="3990769" y="262800"/>
            <a:ext cx="5153231" cy="4617900"/>
          </a:xfrm>
          <a:prstGeom prst="rect">
            <a:avLst/>
          </a:prstGeom>
        </p:spPr>
      </p:pic>
    </p:spTree>
    <p:extLst>
      <p:ext uri="{BB962C8B-B14F-4D97-AF65-F5344CB8AC3E}">
        <p14:creationId xmlns:p14="http://schemas.microsoft.com/office/powerpoint/2010/main" val="3287599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9578AD-844D-AB2E-3141-784F79C25C5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D0901F8-BB71-1E79-4F45-8CB2827EA687}"/>
              </a:ext>
            </a:extLst>
          </p:cNvPr>
          <p:cNvSpPr txBox="1"/>
          <p:nvPr/>
        </p:nvSpPr>
        <p:spPr>
          <a:xfrm>
            <a:off x="597600" y="504000"/>
            <a:ext cx="2702984" cy="553998"/>
          </a:xfrm>
          <a:prstGeom prst="rect">
            <a:avLst/>
          </a:prstGeom>
          <a:noFill/>
        </p:spPr>
        <p:txBody>
          <a:bodyPr wrap="none" rtlCol="0">
            <a:spAutoFit/>
          </a:bodyPr>
          <a:lstStyle/>
          <a:p>
            <a:r>
              <a:rPr lang="en-US" sz="3000" dirty="0"/>
              <a:t>Code Snippets</a:t>
            </a:r>
          </a:p>
        </p:txBody>
      </p:sp>
      <p:sp>
        <p:nvSpPr>
          <p:cNvPr id="5" name="TextBox 4">
            <a:extLst>
              <a:ext uri="{FF2B5EF4-FFF2-40B4-BE49-F238E27FC236}">
                <a16:creationId xmlns:a16="http://schemas.microsoft.com/office/drawing/2014/main" id="{FB43A4F0-293D-7DB0-C898-1469652ED4E5}"/>
              </a:ext>
            </a:extLst>
          </p:cNvPr>
          <p:cNvSpPr txBox="1"/>
          <p:nvPr/>
        </p:nvSpPr>
        <p:spPr>
          <a:xfrm>
            <a:off x="83521" y="969674"/>
            <a:ext cx="3731142" cy="4054443"/>
          </a:xfrm>
          <a:prstGeom prst="rect">
            <a:avLst/>
          </a:prstGeom>
          <a:noFill/>
        </p:spPr>
        <p:txBody>
          <a:bodyPr wrap="square" rtlCol="0">
            <a:spAutoFit/>
          </a:bodyPr>
          <a:lstStyle/>
          <a:p>
            <a:pPr>
              <a:lnSpc>
                <a:spcPct val="115000"/>
              </a:lnSpc>
              <a:spcAft>
                <a:spcPts val="1000"/>
              </a:spcAft>
            </a:pPr>
            <a:r>
              <a:rPr lang="en-US" dirty="0">
                <a:effectLst/>
                <a:latin typeface="Arial" panose="020B0604020202020204" pitchFamily="34" charset="0"/>
                <a:ea typeface="MS Mincho" panose="02020609040205080304" pitchFamily="49" charset="-128"/>
                <a:cs typeface="Times New Roman" panose="02020603050405020304" pitchFamily="18" charset="0"/>
              </a:rPr>
              <a:t>If rows and columns are equal, meaning it is not a square matrix, the calculation of the determinant would fail.</a:t>
            </a:r>
            <a:endParaRPr lang="en-US"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15000"/>
              </a:lnSpc>
              <a:spcAft>
                <a:spcPts val="1000"/>
              </a:spcAft>
            </a:pPr>
            <a:r>
              <a:rPr lang="en-US" dirty="0">
                <a:latin typeface="Arial" panose="020B0604020202020204" pitchFamily="34" charset="0"/>
                <a:ea typeface="MS Mincho" panose="02020609040205080304" pitchFamily="49" charset="-128"/>
              </a:rPr>
              <a:t>W</a:t>
            </a:r>
            <a:r>
              <a:rPr lang="en-US" dirty="0">
                <a:effectLst/>
                <a:latin typeface="Arial" panose="020B0604020202020204" pitchFamily="34" charset="0"/>
                <a:ea typeface="MS Mincho" panose="02020609040205080304" pitchFamily="49" charset="-128"/>
              </a:rPr>
              <a:t>e allocate memory for the L (Lower triangular) and U (Upper triangular) Matrices.</a:t>
            </a:r>
            <a:r>
              <a:rPr lang="en-US" dirty="0">
                <a:effectLst/>
                <a:latin typeface="Arial" panose="020B0604020202020204" pitchFamily="34" charset="0"/>
                <a:ea typeface="MS Mincho" panose="02020609040205080304" pitchFamily="49" charset="-128"/>
                <a:cs typeface="Times New Roman" panose="02020603050405020304" pitchFamily="18" charset="0"/>
              </a:rPr>
              <a:t> Here we make the “U” matrix equal to our original. And If the element is in the diagonal of the L matrix, it must be 1.</a:t>
            </a:r>
            <a:endParaRPr lang="en-US" dirty="0">
              <a:effectLst/>
              <a:latin typeface="Cambria" panose="02040503050406030204" pitchFamily="18" charset="0"/>
              <a:ea typeface="MS Mincho" panose="02020609040205080304" pitchFamily="49" charset="-128"/>
              <a:cs typeface="Times New Roman" panose="02020603050405020304" pitchFamily="18" charset="0"/>
            </a:endParaRPr>
          </a:p>
          <a:p>
            <a:r>
              <a:rPr lang="en-US" dirty="0">
                <a:latin typeface="Arial" panose="020B0604020202020204" pitchFamily="34" charset="0"/>
                <a:ea typeface="MS Mincho" panose="02020609040205080304" pitchFamily="49" charset="-128"/>
              </a:rPr>
              <a:t>W</a:t>
            </a:r>
            <a:r>
              <a:rPr lang="en-US" dirty="0">
                <a:effectLst/>
                <a:latin typeface="Arial" panose="020B0604020202020204" pitchFamily="34" charset="0"/>
                <a:ea typeface="MS Mincho" panose="02020609040205080304" pitchFamily="49" charset="-128"/>
              </a:rPr>
              <a:t>e check if the matrix is singular or not</a:t>
            </a:r>
          </a:p>
          <a:p>
            <a:r>
              <a:rPr lang="en-US" dirty="0">
                <a:effectLst/>
                <a:latin typeface="Arial" panose="020B0604020202020204" pitchFamily="34" charset="0"/>
                <a:ea typeface="MS Mincho" panose="02020609040205080304" pitchFamily="49" charset="-128"/>
                <a:cs typeface="Times New Roman" panose="02020603050405020304" pitchFamily="18" charset="0"/>
              </a:rPr>
              <a:t>This part iteratively eliminates elements below the pivot in the U matrix and stores the corresponding multipliers in the L matrix. If a pivot element is zero, the matrix is singular and the process stops with an error message.</a:t>
            </a:r>
            <a:endParaRPr lang="en-US" dirty="0">
              <a:effectLst/>
              <a:latin typeface="Cambria" panose="02040503050406030204" pitchFamily="18" charset="0"/>
              <a:ea typeface="MS Mincho" panose="02020609040205080304" pitchFamily="49" charset="-128"/>
              <a:cs typeface="Times New Roman" panose="02020603050405020304" pitchFamily="18" charset="0"/>
            </a:endParaRPr>
          </a:p>
          <a:p>
            <a:r>
              <a:rPr lang="en-US" dirty="0">
                <a:effectLst/>
                <a:latin typeface="Arial" panose="020B0604020202020204" pitchFamily="34" charset="0"/>
                <a:ea typeface="MS Mincho" panose="02020609040205080304" pitchFamily="49" charset="-128"/>
              </a:rPr>
              <a:t> </a:t>
            </a:r>
            <a:endParaRPr lang="en-US" dirty="0"/>
          </a:p>
        </p:txBody>
      </p:sp>
      <p:pic>
        <p:nvPicPr>
          <p:cNvPr id="3" name="Picture 2">
            <a:extLst>
              <a:ext uri="{FF2B5EF4-FFF2-40B4-BE49-F238E27FC236}">
                <a16:creationId xmlns:a16="http://schemas.microsoft.com/office/drawing/2014/main" id="{781D09CA-D2F6-3249-89EA-1C88321825DA}"/>
              </a:ext>
            </a:extLst>
          </p:cNvPr>
          <p:cNvPicPr>
            <a:picLocks noChangeAspect="1"/>
          </p:cNvPicPr>
          <p:nvPr/>
        </p:nvPicPr>
        <p:blipFill>
          <a:blip r:embed="rId2"/>
          <a:stretch>
            <a:fillRect/>
          </a:stretch>
        </p:blipFill>
        <p:spPr>
          <a:xfrm>
            <a:off x="4749284" y="252000"/>
            <a:ext cx="4394716" cy="4639500"/>
          </a:xfrm>
          <a:prstGeom prst="rect">
            <a:avLst/>
          </a:prstGeom>
        </p:spPr>
      </p:pic>
    </p:spTree>
    <p:extLst>
      <p:ext uri="{BB962C8B-B14F-4D97-AF65-F5344CB8AC3E}">
        <p14:creationId xmlns:p14="http://schemas.microsoft.com/office/powerpoint/2010/main" val="502009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5F0A1C-FC8E-6361-A2AD-30B9476AC5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748092-D17E-89C9-D995-141029060521}"/>
              </a:ext>
            </a:extLst>
          </p:cNvPr>
          <p:cNvSpPr>
            <a:spLocks noGrp="1"/>
          </p:cNvSpPr>
          <p:nvPr>
            <p:ph type="ctrTitle"/>
          </p:nvPr>
        </p:nvSpPr>
        <p:spPr>
          <a:xfrm>
            <a:off x="2652193" y="2571750"/>
            <a:ext cx="3839613" cy="1029900"/>
          </a:xfrm>
        </p:spPr>
        <p:txBody>
          <a:bodyPr/>
          <a:lstStyle/>
          <a:p>
            <a:r>
              <a:rPr lang="en-US" dirty="0"/>
              <a:t>Code Running</a:t>
            </a:r>
          </a:p>
        </p:txBody>
      </p:sp>
    </p:spTree>
    <p:extLst>
      <p:ext uri="{BB962C8B-B14F-4D97-AF65-F5344CB8AC3E}">
        <p14:creationId xmlns:p14="http://schemas.microsoft.com/office/powerpoint/2010/main" val="3852218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62"/>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501" name="Google Shape;501;p62"/>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Theoretical</a:t>
            </a:r>
            <a:endParaRPr dirty="0"/>
          </a:p>
        </p:txBody>
      </p:sp>
      <p:sp>
        <p:nvSpPr>
          <p:cNvPr id="502" name="Google Shape;502;p62"/>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Code Snippets</a:t>
            </a:r>
            <a:endParaRPr dirty="0"/>
          </a:p>
        </p:txBody>
      </p:sp>
      <p:sp>
        <p:nvSpPr>
          <p:cNvPr id="503" name="Google Shape;503;p62"/>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Short about the code</a:t>
            </a:r>
            <a:endParaRPr dirty="0"/>
          </a:p>
        </p:txBody>
      </p:sp>
      <p:sp>
        <p:nvSpPr>
          <p:cNvPr id="504" name="Google Shape;504;p62"/>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We will learn the theory needed for using</a:t>
            </a:r>
            <a:endParaRPr dirty="0"/>
          </a:p>
        </p:txBody>
      </p:sp>
      <p:sp>
        <p:nvSpPr>
          <p:cNvPr id="507" name="Google Shape;507;p62"/>
          <p:cNvSpPr txBox="1">
            <a:spLocks noGrp="1"/>
          </p:cNvSpPr>
          <p:nvPr>
            <p:ph type="subTitle" idx="7"/>
          </p:nvPr>
        </p:nvSpPr>
        <p:spPr>
          <a:xfrm>
            <a:off x="3328950" y="3679125"/>
            <a:ext cx="24861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Code Running</a:t>
            </a:r>
            <a:endParaRPr dirty="0"/>
          </a:p>
        </p:txBody>
      </p:sp>
      <p:sp>
        <p:nvSpPr>
          <p:cNvPr id="508" name="Google Shape;508;p62"/>
          <p:cNvSpPr txBox="1">
            <a:spLocks noGrp="1"/>
          </p:cNvSpPr>
          <p:nvPr>
            <p:ph type="subTitle" idx="8"/>
          </p:nvPr>
        </p:nvSpPr>
        <p:spPr>
          <a:xfrm>
            <a:off x="3328950" y="4082675"/>
            <a:ext cx="2486100"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Will run the code and show how to use it</a:t>
            </a:r>
          </a:p>
          <a:p>
            <a:pPr marL="0" lvl="0" indent="0" algn="ctr" rtl="0">
              <a:spcBef>
                <a:spcPts val="0"/>
              </a:spcBef>
              <a:spcAft>
                <a:spcPts val="0"/>
              </a:spcAft>
              <a:buNone/>
            </a:pPr>
            <a:endParaRPr dirty="0"/>
          </a:p>
        </p:txBody>
      </p:sp>
      <p:sp>
        <p:nvSpPr>
          <p:cNvPr id="509" name="Google Shape;509;p62"/>
          <p:cNvSpPr txBox="1">
            <a:spLocks noGrp="1"/>
          </p:cNvSpPr>
          <p:nvPr>
            <p:ph type="title" idx="9"/>
          </p:nvPr>
        </p:nvSpPr>
        <p:spPr>
          <a:xfrm>
            <a:off x="2378650" y="130358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dirty="0"/>
          </a:p>
        </p:txBody>
      </p:sp>
      <p:sp>
        <p:nvSpPr>
          <p:cNvPr id="510" name="Google Shape;510;p62"/>
          <p:cNvSpPr txBox="1">
            <a:spLocks noGrp="1"/>
          </p:cNvSpPr>
          <p:nvPr>
            <p:ph type="title" idx="13"/>
          </p:nvPr>
        </p:nvSpPr>
        <p:spPr>
          <a:xfrm>
            <a:off x="5724450" y="130358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dirty="0"/>
          </a:p>
        </p:txBody>
      </p:sp>
      <p:sp>
        <p:nvSpPr>
          <p:cNvPr id="511" name="Google Shape;511;p62"/>
          <p:cNvSpPr txBox="1">
            <a:spLocks noGrp="1"/>
          </p:cNvSpPr>
          <p:nvPr>
            <p:ph type="title" idx="14"/>
          </p:nvPr>
        </p:nvSpPr>
        <p:spPr>
          <a:xfrm>
            <a:off x="4052400" y="2965075"/>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C6CB-724A-69FE-E473-74B69EA0D7DB}"/>
              </a:ext>
            </a:extLst>
          </p:cNvPr>
          <p:cNvSpPr>
            <a:spLocks noGrp="1"/>
          </p:cNvSpPr>
          <p:nvPr>
            <p:ph type="ctrTitle"/>
          </p:nvPr>
        </p:nvSpPr>
        <p:spPr>
          <a:xfrm>
            <a:off x="3180387" y="2056800"/>
            <a:ext cx="2783226" cy="1029900"/>
          </a:xfrm>
        </p:spPr>
        <p:txBody>
          <a:bodyPr/>
          <a:lstStyle/>
          <a:p>
            <a:r>
              <a:rPr lang="en-US" dirty="0"/>
              <a:t>Theory</a:t>
            </a:r>
          </a:p>
        </p:txBody>
      </p:sp>
    </p:spTree>
    <p:extLst>
      <p:ext uri="{BB962C8B-B14F-4D97-AF65-F5344CB8AC3E}">
        <p14:creationId xmlns:p14="http://schemas.microsoft.com/office/powerpoint/2010/main" val="2257343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66"/>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Matrices are 2D arrays that are very prevalent in Engineering and other Science related fields.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Engineering, matrices are used everywhere : starting from Statics and ending with Computer Aided Design.</a:t>
            </a:r>
            <a:endParaRPr dirty="0"/>
          </a:p>
        </p:txBody>
      </p:sp>
      <p:sp>
        <p:nvSpPr>
          <p:cNvPr id="553" name="Google Shape;553;p66"/>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Theoretical Part</a:t>
            </a:r>
            <a:endParaRPr dirty="0"/>
          </a:p>
        </p:txBody>
      </p:sp>
      <p:pic>
        <p:nvPicPr>
          <p:cNvPr id="1030" name="Picture 6" descr="Poster, Bilde Matrix - Neo, Trinity und Morpheus | Merchandise | Europosters">
            <a:extLst>
              <a:ext uri="{FF2B5EF4-FFF2-40B4-BE49-F238E27FC236}">
                <a16:creationId xmlns:a16="http://schemas.microsoft.com/office/drawing/2014/main" id="{789FD1A1-0BFA-D5D7-C39C-F127E5696D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900" y="778950"/>
            <a:ext cx="2390400" cy="3585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1">
          <a:extLst>
            <a:ext uri="{FF2B5EF4-FFF2-40B4-BE49-F238E27FC236}">
              <a16:creationId xmlns:a16="http://schemas.microsoft.com/office/drawing/2014/main" id="{2457CF8D-8B24-DF27-5ABC-9F69919506FC}"/>
            </a:ext>
          </a:extLst>
        </p:cNvPr>
        <p:cNvGrpSpPr/>
        <p:nvPr/>
      </p:nvGrpSpPr>
      <p:grpSpPr>
        <a:xfrm>
          <a:off x="0" y="0"/>
          <a:ext cx="0" cy="0"/>
          <a:chOff x="0" y="0"/>
          <a:chExt cx="0" cy="0"/>
        </a:xfrm>
      </p:grpSpPr>
      <p:sp>
        <p:nvSpPr>
          <p:cNvPr id="552" name="Google Shape;552;p66">
            <a:extLst>
              <a:ext uri="{FF2B5EF4-FFF2-40B4-BE49-F238E27FC236}">
                <a16:creationId xmlns:a16="http://schemas.microsoft.com/office/drawing/2014/main" id="{1CFAF81F-6734-0A60-D6B8-786A1524A4F3}"/>
              </a:ext>
            </a:extLst>
          </p:cNvPr>
          <p:cNvSpPr txBox="1">
            <a:spLocks noGrp="1"/>
          </p:cNvSpPr>
          <p:nvPr>
            <p:ph type="subTitle" idx="1"/>
          </p:nvPr>
        </p:nvSpPr>
        <p:spPr>
          <a:xfrm>
            <a:off x="713225" y="2375949"/>
            <a:ext cx="3847200" cy="391600"/>
          </a:xfrm>
          <a:prstGeom prst="rect">
            <a:avLst/>
          </a:prstGeom>
        </p:spPr>
        <p:txBody>
          <a:bodyPr spcFirstLastPara="1" wrap="square" lIns="91425" tIns="91425" rIns="91425" bIns="91425" anchor="t" anchorCtr="0">
            <a:noAutofit/>
          </a:bodyPr>
          <a:lstStyle/>
          <a:p>
            <a:pPr marL="285750" indent="-285750"/>
            <a:r>
              <a:rPr lang="en-US" dirty="0"/>
              <a:t>Must have same dimensions</a:t>
            </a:r>
            <a:endParaRPr dirty="0"/>
          </a:p>
        </p:txBody>
      </p:sp>
      <p:sp>
        <p:nvSpPr>
          <p:cNvPr id="553" name="Google Shape;553;p66">
            <a:extLst>
              <a:ext uri="{FF2B5EF4-FFF2-40B4-BE49-F238E27FC236}">
                <a16:creationId xmlns:a16="http://schemas.microsoft.com/office/drawing/2014/main" id="{C010A763-A2CC-0854-5A17-FFE0ACB5E287}"/>
              </a:ext>
            </a:extLst>
          </p:cNvPr>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Linear Algebra : Matrix Addition</a:t>
            </a:r>
            <a:endParaRPr dirty="0"/>
          </a:p>
        </p:txBody>
      </p:sp>
      <p:pic>
        <p:nvPicPr>
          <p:cNvPr id="3074" name="Picture 2" descr="Addition of Matrices - Properties | What is Matrix Addition?">
            <a:extLst>
              <a:ext uri="{FF2B5EF4-FFF2-40B4-BE49-F238E27FC236}">
                <a16:creationId xmlns:a16="http://schemas.microsoft.com/office/drawing/2014/main" id="{DEAA16B7-2816-A841-696C-36FC7C87AB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810"/>
          <a:stretch/>
        </p:blipFill>
        <p:spPr bwMode="auto">
          <a:xfrm>
            <a:off x="4844963" y="1582059"/>
            <a:ext cx="3730237" cy="1979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813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1">
          <a:extLst>
            <a:ext uri="{FF2B5EF4-FFF2-40B4-BE49-F238E27FC236}">
              <a16:creationId xmlns:a16="http://schemas.microsoft.com/office/drawing/2014/main" id="{260ED238-0B3C-F981-8AD1-DAA21C3496E3}"/>
            </a:ext>
          </a:extLst>
        </p:cNvPr>
        <p:cNvGrpSpPr/>
        <p:nvPr/>
      </p:nvGrpSpPr>
      <p:grpSpPr>
        <a:xfrm>
          <a:off x="0" y="0"/>
          <a:ext cx="0" cy="0"/>
          <a:chOff x="0" y="0"/>
          <a:chExt cx="0" cy="0"/>
        </a:xfrm>
      </p:grpSpPr>
      <p:sp>
        <p:nvSpPr>
          <p:cNvPr id="552" name="Google Shape;552;p66">
            <a:extLst>
              <a:ext uri="{FF2B5EF4-FFF2-40B4-BE49-F238E27FC236}">
                <a16:creationId xmlns:a16="http://schemas.microsoft.com/office/drawing/2014/main" id="{B0D17E05-6F7E-A212-CA9C-684C85AF3AA9}"/>
              </a:ext>
            </a:extLst>
          </p:cNvPr>
          <p:cNvSpPr txBox="1">
            <a:spLocks noGrp="1"/>
          </p:cNvSpPr>
          <p:nvPr>
            <p:ph type="subTitle" idx="1"/>
          </p:nvPr>
        </p:nvSpPr>
        <p:spPr>
          <a:xfrm>
            <a:off x="713225" y="2375949"/>
            <a:ext cx="3847200" cy="391600"/>
          </a:xfrm>
          <a:prstGeom prst="rect">
            <a:avLst/>
          </a:prstGeom>
        </p:spPr>
        <p:txBody>
          <a:bodyPr spcFirstLastPara="1" wrap="square" lIns="91425" tIns="91425" rIns="91425" bIns="91425" anchor="t" anchorCtr="0">
            <a:noAutofit/>
          </a:bodyPr>
          <a:lstStyle/>
          <a:p>
            <a:pPr marL="285750" indent="-285750"/>
            <a:r>
              <a:rPr lang="en-US" dirty="0"/>
              <a:t>Must have same dimensions</a:t>
            </a:r>
            <a:endParaRPr dirty="0"/>
          </a:p>
        </p:txBody>
      </p:sp>
      <p:sp>
        <p:nvSpPr>
          <p:cNvPr id="553" name="Google Shape;553;p66">
            <a:extLst>
              <a:ext uri="{FF2B5EF4-FFF2-40B4-BE49-F238E27FC236}">
                <a16:creationId xmlns:a16="http://schemas.microsoft.com/office/drawing/2014/main" id="{2D8EE3B5-9386-08DA-7237-C1C617B8BD09}"/>
              </a:ext>
            </a:extLst>
          </p:cNvPr>
          <p:cNvSpPr txBox="1">
            <a:spLocks noGrp="1"/>
          </p:cNvSpPr>
          <p:nvPr>
            <p:ph type="title"/>
          </p:nvPr>
        </p:nvSpPr>
        <p:spPr>
          <a:xfrm>
            <a:off x="713224" y="445025"/>
            <a:ext cx="681797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Linear Algebra : Matrix Subtraction</a:t>
            </a:r>
            <a:endParaRPr dirty="0">
              <a:latin typeface="+mn-lt"/>
            </a:endParaRPr>
          </a:p>
        </p:txBody>
      </p:sp>
      <p:pic>
        <p:nvPicPr>
          <p:cNvPr id="4100" name="Picture 4" descr="Subtraction of Matrices - Properties | What is Matrix Subtraction?">
            <a:extLst>
              <a:ext uri="{FF2B5EF4-FFF2-40B4-BE49-F238E27FC236}">
                <a16:creationId xmlns:a16="http://schemas.microsoft.com/office/drawing/2014/main" id="{F3EEA34D-6DB2-47AF-F2A8-BCC03ED42A8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241"/>
          <a:stretch/>
        </p:blipFill>
        <p:spPr bwMode="auto">
          <a:xfrm>
            <a:off x="4583577" y="1560571"/>
            <a:ext cx="3914776" cy="2022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180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1">
          <a:extLst>
            <a:ext uri="{FF2B5EF4-FFF2-40B4-BE49-F238E27FC236}">
              <a16:creationId xmlns:a16="http://schemas.microsoft.com/office/drawing/2014/main" id="{0598D6C6-04F3-C4B9-FBAB-F057E21374B7}"/>
            </a:ext>
          </a:extLst>
        </p:cNvPr>
        <p:cNvGrpSpPr/>
        <p:nvPr/>
      </p:nvGrpSpPr>
      <p:grpSpPr>
        <a:xfrm>
          <a:off x="0" y="0"/>
          <a:ext cx="0" cy="0"/>
          <a:chOff x="0" y="0"/>
          <a:chExt cx="0" cy="0"/>
        </a:xfrm>
      </p:grpSpPr>
      <p:sp>
        <p:nvSpPr>
          <p:cNvPr id="552" name="Google Shape;552;p66">
            <a:extLst>
              <a:ext uri="{FF2B5EF4-FFF2-40B4-BE49-F238E27FC236}">
                <a16:creationId xmlns:a16="http://schemas.microsoft.com/office/drawing/2014/main" id="{D59D8FA5-F941-9EE1-B35F-C0C762F46014}"/>
              </a:ext>
            </a:extLst>
          </p:cNvPr>
          <p:cNvSpPr txBox="1">
            <a:spLocks noGrp="1"/>
          </p:cNvSpPr>
          <p:nvPr>
            <p:ph type="subTitle" idx="1"/>
          </p:nvPr>
        </p:nvSpPr>
        <p:spPr>
          <a:xfrm>
            <a:off x="626400" y="2375949"/>
            <a:ext cx="4384799" cy="391600"/>
          </a:xfrm>
          <a:prstGeom prst="rect">
            <a:avLst/>
          </a:prstGeom>
        </p:spPr>
        <p:txBody>
          <a:bodyPr spcFirstLastPara="1" wrap="square" lIns="91425" tIns="91425" rIns="91425" bIns="91425" anchor="t" anchorCtr="0">
            <a:noAutofit/>
          </a:bodyPr>
          <a:lstStyle/>
          <a:p>
            <a:pPr marL="285750" indent="-285750"/>
            <a:r>
              <a:rPr lang="en-US" sz="1600" dirty="0">
                <a:latin typeface="+mn-lt"/>
              </a:rPr>
              <a:t>Columns of A must equal the number of Rows of matrix B</a:t>
            </a:r>
          </a:p>
        </p:txBody>
      </p:sp>
      <p:sp>
        <p:nvSpPr>
          <p:cNvPr id="553" name="Google Shape;553;p66">
            <a:extLst>
              <a:ext uri="{FF2B5EF4-FFF2-40B4-BE49-F238E27FC236}">
                <a16:creationId xmlns:a16="http://schemas.microsoft.com/office/drawing/2014/main" id="{13B10C6A-7B43-03F9-4E60-3F7947549A21}"/>
              </a:ext>
            </a:extLst>
          </p:cNvPr>
          <p:cNvSpPr txBox="1">
            <a:spLocks noGrp="1"/>
          </p:cNvSpPr>
          <p:nvPr>
            <p:ph type="title"/>
          </p:nvPr>
        </p:nvSpPr>
        <p:spPr>
          <a:xfrm>
            <a:off x="713224" y="445025"/>
            <a:ext cx="681797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Linear Algebra : Matrix Multiplication</a:t>
            </a:r>
            <a:endParaRPr dirty="0">
              <a:latin typeface="+mn-lt"/>
            </a:endParaRPr>
          </a:p>
        </p:txBody>
      </p:sp>
      <p:pic>
        <p:nvPicPr>
          <p:cNvPr id="5122" name="Picture 2" descr="Matrix Multiplication - 2x2, 3x3 | How ...">
            <a:extLst>
              <a:ext uri="{FF2B5EF4-FFF2-40B4-BE49-F238E27FC236}">
                <a16:creationId xmlns:a16="http://schemas.microsoft.com/office/drawing/2014/main" id="{7DBCA494-979B-82F8-4422-520EDFABBF2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525"/>
          <a:stretch/>
        </p:blipFill>
        <p:spPr bwMode="auto">
          <a:xfrm>
            <a:off x="5160900" y="1152000"/>
            <a:ext cx="2667000" cy="13626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Matrix Multiplication - YouTube">
            <a:extLst>
              <a:ext uri="{FF2B5EF4-FFF2-40B4-BE49-F238E27FC236}">
                <a16:creationId xmlns:a16="http://schemas.microsoft.com/office/drawing/2014/main" id="{8BA1221C-5E2A-98D3-4CA2-F1E3070D6E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0900" y="2767549"/>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828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1">
          <a:extLst>
            <a:ext uri="{FF2B5EF4-FFF2-40B4-BE49-F238E27FC236}">
              <a16:creationId xmlns:a16="http://schemas.microsoft.com/office/drawing/2014/main" id="{E74C4437-276D-9B3B-8F72-6AF401E30EE8}"/>
            </a:ext>
          </a:extLst>
        </p:cNvPr>
        <p:cNvGrpSpPr/>
        <p:nvPr/>
      </p:nvGrpSpPr>
      <p:grpSpPr>
        <a:xfrm>
          <a:off x="0" y="0"/>
          <a:ext cx="0" cy="0"/>
          <a:chOff x="0" y="0"/>
          <a:chExt cx="0" cy="0"/>
        </a:xfrm>
      </p:grpSpPr>
      <p:sp>
        <p:nvSpPr>
          <p:cNvPr id="553" name="Google Shape;553;p66">
            <a:extLst>
              <a:ext uri="{FF2B5EF4-FFF2-40B4-BE49-F238E27FC236}">
                <a16:creationId xmlns:a16="http://schemas.microsoft.com/office/drawing/2014/main" id="{B1F67E52-6144-0C19-B0B7-C4B2421BAB14}"/>
              </a:ext>
            </a:extLst>
          </p:cNvPr>
          <p:cNvSpPr txBox="1">
            <a:spLocks noGrp="1"/>
          </p:cNvSpPr>
          <p:nvPr>
            <p:ph type="title"/>
          </p:nvPr>
        </p:nvSpPr>
        <p:spPr>
          <a:xfrm>
            <a:off x="713224" y="445025"/>
            <a:ext cx="681797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Linear Algebra : </a:t>
            </a:r>
            <a:r>
              <a:rPr kumimoji="0" lang="en-US" altLang="en-US" sz="3200" b="0" i="0" u="none" strike="noStrike" cap="none" normalizeH="0" baseline="0" dirty="0">
                <a:ln>
                  <a:noFill/>
                </a:ln>
                <a:solidFill>
                  <a:schemeClr val="tx1"/>
                </a:solidFill>
                <a:effectLst/>
                <a:latin typeface="+mn-lt"/>
              </a:rPr>
              <a:t>Transpose Matrix </a:t>
            </a:r>
            <a:endParaRPr dirty="0">
              <a:latin typeface="+mn-lt"/>
            </a:endParaRPr>
          </a:p>
        </p:txBody>
      </p:sp>
      <p:pic>
        <p:nvPicPr>
          <p:cNvPr id="6146" name="Picture 2" descr="Transpose of Matrix - Meaning, Properties, Examples">
            <a:extLst>
              <a:ext uri="{FF2B5EF4-FFF2-40B4-BE49-F238E27FC236}">
                <a16:creationId xmlns:a16="http://schemas.microsoft.com/office/drawing/2014/main" id="{508CB0BB-5922-0B13-72C0-F50E158B460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592"/>
          <a:stretch/>
        </p:blipFill>
        <p:spPr bwMode="auto">
          <a:xfrm>
            <a:off x="1800225" y="1579931"/>
            <a:ext cx="5543550" cy="1983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6761332"/>
      </p:ext>
    </p:extLst>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1009</Words>
  <Application>Microsoft Office PowerPoint</Application>
  <PresentationFormat>On-screen Show (16:9)</PresentationFormat>
  <Paragraphs>99</Paragraphs>
  <Slides>29</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Cambria</vt:lpstr>
      <vt:lpstr>Vidaloka</vt:lpstr>
      <vt:lpstr>Montserrat</vt:lpstr>
      <vt:lpstr>Arial</vt:lpstr>
      <vt:lpstr>Minimalist Business Slides XL by Slidesgo</vt:lpstr>
      <vt:lpstr>Matrix Operations in C</vt:lpstr>
      <vt:lpstr>Addition Matrices     Subtract Matrices     Multiply Matrices     Transpose Matrix     Scalar Multiply Matrix     Determinant of NxN Matrix     LU Factorization     Row Echelon Form </vt:lpstr>
      <vt:lpstr>Table of contents</vt:lpstr>
      <vt:lpstr>Theory</vt:lpstr>
      <vt:lpstr>Theoretical Part</vt:lpstr>
      <vt:lpstr>Linear Algebra : Matrix Addition</vt:lpstr>
      <vt:lpstr>Linear Algebra : Matrix Subtraction</vt:lpstr>
      <vt:lpstr>Linear Algebra : Matrix Multiplication</vt:lpstr>
      <vt:lpstr>Linear Algebra : Transpose Matrix </vt:lpstr>
      <vt:lpstr>Linear Algebra : Scalar Multiply Matrix </vt:lpstr>
      <vt:lpstr>Linear Algebra : Determinant of Matrix </vt:lpstr>
      <vt:lpstr>Linear Algebra : Determinant of Matrix </vt:lpstr>
      <vt:lpstr>Linear Algebra : Row Echelon Form</vt:lpstr>
      <vt:lpstr>Linear Algebra :  LU Factorization </vt:lpstr>
      <vt:lpstr>Linear Algebra :  LU Factorization </vt:lpstr>
      <vt:lpstr>Code Snippets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Code Running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User</dc:creator>
  <cp:lastModifiedBy>mher baburyan</cp:lastModifiedBy>
  <cp:revision>3</cp:revision>
  <dcterms:modified xsi:type="dcterms:W3CDTF">2025-05-20T13:58:26Z</dcterms:modified>
</cp:coreProperties>
</file>