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Ubuntu"/>
      <p:regular r:id="rId43"/>
      <p:bold r:id="rId44"/>
      <p:italic r:id="rId45"/>
      <p:boldItalic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D2F6C8-1D76-4E4C-87CD-9172EB8D03CC}">
  <a:tblStyle styleId="{60D2F6C8-1D76-4E4C-87CD-9172EB8D03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Slab-bold.fntdata"/><Relationship Id="rId41" Type="http://schemas.openxmlformats.org/officeDocument/2006/relationships/font" Target="fonts/RobotoSlab-regular.fntdata"/><Relationship Id="rId44" Type="http://schemas.openxmlformats.org/officeDocument/2006/relationships/font" Target="fonts/Ubuntu-bold.fntdata"/><Relationship Id="rId43" Type="http://schemas.openxmlformats.org/officeDocument/2006/relationships/font" Target="fonts/Ubuntu-regular.fntdata"/><Relationship Id="rId46" Type="http://schemas.openxmlformats.org/officeDocument/2006/relationships/font" Target="fonts/Ubuntu-boldItalic.fntdata"/><Relationship Id="rId45"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d4b95814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d4b95814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d4b95814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d4b95814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4b95814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4b95814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d4b95814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d4b95814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d4b95814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d4b95814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d4b95814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d4b95814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d4b95814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d4b95814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d4b95814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d4b95814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d4b95814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d4b95814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d4b95814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d4b95814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4b95814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4b95814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d4b958140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0d4b958140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d4b958140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0d4b958140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d4b958140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10d4b958140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d4b95814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d4b95814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d4b95814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d4b95814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d4b95814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d4b95814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d4b958140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0d4b958140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d4b958140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0d4b958140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d4b958140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0d4b958140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d4b958140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0d4b958140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d4b95814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d4b95814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d4b958140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0d4b958140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d4b958140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0d4b958140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d4b958140_0_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10d4b958140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d4b958140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10d4b958140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d4b958140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0d4b958140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d868ccd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d868ccd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d868ccd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d868ccd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d868cc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d868ccd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d4b95814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d4b95814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d4b95814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d4b95814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d4b95814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d4b95814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66" name="Shape 66"/>
        <p:cNvGrpSpPr/>
        <p:nvPr/>
      </p:nvGrpSpPr>
      <p:grpSpPr>
        <a:xfrm>
          <a:off x="0" y="0"/>
          <a:ext cx="0" cy="0"/>
          <a:chOff x="0" y="0"/>
          <a:chExt cx="0" cy="0"/>
        </a:xfrm>
      </p:grpSpPr>
      <p:sp>
        <p:nvSpPr>
          <p:cNvPr id="67" name="Google Shape;6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68" name="Google Shape;68;p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9" name="Google Shape;69;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3"/>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4" name="Google Shape;74;p13"/>
          <p:cNvSpPr/>
          <p:nvPr>
            <p:ph idx="2" type="pic"/>
          </p:nvPr>
        </p:nvSpPr>
        <p:spPr>
          <a:xfrm>
            <a:off x="3887391" y="740569"/>
            <a:ext cx="4629300" cy="3655200"/>
          </a:xfrm>
          <a:prstGeom prst="rect">
            <a:avLst/>
          </a:prstGeom>
          <a:noFill/>
          <a:ln>
            <a:noFill/>
          </a:ln>
        </p:spPr>
      </p:sp>
      <p:sp>
        <p:nvSpPr>
          <p:cNvPr id="75" name="Google Shape;75;p1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6" name="Google Shape;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9" name="Shape 79"/>
        <p:cNvGrpSpPr/>
        <p:nvPr/>
      </p:nvGrpSpPr>
      <p:grpSpPr>
        <a:xfrm>
          <a:off x="0" y="0"/>
          <a:ext cx="0" cy="0"/>
          <a:chOff x="0" y="0"/>
          <a:chExt cx="0" cy="0"/>
        </a:xfrm>
      </p:grpSpPr>
      <p:sp>
        <p:nvSpPr>
          <p:cNvPr id="80" name="Google Shape;80;p14"/>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cxnSp>
        <p:nvCxnSpPr>
          <p:cNvPr id="81" name="Google Shape;81;p14"/>
          <p:cNvCxnSpPr/>
          <p:nvPr/>
        </p:nvCxnSpPr>
        <p:spPr>
          <a:xfrm>
            <a:off x="0" y="954825"/>
            <a:ext cx="9154500" cy="0"/>
          </a:xfrm>
          <a:prstGeom prst="straightConnector1">
            <a:avLst/>
          </a:prstGeom>
          <a:noFill/>
          <a:ln cap="flat" cmpd="sng" w="19050">
            <a:solidFill>
              <a:schemeClr val="dk1"/>
            </a:solidFill>
            <a:prstDash val="solid"/>
            <a:round/>
            <a:headEnd len="sm" w="sm" type="none"/>
            <a:tailEnd len="sm" w="sm" type="none"/>
          </a:ln>
        </p:spPr>
      </p:cxnSp>
      <p:sp>
        <p:nvSpPr>
          <p:cNvPr id="82" name="Google Shape;82;p14"/>
          <p:cNvSpPr txBox="1"/>
          <p:nvPr>
            <p:ph idx="1" type="subTitle"/>
          </p:nvPr>
        </p:nvSpPr>
        <p:spPr>
          <a:xfrm flipH="1">
            <a:off x="606300" y="1026225"/>
            <a:ext cx="7817700" cy="3785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Clr>
                <a:schemeClr val="dk1"/>
              </a:buClr>
              <a:buSzPts val="900"/>
              <a:buAutoNum type="arabicPeriod"/>
              <a:defRPr sz="1200"/>
            </a:lvl1pPr>
            <a:lvl2pPr lvl="1" rtl="0" algn="ctr">
              <a:lnSpc>
                <a:spcPct val="100000"/>
              </a:lnSpc>
              <a:spcBef>
                <a:spcPts val="0"/>
              </a:spcBef>
              <a:spcAft>
                <a:spcPts val="0"/>
              </a:spcAft>
              <a:buClr>
                <a:schemeClr val="dk1"/>
              </a:buClr>
              <a:buSzPts val="900"/>
              <a:buFont typeface="Roboto Condensed Light"/>
              <a:buAutoNum type="alphaLcPeriod"/>
              <a:defRPr sz="1200"/>
            </a:lvl2pPr>
            <a:lvl3pPr lvl="2" rtl="0" algn="ctr">
              <a:lnSpc>
                <a:spcPct val="100000"/>
              </a:lnSpc>
              <a:spcBef>
                <a:spcPts val="0"/>
              </a:spcBef>
              <a:spcAft>
                <a:spcPts val="0"/>
              </a:spcAft>
              <a:buClr>
                <a:schemeClr val="dk1"/>
              </a:buClr>
              <a:buSzPts val="900"/>
              <a:buFont typeface="Roboto Condensed Light"/>
              <a:buAutoNum type="romanLcPeriod"/>
              <a:defRPr sz="1200"/>
            </a:lvl3pPr>
            <a:lvl4pPr lvl="3" rtl="0" algn="ctr">
              <a:lnSpc>
                <a:spcPct val="100000"/>
              </a:lnSpc>
              <a:spcBef>
                <a:spcPts val="0"/>
              </a:spcBef>
              <a:spcAft>
                <a:spcPts val="0"/>
              </a:spcAft>
              <a:buClr>
                <a:schemeClr val="dk1"/>
              </a:buClr>
              <a:buSzPts val="900"/>
              <a:buFont typeface="Roboto Condensed Light"/>
              <a:buAutoNum type="arabicPeriod"/>
              <a:defRPr sz="1200"/>
            </a:lvl4pPr>
            <a:lvl5pPr lvl="4" rtl="0" algn="ctr">
              <a:lnSpc>
                <a:spcPct val="100000"/>
              </a:lnSpc>
              <a:spcBef>
                <a:spcPts val="0"/>
              </a:spcBef>
              <a:spcAft>
                <a:spcPts val="0"/>
              </a:spcAft>
              <a:buClr>
                <a:schemeClr val="dk1"/>
              </a:buClr>
              <a:buSzPts val="900"/>
              <a:buFont typeface="Roboto Condensed Light"/>
              <a:buAutoNum type="alphaLcPeriod"/>
              <a:defRPr sz="1200"/>
            </a:lvl5pPr>
            <a:lvl6pPr lvl="5" rtl="0" algn="ctr">
              <a:lnSpc>
                <a:spcPct val="100000"/>
              </a:lnSpc>
              <a:spcBef>
                <a:spcPts val="0"/>
              </a:spcBef>
              <a:spcAft>
                <a:spcPts val="0"/>
              </a:spcAft>
              <a:buClr>
                <a:schemeClr val="dk1"/>
              </a:buClr>
              <a:buSzPts val="900"/>
              <a:buFont typeface="Roboto Condensed Light"/>
              <a:buAutoNum type="romanLcPeriod"/>
              <a:defRPr sz="1200"/>
            </a:lvl6pPr>
            <a:lvl7pPr lvl="6" rtl="0" algn="ctr">
              <a:lnSpc>
                <a:spcPct val="100000"/>
              </a:lnSpc>
              <a:spcBef>
                <a:spcPts val="0"/>
              </a:spcBef>
              <a:spcAft>
                <a:spcPts val="0"/>
              </a:spcAft>
              <a:buClr>
                <a:schemeClr val="dk1"/>
              </a:buClr>
              <a:buSzPts val="900"/>
              <a:buFont typeface="Roboto Condensed Light"/>
              <a:buAutoNum type="arabicPeriod"/>
              <a:defRPr sz="1200"/>
            </a:lvl7pPr>
            <a:lvl8pPr lvl="7" rtl="0" algn="ctr">
              <a:lnSpc>
                <a:spcPct val="100000"/>
              </a:lnSpc>
              <a:spcBef>
                <a:spcPts val="0"/>
              </a:spcBef>
              <a:spcAft>
                <a:spcPts val="0"/>
              </a:spcAft>
              <a:buClr>
                <a:schemeClr val="dk1"/>
              </a:buClr>
              <a:buSzPts val="900"/>
              <a:buFont typeface="Roboto Condensed Light"/>
              <a:buAutoNum type="alphaLcPeriod"/>
              <a:defRPr sz="1200"/>
            </a:lvl8pPr>
            <a:lvl9pPr lvl="8" rtl="0" algn="ctr">
              <a:lnSpc>
                <a:spcPct val="100000"/>
              </a:lnSpc>
              <a:spcBef>
                <a:spcPts val="0"/>
              </a:spcBef>
              <a:spcAft>
                <a:spcPts val="0"/>
              </a:spcAft>
              <a:buClr>
                <a:schemeClr val="dk1"/>
              </a:buClr>
              <a:buSzPts val="900"/>
              <a:buFont typeface="Roboto Condensed Light"/>
              <a:buAutoNum type="romanLcPeriod"/>
              <a:defRPr sz="1200"/>
            </a:lvl9pPr>
          </a:lstStyle>
          <a:p/>
        </p:txBody>
      </p:sp>
      <p:sp>
        <p:nvSpPr>
          <p:cNvPr id="83" name="Google Shape;83;p14"/>
          <p:cNvSpPr txBox="1"/>
          <p:nvPr>
            <p:ph idx="12" type="sldNum"/>
          </p:nvPr>
        </p:nvSpPr>
        <p:spPr>
          <a:xfrm>
            <a:off x="8628200" y="440475"/>
            <a:ext cx="363600" cy="393600"/>
          </a:xfrm>
          <a:prstGeom prst="rect">
            <a:avLst/>
          </a:prstGeom>
          <a:noFill/>
          <a:ln>
            <a:noFill/>
          </a:ln>
        </p:spPr>
        <p:txBody>
          <a:bodyPr anchorCtr="0" anchor="ctr" bIns="68575" lIns="68575" spcFirstLastPara="1" rIns="68575" wrap="square" tIns="68575">
            <a:noAutofit/>
          </a:bodyPr>
          <a:lstStyle>
            <a:lvl1pPr indent="0" lvl="0"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1pPr>
            <a:lvl2pPr indent="0" lvl="1"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2pPr>
            <a:lvl3pPr indent="0" lvl="2"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3pPr>
            <a:lvl4pPr indent="0" lvl="3"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4pPr>
            <a:lvl5pPr indent="0" lvl="4"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5pPr>
            <a:lvl6pPr indent="0" lvl="5"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6pPr>
            <a:lvl7pPr indent="0" lvl="6"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7pPr>
            <a:lvl8pPr indent="0" lvl="7"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8pPr>
            <a:lvl9pPr indent="0" lvl="8" marL="0" marR="0" rtl="0" algn="l">
              <a:buClr>
                <a:srgbClr val="888888"/>
              </a:buClr>
              <a:buSzPts val="1800"/>
              <a:buFont typeface="Calibri"/>
              <a:buNone/>
              <a:defRPr b="1" i="0" sz="18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84" name="Google Shape;84;p14"/>
          <p:cNvSpPr txBox="1"/>
          <p:nvPr>
            <p:ph type="title"/>
          </p:nvPr>
        </p:nvSpPr>
        <p:spPr>
          <a:xfrm>
            <a:off x="591875" y="339650"/>
            <a:ext cx="5081400" cy="674700"/>
          </a:xfrm>
          <a:prstGeom prst="rect">
            <a:avLst/>
          </a:prstGeom>
          <a:noFill/>
          <a:ln>
            <a:noFill/>
          </a:ln>
        </p:spPr>
        <p:txBody>
          <a:bodyPr anchorCtr="0" anchor="t" bIns="68575" lIns="68575" spcFirstLastPara="1" rIns="68575" wrap="square" tIns="68575">
            <a:noAutofit/>
          </a:bodyPr>
          <a:lstStyle>
            <a:lvl1pPr lvl="0" rtl="0" algn="l">
              <a:lnSpc>
                <a:spcPct val="90000"/>
              </a:lnSpc>
              <a:spcBef>
                <a:spcPts val="0"/>
              </a:spcBef>
              <a:spcAft>
                <a:spcPts val="0"/>
              </a:spcAft>
              <a:buClr>
                <a:schemeClr val="dk1"/>
              </a:buClr>
              <a:buSzPts val="3000"/>
              <a:buFont typeface="Calibri"/>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ctrTitle"/>
          </p:nvPr>
        </p:nvSpPr>
        <p:spPr>
          <a:xfrm>
            <a:off x="1655700" y="1658119"/>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800"/>
              <a:t>BÀI TẬP LỚN</a:t>
            </a:r>
            <a:endParaRPr b="0" sz="3800"/>
          </a:p>
          <a:p>
            <a:pPr indent="0" lvl="0" marL="0" rtl="0" algn="ctr">
              <a:spcBef>
                <a:spcPts val="0"/>
              </a:spcBef>
              <a:spcAft>
                <a:spcPts val="0"/>
              </a:spcAft>
              <a:buNone/>
            </a:pPr>
            <a:r>
              <a:rPr b="0" lang="en" sz="3000"/>
              <a:t>An toàn trong giao dịch điện tử</a:t>
            </a:r>
            <a:endParaRPr b="0" sz="3000"/>
          </a:p>
        </p:txBody>
      </p:sp>
      <p:sp>
        <p:nvSpPr>
          <p:cNvPr id="90" name="Google Shape;90;p15"/>
          <p:cNvSpPr txBox="1"/>
          <p:nvPr>
            <p:ph idx="1" type="subTitle"/>
          </p:nvPr>
        </p:nvSpPr>
        <p:spPr>
          <a:xfrm>
            <a:off x="895800" y="3113975"/>
            <a:ext cx="735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700"/>
              <a:t>Tìm hiểu về công nghệ Blockchain</a:t>
            </a:r>
            <a:endParaRPr b="1"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C</a:t>
            </a:r>
            <a:r>
              <a:rPr lang="en"/>
              <a:t>ách thức hoạt động</a:t>
            </a:r>
            <a:endParaRPr/>
          </a:p>
        </p:txBody>
      </p:sp>
      <p:sp>
        <p:nvSpPr>
          <p:cNvPr id="150" name="Google Shape;150;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Dữ li</a:t>
            </a:r>
            <a:r>
              <a:rPr b="1" lang="en"/>
              <a:t>ệu trong blockchain</a:t>
            </a:r>
            <a:endParaRPr b="1"/>
          </a:p>
          <a:p>
            <a:pPr indent="-330200" lvl="0" marL="457200" rtl="0" algn="l">
              <a:lnSpc>
                <a:spcPct val="150000"/>
              </a:lnSpc>
              <a:spcBef>
                <a:spcPts val="600"/>
              </a:spcBef>
              <a:spcAft>
                <a:spcPts val="0"/>
              </a:spcAft>
              <a:buSzPts val="1600"/>
              <a:buChar char="●"/>
            </a:pPr>
            <a:r>
              <a:rPr lang="en" sz="1600"/>
              <a:t>Dữ liệu đại diện cho sự thay đổi trạng thái.</a:t>
            </a:r>
            <a:endParaRPr sz="1600"/>
          </a:p>
          <a:p>
            <a:pPr indent="-330200" lvl="0" marL="457200" rtl="0" algn="l">
              <a:lnSpc>
                <a:spcPct val="150000"/>
              </a:lnSpc>
              <a:spcBef>
                <a:spcPts val="0"/>
              </a:spcBef>
              <a:spcAft>
                <a:spcPts val="0"/>
              </a:spcAft>
              <a:buSzPts val="1600"/>
              <a:buChar char="●"/>
            </a:pPr>
            <a:r>
              <a:rPr lang="en" sz="1600"/>
              <a:t>Ví dụ: </a:t>
            </a:r>
            <a:endParaRPr sz="1600"/>
          </a:p>
          <a:p>
            <a:pPr indent="-330200" lvl="0" marL="914400" rtl="0" algn="l">
              <a:spcBef>
                <a:spcPts val="0"/>
              </a:spcBef>
              <a:spcAft>
                <a:spcPts val="0"/>
              </a:spcAft>
              <a:buSzPts val="1600"/>
              <a:buChar char="-"/>
            </a:pPr>
            <a:r>
              <a:rPr lang="en" sz="1600"/>
              <a:t>Với giao dịch tài chính: tiền chuyển từ người này =&gt; người khác.</a:t>
            </a:r>
            <a:endParaRPr sz="1600"/>
          </a:p>
          <a:p>
            <a:pPr indent="-330200" lvl="0" marL="914400" rtl="0" algn="l">
              <a:spcBef>
                <a:spcPts val="0"/>
              </a:spcBef>
              <a:spcAft>
                <a:spcPts val="0"/>
              </a:spcAft>
              <a:buSzPts val="1600"/>
              <a:buChar char="-"/>
            </a:pPr>
            <a:r>
              <a:rPr lang="en" sz="1600"/>
              <a:t>Với hệ thống sản xuất phân phối kem: </a:t>
            </a:r>
            <a:endParaRPr sz="1600"/>
          </a:p>
        </p:txBody>
      </p:sp>
      <p:pic>
        <p:nvPicPr>
          <p:cNvPr descr="Danh sách các giao dịch theo thứ tự thay đổi bên chịu trách nhiệm và nhiệt độ.  Sự kết hợp của các giao dịch dẫn đến trạng thái sổ cái dựa trên thứ tự thay đổi của giao dịch." id="151" name="Google Shape;151;p24"/>
          <p:cNvPicPr preferRelativeResize="0"/>
          <p:nvPr/>
        </p:nvPicPr>
        <p:blipFill>
          <a:blip r:embed="rId3">
            <a:alphaModFix/>
          </a:blip>
          <a:stretch>
            <a:fillRect/>
          </a:stretch>
        </p:blipFill>
        <p:spPr>
          <a:xfrm>
            <a:off x="1766888" y="3492275"/>
            <a:ext cx="5610225" cy="134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Cách thức hoạt động</a:t>
            </a:r>
            <a:endParaRPr/>
          </a:p>
        </p:txBody>
      </p:sp>
      <p:sp>
        <p:nvSpPr>
          <p:cNvPr id="157" name="Google Shape;157;p25"/>
          <p:cNvSpPr txBox="1"/>
          <p:nvPr>
            <p:ph idx="1" type="body"/>
          </p:nvPr>
        </p:nvSpPr>
        <p:spPr>
          <a:xfrm>
            <a:off x="786150" y="1261700"/>
            <a:ext cx="50745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Block</a:t>
            </a:r>
            <a:endParaRPr b="1"/>
          </a:p>
          <a:p>
            <a:pPr indent="-330200" lvl="0" marL="457200" rtl="0" algn="just">
              <a:lnSpc>
                <a:spcPct val="150000"/>
              </a:lnSpc>
              <a:spcBef>
                <a:spcPts val="600"/>
              </a:spcBef>
              <a:spcAft>
                <a:spcPts val="0"/>
              </a:spcAft>
              <a:buSzPts val="1600"/>
              <a:buChar char="●"/>
            </a:pPr>
            <a:r>
              <a:rPr lang="en" sz="1600"/>
              <a:t>Cụm dữ liệu lưu trữ thông tin giao dịch. Số lượng giao dịch trong khối thường dựa trên thời gian.</a:t>
            </a:r>
            <a:endParaRPr sz="1600"/>
          </a:p>
          <a:p>
            <a:pPr indent="-330200" lvl="0" marL="457200" rtl="0" algn="just">
              <a:lnSpc>
                <a:spcPct val="150000"/>
              </a:lnSpc>
              <a:spcBef>
                <a:spcPts val="0"/>
              </a:spcBef>
              <a:spcAft>
                <a:spcPts val="0"/>
              </a:spcAft>
              <a:buSzPts val="1600"/>
              <a:buChar char="●"/>
            </a:pPr>
            <a:r>
              <a:rPr lang="en" sz="1600"/>
              <a:t>Thông qua sự đồng thuận, các khối đã được xác thực được thêm vào chuỗi khối tại mỗi nút. Bởi vì tất cả các nút có các khối giống nhau trong chuỗi, sổ cái nhất quán trên toàn mạng.</a:t>
            </a:r>
            <a:endParaRPr sz="1600"/>
          </a:p>
        </p:txBody>
      </p:sp>
      <p:pic>
        <p:nvPicPr>
          <p:cNvPr descr="Ví dụ về một số giao dịch đại diện cho một khối.  Thứ tự của các giao dịch dẫn đến một trạng thái nhất định." id="158" name="Google Shape;158;p25"/>
          <p:cNvPicPr preferRelativeResize="0"/>
          <p:nvPr/>
        </p:nvPicPr>
        <p:blipFill>
          <a:blip r:embed="rId3">
            <a:alphaModFix/>
          </a:blip>
          <a:stretch>
            <a:fillRect/>
          </a:stretch>
        </p:blipFill>
        <p:spPr>
          <a:xfrm>
            <a:off x="6096375" y="1526650"/>
            <a:ext cx="2562225" cy="265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Cách thức hoạt động</a:t>
            </a:r>
            <a:endParaRPr/>
          </a:p>
        </p:txBody>
      </p:sp>
      <p:sp>
        <p:nvSpPr>
          <p:cNvPr id="164" name="Google Shape;164;p2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Thuật toán đồng thuận</a:t>
            </a:r>
            <a:endParaRPr b="1"/>
          </a:p>
          <a:p>
            <a:pPr indent="-342900" lvl="0" marL="457200" rtl="0" algn="l">
              <a:lnSpc>
                <a:spcPct val="150000"/>
              </a:lnSpc>
              <a:spcBef>
                <a:spcPts val="600"/>
              </a:spcBef>
              <a:spcAft>
                <a:spcPts val="0"/>
              </a:spcAft>
              <a:buSzPts val="1800"/>
              <a:buChar char="●"/>
            </a:pPr>
            <a:r>
              <a:rPr lang="en" sz="1800"/>
              <a:t>Làm thế nào để đảm bảo dữ liệu sổ cái là nhất quán?</a:t>
            </a:r>
            <a:endParaRPr sz="1800"/>
          </a:p>
          <a:p>
            <a:pPr indent="0" lvl="0" marL="0" rtl="0" algn="l">
              <a:lnSpc>
                <a:spcPct val="150000"/>
              </a:lnSpc>
              <a:spcBef>
                <a:spcPts val="600"/>
              </a:spcBef>
              <a:spcAft>
                <a:spcPts val="0"/>
              </a:spcAft>
              <a:buNone/>
            </a:pPr>
            <a:r>
              <a:rPr lang="en" sz="1800"/>
              <a:t>	=&gt; C</a:t>
            </a:r>
            <a:r>
              <a:rPr lang="en" sz="1800"/>
              <a:t>ác thuật toán đồng thuận</a:t>
            </a:r>
            <a:endParaRPr sz="1800"/>
          </a:p>
          <a:p>
            <a:pPr indent="-342900" lvl="0" marL="914400" rtl="0" algn="l">
              <a:lnSpc>
                <a:spcPct val="150000"/>
              </a:lnSpc>
              <a:spcBef>
                <a:spcPts val="600"/>
              </a:spcBef>
              <a:spcAft>
                <a:spcPts val="0"/>
              </a:spcAft>
              <a:buSzPts val="1800"/>
              <a:buChar char="-"/>
            </a:pPr>
            <a:r>
              <a:rPr lang="en" sz="1800"/>
              <a:t>Proof of Work</a:t>
            </a:r>
            <a:endParaRPr sz="1800"/>
          </a:p>
          <a:p>
            <a:pPr indent="-342900" lvl="0" marL="914400" rtl="0" algn="l">
              <a:lnSpc>
                <a:spcPct val="150000"/>
              </a:lnSpc>
              <a:spcBef>
                <a:spcPts val="0"/>
              </a:spcBef>
              <a:spcAft>
                <a:spcPts val="0"/>
              </a:spcAft>
              <a:buSzPts val="1800"/>
              <a:buChar char="-"/>
            </a:pPr>
            <a:r>
              <a:rPr lang="en" sz="1800"/>
              <a:t>Proof of Stake</a:t>
            </a:r>
            <a:endParaRPr sz="1800"/>
          </a:p>
          <a:p>
            <a:pPr indent="-342900" lvl="0" marL="914400" rtl="0" algn="l">
              <a:lnSpc>
                <a:spcPct val="150000"/>
              </a:lnSpc>
              <a:spcBef>
                <a:spcPts val="0"/>
              </a:spcBef>
              <a:spcAft>
                <a:spcPts val="0"/>
              </a:spcAft>
              <a:buSzPts val="1800"/>
              <a:buChar char="-"/>
            </a:pPr>
            <a:r>
              <a:rPr lang="en" sz="1800"/>
              <a:t>Proof of Authority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Cách thức hoạt động</a:t>
            </a:r>
            <a:endParaRPr/>
          </a:p>
        </p:txBody>
      </p:sp>
      <p:sp>
        <p:nvSpPr>
          <p:cNvPr id="170" name="Google Shape;170;p2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b="1" lang="en"/>
              <a:t>Làm </a:t>
            </a:r>
            <a:r>
              <a:rPr b="1" lang="en"/>
              <a:t>thế nào để tin tưởng sổ cái là bất biến?</a:t>
            </a:r>
            <a:endParaRPr b="1"/>
          </a:p>
        </p:txBody>
      </p:sp>
      <p:pic>
        <p:nvPicPr>
          <p:cNvPr descr="Ba khối được liên kết với nhau bằng hàm băm của khối trước đó" id="171" name="Google Shape;171;p27"/>
          <p:cNvPicPr preferRelativeResize="0"/>
          <p:nvPr/>
        </p:nvPicPr>
        <p:blipFill>
          <a:blip r:embed="rId3">
            <a:alphaModFix/>
          </a:blip>
          <a:stretch>
            <a:fillRect/>
          </a:stretch>
        </p:blipFill>
        <p:spPr>
          <a:xfrm>
            <a:off x="3504125" y="2867138"/>
            <a:ext cx="4922599" cy="1289275"/>
          </a:xfrm>
          <a:prstGeom prst="rect">
            <a:avLst/>
          </a:prstGeom>
          <a:noFill/>
          <a:ln>
            <a:noFill/>
          </a:ln>
        </p:spPr>
      </p:pic>
      <p:pic>
        <p:nvPicPr>
          <p:cNvPr descr="Một khối được gửi thông qua một hàm băm và một hàm băm mật mã được tạo ra." id="172" name="Google Shape;172;p27"/>
          <p:cNvPicPr preferRelativeResize="0"/>
          <p:nvPr/>
        </p:nvPicPr>
        <p:blipFill>
          <a:blip r:embed="rId4">
            <a:alphaModFix/>
          </a:blip>
          <a:stretch>
            <a:fillRect/>
          </a:stretch>
        </p:blipFill>
        <p:spPr>
          <a:xfrm>
            <a:off x="786153" y="2571750"/>
            <a:ext cx="2306194" cy="168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	Các lo</a:t>
            </a:r>
            <a:r>
              <a:rPr lang="en"/>
              <a:t>ại blockchain</a:t>
            </a:r>
            <a:endParaRPr/>
          </a:p>
        </p:txBody>
      </p:sp>
      <p:sp>
        <p:nvSpPr>
          <p:cNvPr id="178" name="Google Shape;178;p2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600"/>
              </a:spcBef>
              <a:spcAft>
                <a:spcPts val="0"/>
              </a:spcAft>
              <a:buSzPts val="1600"/>
              <a:buChar char="●"/>
            </a:pPr>
            <a:r>
              <a:rPr lang="en" sz="1600"/>
              <a:t>Public blockchain</a:t>
            </a:r>
            <a:endParaRPr sz="1600"/>
          </a:p>
          <a:p>
            <a:pPr indent="-330200" lvl="0" marL="914400" rtl="0" algn="just">
              <a:lnSpc>
                <a:spcPct val="150000"/>
              </a:lnSpc>
              <a:spcBef>
                <a:spcPts val="0"/>
              </a:spcBef>
              <a:spcAft>
                <a:spcPts val="0"/>
              </a:spcAft>
              <a:buSzPts val="1600"/>
              <a:buChar char="-"/>
            </a:pPr>
            <a:r>
              <a:rPr lang="en" sz="1600"/>
              <a:t>Không có cơ quan quyền lực duy nh</a:t>
            </a:r>
            <a:r>
              <a:rPr lang="en" sz="1600"/>
              <a:t>ất, mọi giao dịch đều có thể nhìn thấy bởi bất kỳ node nào.</a:t>
            </a:r>
            <a:endParaRPr sz="1600"/>
          </a:p>
          <a:p>
            <a:pPr indent="-330200" lvl="0" marL="914400" rtl="0" algn="just">
              <a:lnSpc>
                <a:spcPct val="150000"/>
              </a:lnSpc>
              <a:spcBef>
                <a:spcPts val="0"/>
              </a:spcBef>
              <a:spcAft>
                <a:spcPts val="0"/>
              </a:spcAft>
              <a:buSzPts val="1600"/>
              <a:buChar char="-"/>
            </a:pPr>
            <a:r>
              <a:rPr lang="en" sz="1600"/>
              <a:t>Ví dụ: Bitcoin</a:t>
            </a:r>
            <a:endParaRPr sz="1600"/>
          </a:p>
          <a:p>
            <a:pPr indent="-330200" lvl="0" marL="914400" rtl="0" algn="just">
              <a:lnSpc>
                <a:spcPct val="150000"/>
              </a:lnSpc>
              <a:spcBef>
                <a:spcPts val="0"/>
              </a:spcBef>
              <a:spcAft>
                <a:spcPts val="0"/>
              </a:spcAft>
              <a:buSzPts val="1600"/>
              <a:buChar char="-"/>
            </a:pPr>
            <a:r>
              <a:rPr lang="en" sz="1600"/>
              <a:t>Các thuật toán đồng thuật sử dụng tiền như một phần thưởng để xác thực các khối.</a:t>
            </a:r>
            <a:endParaRPr sz="1600"/>
          </a:p>
          <a:p>
            <a:pPr indent="-330200" lvl="0" marL="457200" rtl="0" algn="just">
              <a:lnSpc>
                <a:spcPct val="150000"/>
              </a:lnSpc>
              <a:spcBef>
                <a:spcPts val="0"/>
              </a:spcBef>
              <a:spcAft>
                <a:spcPts val="0"/>
              </a:spcAft>
              <a:buSzPts val="1600"/>
              <a:buChar char="●"/>
            </a:pPr>
            <a:r>
              <a:rPr lang="en" sz="1600"/>
              <a:t>Consortium blockchain</a:t>
            </a:r>
            <a:endParaRPr sz="1600"/>
          </a:p>
          <a:p>
            <a:pPr indent="-330200" lvl="0" marL="914400" rtl="0" algn="just">
              <a:lnSpc>
                <a:spcPct val="150000"/>
              </a:lnSpc>
              <a:spcBef>
                <a:spcPts val="0"/>
              </a:spcBef>
              <a:spcAft>
                <a:spcPts val="0"/>
              </a:spcAft>
              <a:buSzPts val="1600"/>
              <a:buChar char="-"/>
            </a:pPr>
            <a:r>
              <a:rPr lang="en" sz="1600"/>
              <a:t>T</a:t>
            </a:r>
            <a:r>
              <a:rPr lang="en" sz="1600"/>
              <a:t>ồn tại trong trường hợp có một số sự tin tưởng nhất định.</a:t>
            </a:r>
            <a:endParaRPr sz="1600"/>
          </a:p>
          <a:p>
            <a:pPr indent="-330200" lvl="0" marL="914400" rtl="0" algn="just">
              <a:lnSpc>
                <a:spcPct val="150000"/>
              </a:lnSpc>
              <a:spcBef>
                <a:spcPts val="0"/>
              </a:spcBef>
              <a:spcAft>
                <a:spcPts val="0"/>
              </a:spcAft>
              <a:buSzPts val="1600"/>
              <a:buChar char="-"/>
            </a:pPr>
            <a:r>
              <a:rPr lang="en" sz="1600"/>
              <a:t>Chỉ một nhóm tham gia vào sự đồng thuận.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t>
            </a:r>
            <a:r>
              <a:rPr lang="en"/>
              <a:t>ần 2: </a:t>
            </a:r>
            <a:endParaRPr/>
          </a:p>
        </p:txBody>
      </p:sp>
      <p:sp>
        <p:nvSpPr>
          <p:cNvPr id="184" name="Google Shape;184;p29"/>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a:t>
            </a:r>
            <a:r>
              <a:rPr lang="en" sz="3600"/>
              <a:t>ác vấn đề bảo mật</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Phần 2: C</a:t>
            </a:r>
            <a:r>
              <a:rPr lang="en"/>
              <a:t>ác vấn đề bảo mật</a:t>
            </a:r>
            <a:endParaRPr/>
          </a:p>
        </p:txBody>
      </p:sp>
      <p:sp>
        <p:nvSpPr>
          <p:cNvPr id="190" name="Google Shape;190;p3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a:t>
            </a:r>
            <a:r>
              <a:rPr lang="en"/>
              <a:t>Tấn công từ chối d</a:t>
            </a:r>
            <a:r>
              <a:rPr lang="en"/>
              <a:t>ịch vụ</a:t>
            </a:r>
            <a:endParaRPr/>
          </a:p>
          <a:p>
            <a:pPr indent="0" lvl="0" marL="457200" rtl="0" algn="just">
              <a:spcBef>
                <a:spcPts val="600"/>
              </a:spcBef>
              <a:spcAft>
                <a:spcPts val="0"/>
              </a:spcAft>
              <a:buNone/>
            </a:pPr>
            <a:r>
              <a:t/>
            </a:r>
            <a:endParaRPr sz="1600"/>
          </a:p>
          <a:p>
            <a:pPr indent="-330200" lvl="0" marL="457200" rtl="0" algn="just">
              <a:spcBef>
                <a:spcPts val="600"/>
              </a:spcBef>
              <a:spcAft>
                <a:spcPts val="0"/>
              </a:spcAft>
              <a:buSzPts val="1600"/>
              <a:buChar char="-"/>
            </a:pPr>
            <a:r>
              <a:rPr lang="en" sz="1600"/>
              <a:t>Các cuộc tấn công từ chối dịch vụ phân tán xảy ra phổ biến trên internet. Trong một cuộc tấn công DDoS, tin tặc khiến cho node độc hại “đánh cắp” danh tính của các node khác, tạo ra và phát tán nhiều danh tính giả dẫn đến việc quá tải các đường dẫn và phá hủy hệ thống.</a:t>
            </a:r>
            <a:endParaRPr sz="1600"/>
          </a:p>
          <a:p>
            <a:pPr indent="-330200" lvl="0" marL="457200" rtl="0" algn="just">
              <a:spcBef>
                <a:spcPts val="0"/>
              </a:spcBef>
              <a:spcAft>
                <a:spcPts val="0"/>
              </a:spcAft>
              <a:buSzPts val="1600"/>
              <a:buChar char="-"/>
            </a:pPr>
            <a:r>
              <a:rPr lang="en" sz="1600"/>
              <a:t>Có thể dẫn tới nhiều vấn đề khác.</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Phần 2: Các vấn đề bảo mật</a:t>
            </a:r>
            <a:endParaRPr/>
          </a:p>
        </p:txBody>
      </p:sp>
      <p:sp>
        <p:nvSpPr>
          <p:cNvPr id="196" name="Google Shape;196;p31"/>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	</a:t>
            </a:r>
            <a:r>
              <a:rPr lang="en"/>
              <a:t>Tấn công 51%</a:t>
            </a:r>
            <a:endParaRPr/>
          </a:p>
          <a:p>
            <a:pPr indent="0" lvl="0" marL="457200" rtl="0" algn="just">
              <a:spcBef>
                <a:spcPts val="600"/>
              </a:spcBef>
              <a:spcAft>
                <a:spcPts val="0"/>
              </a:spcAft>
              <a:buNone/>
            </a:pPr>
            <a:r>
              <a:t/>
            </a:r>
            <a:endParaRPr sz="1600"/>
          </a:p>
          <a:p>
            <a:pPr indent="-330200" lvl="0" marL="457200" rtl="0" algn="just">
              <a:spcBef>
                <a:spcPts val="600"/>
              </a:spcBef>
              <a:spcAft>
                <a:spcPts val="0"/>
              </a:spcAft>
              <a:buSzPts val="1600"/>
              <a:buChar char="-"/>
            </a:pPr>
            <a:r>
              <a:rPr lang="en" sz="1600"/>
              <a:t>Đối v</a:t>
            </a:r>
            <a:r>
              <a:rPr lang="en" sz="1600"/>
              <a:t>ới các mạng blockchain sử dụng PoW, Hashrate là một chỉ số quan trọng trong mạng blockchain. Nó đại diện cho sức mạnh tính toán của thành viên trong mạng.</a:t>
            </a:r>
            <a:endParaRPr sz="1600"/>
          </a:p>
          <a:p>
            <a:pPr indent="-330200" lvl="0" marL="457200" rtl="0" algn="just">
              <a:spcBef>
                <a:spcPts val="0"/>
              </a:spcBef>
              <a:spcAft>
                <a:spcPts val="0"/>
              </a:spcAft>
              <a:buClr>
                <a:schemeClr val="dk1"/>
              </a:buClr>
              <a:buSzPts val="1600"/>
              <a:buChar char="-"/>
            </a:pPr>
            <a:r>
              <a:rPr lang="en" sz="1600"/>
              <a:t>Cuộc tấn công 51% xảy ra khi một thực thể đơn lẻ hoặc một tổ chức thu thập được hơn 50% hashrate và kiểm soát cả hệ thống. Trong cuộc tấn công 51%, tin tặc có thể thay đổi thứ tự các giao dịch và ngăn những giao dịch được xác nhận. Chúng thậm chí có khả năng đảo ngược các giao dịch đã thực hiện trước đó, điều này có thể dẫn đến mức chi tiêu tăng gấp đôi.</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Phần 2: Các vấn đề bảo mật</a:t>
            </a:r>
            <a:endParaRPr/>
          </a:p>
        </p:txBody>
      </p:sp>
      <p:sp>
        <p:nvSpPr>
          <p:cNvPr id="202" name="Google Shape;202;p3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	Tấn công l</a:t>
            </a:r>
            <a:r>
              <a:rPr lang="en"/>
              <a:t>ừa đảo</a:t>
            </a:r>
            <a:endParaRPr/>
          </a:p>
          <a:p>
            <a:pPr indent="0" lvl="0" marL="457200" rtl="0" algn="just">
              <a:spcBef>
                <a:spcPts val="600"/>
              </a:spcBef>
              <a:spcAft>
                <a:spcPts val="0"/>
              </a:spcAft>
              <a:buNone/>
            </a:pPr>
            <a:r>
              <a:t/>
            </a:r>
            <a:endParaRPr sz="1600"/>
          </a:p>
          <a:p>
            <a:pPr indent="-330200" lvl="0" marL="457200" rtl="0" algn="just">
              <a:lnSpc>
                <a:spcPct val="150000"/>
              </a:lnSpc>
              <a:spcBef>
                <a:spcPts val="600"/>
              </a:spcBef>
              <a:spcAft>
                <a:spcPts val="0"/>
              </a:spcAft>
              <a:buClr>
                <a:schemeClr val="dk1"/>
              </a:buClr>
              <a:buSzPts val="1600"/>
              <a:buChar char="-"/>
            </a:pPr>
            <a:r>
              <a:rPr lang="en" sz="1600"/>
              <a:t>M</a:t>
            </a:r>
            <a:r>
              <a:rPr lang="en" sz="1600"/>
              <a:t>ục </a:t>
            </a:r>
            <a:r>
              <a:rPr lang="en" sz="1600"/>
              <a:t>có đ</a:t>
            </a:r>
            <a:r>
              <a:rPr lang="en" sz="1600"/>
              <a:t>ích của hacker là lấy được thông tin đăng nhập của người dùng.</a:t>
            </a:r>
            <a:endParaRPr sz="1600"/>
          </a:p>
          <a:p>
            <a:pPr indent="-330200" lvl="0" marL="457200" rtl="0" algn="just">
              <a:lnSpc>
                <a:spcPct val="150000"/>
              </a:lnSpc>
              <a:spcBef>
                <a:spcPts val="0"/>
              </a:spcBef>
              <a:spcAft>
                <a:spcPts val="0"/>
              </a:spcAft>
              <a:buClr>
                <a:schemeClr val="dk1"/>
              </a:buClr>
              <a:buSzPts val="1600"/>
              <a:buChar char="-"/>
            </a:pPr>
            <a:r>
              <a:rPr lang="en" sz="1600"/>
              <a:t>Hình thức tấn công vào cá nhân. </a:t>
            </a:r>
            <a:endParaRPr sz="1600"/>
          </a:p>
          <a:p>
            <a:pPr indent="0" lvl="0" marL="457200" rtl="0" algn="just">
              <a:lnSpc>
                <a:spcPct val="150000"/>
              </a:lnSpc>
              <a:spcBef>
                <a:spcPts val="600"/>
              </a:spcBef>
              <a:spcAft>
                <a:spcPts val="0"/>
              </a:spcAft>
              <a:buNone/>
            </a:pPr>
            <a:r>
              <a:rPr lang="en" sz="1600"/>
              <a:t>Giải pháp:</a:t>
            </a:r>
            <a:endParaRPr sz="1600"/>
          </a:p>
          <a:p>
            <a:pPr indent="-330200" lvl="0" marL="457200" rtl="0" algn="just">
              <a:lnSpc>
                <a:spcPct val="150000"/>
              </a:lnSpc>
              <a:spcBef>
                <a:spcPts val="600"/>
              </a:spcBef>
              <a:spcAft>
                <a:spcPts val="0"/>
              </a:spcAft>
              <a:buSzPts val="1600"/>
              <a:buChar char="-"/>
            </a:pPr>
            <a:r>
              <a:rPr lang="en" sz="1600"/>
              <a:t>Bảo mật thiết bị</a:t>
            </a:r>
            <a:endParaRPr sz="1600"/>
          </a:p>
          <a:p>
            <a:pPr indent="-330200" lvl="0" marL="457200" rtl="0" algn="just">
              <a:lnSpc>
                <a:spcPct val="150000"/>
              </a:lnSpc>
              <a:spcBef>
                <a:spcPts val="0"/>
              </a:spcBef>
              <a:spcAft>
                <a:spcPts val="0"/>
              </a:spcAft>
              <a:buSzPts val="1600"/>
              <a:buChar char="-"/>
            </a:pPr>
            <a:r>
              <a:rPr lang="en" sz="1600"/>
              <a:t>Giáo dục cá nhân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Phần 2: Các vấn đề bảo mật</a:t>
            </a:r>
            <a:endParaRPr/>
          </a:p>
        </p:txBody>
      </p:sp>
      <p:sp>
        <p:nvSpPr>
          <p:cNvPr id="208" name="Google Shape;208;p3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4.	</a:t>
            </a:r>
            <a:r>
              <a:rPr lang="en"/>
              <a:t>Tấn công đ</a:t>
            </a:r>
            <a:r>
              <a:rPr lang="en"/>
              <a:t>ịnh tuyến</a:t>
            </a:r>
            <a:endParaRPr/>
          </a:p>
          <a:p>
            <a:pPr indent="0" lvl="0" marL="457200" rtl="0" algn="just">
              <a:spcBef>
                <a:spcPts val="600"/>
              </a:spcBef>
              <a:spcAft>
                <a:spcPts val="0"/>
              </a:spcAft>
              <a:buNone/>
            </a:pPr>
            <a:r>
              <a:t/>
            </a:r>
            <a:endParaRPr sz="1600"/>
          </a:p>
          <a:p>
            <a:pPr indent="-330200" lvl="0" marL="457200" rtl="0" algn="just">
              <a:lnSpc>
                <a:spcPct val="150000"/>
              </a:lnSpc>
              <a:spcBef>
                <a:spcPts val="600"/>
              </a:spcBef>
              <a:spcAft>
                <a:spcPts val="0"/>
              </a:spcAft>
              <a:buClr>
                <a:schemeClr val="dk1"/>
              </a:buClr>
              <a:buSzPts val="1600"/>
              <a:buChar char="-"/>
            </a:pPr>
            <a:r>
              <a:rPr lang="en" sz="1600"/>
              <a:t>Một hệ thống blockchain hoạt động dựa trên việc truyền tải một khối lượng dữ liệu khổng lồ trong thời gian thực. Tin tặc có thể lợi dụng đặc tính ẩn danh của tài khoản để đánh chắn dữ liệu trong quá trình truyền tải dữ liệu tới các nhà cung cấp dịch vụ internet.</a:t>
            </a:r>
            <a:endParaRPr sz="1600"/>
          </a:p>
          <a:p>
            <a:pPr indent="-330200" lvl="0" marL="457200" rtl="0" algn="just">
              <a:lnSpc>
                <a:spcPct val="150000"/>
              </a:lnSpc>
              <a:spcBef>
                <a:spcPts val="0"/>
              </a:spcBef>
              <a:spcAft>
                <a:spcPts val="0"/>
              </a:spcAft>
              <a:buClr>
                <a:schemeClr val="dk1"/>
              </a:buClr>
              <a:buSzPts val="1600"/>
              <a:buChar char="-"/>
            </a:pPr>
            <a:r>
              <a:rPr lang="en" sz="1600"/>
              <a:t>Mối đe dọa này thường khó nhận ra bởi việc truyền dữ liệu và các hoạt động vẫn diễn ra bình thường.</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629850" y="740575"/>
            <a:ext cx="2949300" cy="802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Phần 1: T</a:t>
            </a:r>
            <a:r>
              <a:rPr lang="en"/>
              <a:t>ổng quan</a:t>
            </a:r>
            <a:endParaRPr/>
          </a:p>
          <a:p>
            <a:pPr indent="0" lvl="0" marL="0" rtl="0" algn="l">
              <a:spcBef>
                <a:spcPts val="0"/>
              </a:spcBef>
              <a:spcAft>
                <a:spcPts val="0"/>
              </a:spcAft>
              <a:buNone/>
            </a:pPr>
            <a:r>
              <a:t/>
            </a:r>
            <a:endParaRPr/>
          </a:p>
        </p:txBody>
      </p:sp>
      <p:sp>
        <p:nvSpPr>
          <p:cNvPr id="96" name="Google Shape;96;p16"/>
          <p:cNvSpPr txBox="1"/>
          <p:nvPr>
            <p:ph idx="1" type="body"/>
          </p:nvPr>
        </p:nvSpPr>
        <p:spPr>
          <a:xfrm>
            <a:off x="629841" y="1543050"/>
            <a:ext cx="2949300" cy="2858700"/>
          </a:xfrm>
          <a:prstGeom prst="rect">
            <a:avLst/>
          </a:prstGeom>
        </p:spPr>
        <p:txBody>
          <a:bodyPr anchorCtr="0" anchor="t" bIns="34275" lIns="68575" spcFirstLastPara="1" rIns="68575" wrap="square" tIns="34275">
            <a:normAutofit/>
          </a:bodyPr>
          <a:lstStyle/>
          <a:p>
            <a:pPr indent="-323850" lvl="0" marL="457200" rtl="0" algn="l">
              <a:lnSpc>
                <a:spcPct val="190000"/>
              </a:lnSpc>
              <a:spcBef>
                <a:spcPts val="800"/>
              </a:spcBef>
              <a:spcAft>
                <a:spcPts val="0"/>
              </a:spcAft>
              <a:buSzPts val="1500"/>
              <a:buAutoNum type="arabicPeriod"/>
            </a:pPr>
            <a:r>
              <a:rPr lang="en" sz="1500"/>
              <a:t>Đặt vấn đề </a:t>
            </a:r>
            <a:endParaRPr sz="1500"/>
          </a:p>
          <a:p>
            <a:pPr indent="-323850" lvl="0" marL="457200" rtl="0" algn="l">
              <a:lnSpc>
                <a:spcPct val="190000"/>
              </a:lnSpc>
              <a:spcBef>
                <a:spcPts val="0"/>
              </a:spcBef>
              <a:spcAft>
                <a:spcPts val="0"/>
              </a:spcAft>
              <a:buSzPts val="1500"/>
              <a:buAutoNum type="arabicPeriod"/>
            </a:pPr>
            <a:r>
              <a:rPr lang="en" sz="1500"/>
              <a:t>Kh</a:t>
            </a:r>
            <a:r>
              <a:rPr lang="en" sz="1500"/>
              <a:t>ái niệm</a:t>
            </a:r>
            <a:endParaRPr sz="1500"/>
          </a:p>
          <a:p>
            <a:pPr indent="-323850" lvl="0" marL="457200" rtl="0" algn="l">
              <a:lnSpc>
                <a:spcPct val="190000"/>
              </a:lnSpc>
              <a:spcBef>
                <a:spcPts val="0"/>
              </a:spcBef>
              <a:spcAft>
                <a:spcPts val="0"/>
              </a:spcAft>
              <a:buSzPts val="1500"/>
              <a:buAutoNum type="arabicPeriod"/>
            </a:pPr>
            <a:r>
              <a:rPr lang="en" sz="1500"/>
              <a:t>Cách thức hoạt động</a:t>
            </a:r>
            <a:endParaRPr sz="1500"/>
          </a:p>
          <a:p>
            <a:pPr indent="-323850" lvl="0" marL="457200" rtl="0" algn="l">
              <a:lnSpc>
                <a:spcPct val="190000"/>
              </a:lnSpc>
              <a:spcBef>
                <a:spcPts val="0"/>
              </a:spcBef>
              <a:spcAft>
                <a:spcPts val="0"/>
              </a:spcAft>
              <a:buSzPts val="1500"/>
              <a:buAutoNum type="arabicPeriod"/>
            </a:pPr>
            <a:r>
              <a:rPr lang="en" sz="1500"/>
              <a:t>Phân loại</a:t>
            </a:r>
            <a:endParaRPr sz="1500"/>
          </a:p>
        </p:txBody>
      </p:sp>
      <p:pic>
        <p:nvPicPr>
          <p:cNvPr id="97" name="Google Shape;97;p16"/>
          <p:cNvPicPr preferRelativeResize="0"/>
          <p:nvPr>
            <p:ph idx="2" type="pic"/>
          </p:nvPr>
        </p:nvPicPr>
        <p:blipFill rotWithShape="1">
          <a:blip r:embed="rId3">
            <a:alphaModFix/>
          </a:blip>
          <a:srcRect b="0" l="2507" r="2507" t="0"/>
          <a:stretch/>
        </p:blipFill>
        <p:spPr>
          <a:xfrm>
            <a:off x="3887391" y="740569"/>
            <a:ext cx="4629299" cy="3655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Thuật toán đồng thuận nhằm thách thức các mining nodes bằng những bài toán khó để thêm block mới chứa các giao dịch chưa được xác nhận vào blockchain.</a:t>
            </a:r>
            <a:endParaRPr sz="2000">
              <a:latin typeface="Calibri"/>
              <a:ea typeface="Calibri"/>
              <a:cs typeface="Calibri"/>
              <a:sym typeface="Calibri"/>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Khó để giải nhưng dễ dàng cho các node xác nhận.</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Độ khó của Proof of Work được điều chỉnh sao cho cứ 10 phút sẽ tạo một block mới (BTC network).</a:t>
            </a:r>
            <a:endParaRPr sz="20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14" name="Google Shape;214;p34"/>
          <p:cNvSpPr txBox="1"/>
          <p:nvPr>
            <p:ph idx="12" type="sldNum"/>
          </p:nvPr>
        </p:nvSpPr>
        <p:spPr>
          <a:xfrm>
            <a:off x="84043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accent1"/>
                </a:solidFill>
                <a:latin typeface="Source Sans Pro"/>
                <a:ea typeface="Source Sans Pro"/>
                <a:cs typeface="Source Sans Pro"/>
                <a:sym typeface="Source Sans Pro"/>
              </a:rPr>
              <a:t>‹#›</a:t>
            </a:fld>
            <a:endParaRPr sz="1300">
              <a:solidFill>
                <a:schemeClr val="accent1"/>
              </a:solidFill>
              <a:latin typeface="Source Sans Pro"/>
              <a:ea typeface="Source Sans Pro"/>
              <a:cs typeface="Source Sans Pro"/>
              <a:sym typeface="Source Sans Pro"/>
            </a:endParaRPr>
          </a:p>
        </p:txBody>
      </p:sp>
      <p:sp>
        <p:nvSpPr>
          <p:cNvPr id="215" name="Google Shape;215;p34"/>
          <p:cNvSpPr txBox="1"/>
          <p:nvPr>
            <p:ph type="title"/>
          </p:nvPr>
        </p:nvSpPr>
        <p:spPr>
          <a:xfrm>
            <a:off x="786150" y="308120"/>
            <a:ext cx="7571700" cy="70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 Proof of 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BTC sử dụng Hashcash Proof of Work với độ khó có thể tùy chỉnh.</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Sử dụng hash SHA256</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21" name="Google Shape;221;p35"/>
          <p:cNvSpPr txBox="1"/>
          <p:nvPr>
            <p:ph idx="12" type="sldNum"/>
          </p:nvPr>
        </p:nvSpPr>
        <p:spPr>
          <a:xfrm>
            <a:off x="84043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accent1"/>
                </a:solidFill>
                <a:latin typeface="Source Sans Pro"/>
                <a:ea typeface="Source Sans Pro"/>
                <a:cs typeface="Source Sans Pro"/>
                <a:sym typeface="Source Sans Pro"/>
              </a:rPr>
              <a:t>‹#›</a:t>
            </a:fld>
            <a:endParaRPr sz="1300">
              <a:solidFill>
                <a:schemeClr val="accent1"/>
              </a:solidFill>
              <a:latin typeface="Source Sans Pro"/>
              <a:ea typeface="Source Sans Pro"/>
              <a:cs typeface="Source Sans Pro"/>
              <a:sym typeface="Source Sans Pro"/>
            </a:endParaRPr>
          </a:p>
        </p:txBody>
      </p:sp>
      <p:sp>
        <p:nvSpPr>
          <p:cNvPr id="222" name="Google Shape;222;p35"/>
          <p:cNvSpPr txBox="1"/>
          <p:nvPr>
            <p:ph type="title"/>
          </p:nvPr>
        </p:nvSpPr>
        <p:spPr>
          <a:xfrm>
            <a:off x="786150" y="308120"/>
            <a:ext cx="7571700" cy="70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 Proof of Work</a:t>
            </a:r>
            <a:endParaRPr/>
          </a:p>
        </p:txBody>
      </p:sp>
      <p:pic>
        <p:nvPicPr>
          <p:cNvPr descr="Proof of Work (PoW) Consensus - GeeksforGeeks" id="223" name="Google Shape;223;p35"/>
          <p:cNvPicPr preferRelativeResize="0"/>
          <p:nvPr/>
        </p:nvPicPr>
        <p:blipFill rotWithShape="1">
          <a:blip r:embed="rId3">
            <a:alphaModFix/>
          </a:blip>
          <a:srcRect b="0" l="0" r="0" t="0"/>
          <a:stretch/>
        </p:blipFill>
        <p:spPr>
          <a:xfrm>
            <a:off x="670464" y="2394284"/>
            <a:ext cx="7022617" cy="20075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1500">
                <a:solidFill>
                  <a:schemeClr val="dk1"/>
                </a:solidFill>
                <a:latin typeface="Calibri"/>
                <a:ea typeface="Calibri"/>
                <a:cs typeface="Calibri"/>
                <a:sym typeface="Calibri"/>
              </a:rPr>
              <a:t>Ưu điểm: </a:t>
            </a:r>
            <a:endParaRPr/>
          </a:p>
          <a:p>
            <a:pPr indent="0" lvl="0" marL="165100" rtl="0" algn="l">
              <a:lnSpc>
                <a:spcPct val="100000"/>
              </a:lnSpc>
              <a:spcBef>
                <a:spcPts val="0"/>
              </a:spcBef>
              <a:spcAft>
                <a:spcPts val="0"/>
              </a:spcAft>
              <a:buClr>
                <a:schemeClr val="dk1"/>
              </a:buClr>
              <a:buSzPts val="900"/>
              <a:buNone/>
            </a:pPr>
            <a:r>
              <a:rPr lang="en" sz="1500">
                <a:solidFill>
                  <a:schemeClr val="dk1"/>
                </a:solidFill>
              </a:rPr>
              <a:t>	Khó để giải được bài toán mà thuật toán đưa ra. Một máy tính cá nhân bình thường mất vài năm để giải một bài toán.</a:t>
            </a:r>
            <a:endParaRPr/>
          </a:p>
          <a:p>
            <a:pPr indent="0" lvl="0" marL="165100" rtl="0" algn="l">
              <a:lnSpc>
                <a:spcPct val="100000"/>
              </a:lnSpc>
              <a:spcBef>
                <a:spcPts val="0"/>
              </a:spcBef>
              <a:spcAft>
                <a:spcPts val="0"/>
              </a:spcAft>
              <a:buClr>
                <a:schemeClr val="dk1"/>
              </a:buClr>
              <a:buSzPts val="900"/>
              <a:buNone/>
            </a:pPr>
            <a:r>
              <a:rPr lang="en" sz="1500">
                <a:solidFill>
                  <a:schemeClr val="dk1"/>
                </a:solidFill>
              </a:rPr>
              <a:t>	Dễ dàng cho các nodes trong network xác thực lời giải.</a:t>
            </a:r>
            <a:endParaRPr sz="1500">
              <a:solidFill>
                <a:schemeClr val="dk1"/>
              </a:solidFill>
              <a:latin typeface="Calibri"/>
              <a:ea typeface="Calibri"/>
              <a:cs typeface="Calibri"/>
              <a:sym typeface="Calibri"/>
            </a:endParaRPr>
          </a:p>
          <a:p>
            <a:pPr indent="-177800" lvl="0" marL="177800" rtl="0" algn="l">
              <a:lnSpc>
                <a:spcPct val="100000"/>
              </a:lnSpc>
              <a:spcBef>
                <a:spcPts val="0"/>
              </a:spcBef>
              <a:spcAft>
                <a:spcPts val="0"/>
              </a:spcAft>
              <a:buClr>
                <a:schemeClr val="accent3"/>
              </a:buClr>
              <a:buSzPts val="1800"/>
              <a:buFont typeface="Nunito Light"/>
              <a:buChar char="●"/>
            </a:pPr>
            <a:r>
              <a:rPr lang="en" sz="1500">
                <a:solidFill>
                  <a:schemeClr val="dk1"/>
                </a:solidFill>
                <a:latin typeface="Calibri"/>
                <a:ea typeface="Calibri"/>
                <a:cs typeface="Calibri"/>
                <a:sym typeface="Calibri"/>
              </a:rPr>
              <a:t>Nhược điểm:</a:t>
            </a:r>
            <a:endParaRPr/>
          </a:p>
          <a:p>
            <a:pPr indent="0" lvl="0" marL="0" rtl="0" algn="l">
              <a:lnSpc>
                <a:spcPct val="100000"/>
              </a:lnSpc>
              <a:spcBef>
                <a:spcPts val="0"/>
              </a:spcBef>
              <a:spcAft>
                <a:spcPts val="0"/>
              </a:spcAft>
              <a:buClr>
                <a:schemeClr val="accent3"/>
              </a:buClr>
              <a:buSzPts val="1800"/>
              <a:buNone/>
            </a:pPr>
            <a:r>
              <a:rPr lang="en" sz="1500">
                <a:solidFill>
                  <a:schemeClr val="dk1"/>
                </a:solidFill>
              </a:rPr>
              <a:t>	Tấn công 51%: Nếu chiếm 51% trở lên năng lực tính toán của toàn network, attackers có thể chiếm quyền điều khiển cả network (Điều rất khó xảy ra).</a:t>
            </a:r>
            <a:endParaRPr/>
          </a:p>
          <a:p>
            <a:pPr indent="0" lvl="0" marL="0" rtl="0" algn="l">
              <a:lnSpc>
                <a:spcPct val="100000"/>
              </a:lnSpc>
              <a:spcBef>
                <a:spcPts val="0"/>
              </a:spcBef>
              <a:spcAft>
                <a:spcPts val="0"/>
              </a:spcAft>
              <a:buClr>
                <a:schemeClr val="accent3"/>
              </a:buClr>
              <a:buSzPts val="1800"/>
              <a:buNone/>
            </a:pPr>
            <a:r>
              <a:rPr lang="en" sz="1500">
                <a:solidFill>
                  <a:schemeClr val="dk1"/>
                </a:solidFill>
              </a:rPr>
              <a:t>	Tốn thời gian: Miners phải kiểm tra rất nhiều giá trị nonce để tìm được lời giải đúng =&gt; lãng phí thời gian.</a:t>
            </a:r>
            <a:endParaRPr/>
          </a:p>
          <a:p>
            <a:pPr indent="0" lvl="0" marL="0" rtl="0" algn="l">
              <a:lnSpc>
                <a:spcPct val="100000"/>
              </a:lnSpc>
              <a:spcBef>
                <a:spcPts val="0"/>
              </a:spcBef>
              <a:spcAft>
                <a:spcPts val="0"/>
              </a:spcAft>
              <a:buClr>
                <a:schemeClr val="accent3"/>
              </a:buClr>
              <a:buSzPts val="1800"/>
              <a:buNone/>
            </a:pPr>
            <a:r>
              <a:rPr lang="en" sz="1500">
                <a:solidFill>
                  <a:schemeClr val="dk1"/>
                </a:solidFill>
              </a:rPr>
              <a:t>	Tốn tài nguyên: Miners tiêu tốn lượng lớn sức mạnh tính toán để tìm lời giải đúng. Điều đó dẫn đến sự tiêu tốn nhiều tài nguyên (tiền, phần cứng, không gian, năng lượng). Năm 2018, 0,3% điện năng thế giới dùng để xác thực các giao dịch tiền điện tử.</a:t>
            </a:r>
            <a:endParaRPr/>
          </a:p>
          <a:p>
            <a:pPr indent="0" lvl="0" marL="0" rtl="0" algn="l">
              <a:lnSpc>
                <a:spcPct val="100000"/>
              </a:lnSpc>
              <a:spcBef>
                <a:spcPts val="0"/>
              </a:spcBef>
              <a:spcAft>
                <a:spcPts val="0"/>
              </a:spcAft>
              <a:buClr>
                <a:schemeClr val="accent3"/>
              </a:buClr>
              <a:buSzPts val="1800"/>
              <a:buNone/>
            </a:pPr>
            <a:r>
              <a:rPr lang="en" sz="1500">
                <a:solidFill>
                  <a:schemeClr val="dk1"/>
                </a:solidFill>
              </a:rPr>
              <a:t>	</a:t>
            </a:r>
            <a:endParaRPr/>
          </a:p>
          <a:p>
            <a:pPr indent="0" lvl="0" marL="0" rtl="0" algn="l">
              <a:lnSpc>
                <a:spcPct val="100000"/>
              </a:lnSpc>
              <a:spcBef>
                <a:spcPts val="0"/>
              </a:spcBef>
              <a:spcAft>
                <a:spcPts val="0"/>
              </a:spcAft>
              <a:buClr>
                <a:schemeClr val="accent3"/>
              </a:buClr>
              <a:buSzPts val="1800"/>
              <a:buNone/>
            </a:pPr>
            <a:r>
              <a:rPr lang="en" sz="2000">
                <a:solidFill>
                  <a:schemeClr val="dk1"/>
                </a:solidFill>
              </a:rPr>
              <a:t>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3"/>
              </a:buClr>
              <a:buSzPts val="1800"/>
              <a:buNone/>
            </a:pPr>
            <a:r>
              <a:t/>
            </a:r>
            <a:endParaRPr sz="2000">
              <a:solidFill>
                <a:schemeClr val="dk1"/>
              </a:solidFill>
            </a:endParaRPr>
          </a:p>
          <a:p>
            <a:pPr indent="0" lvl="0" marL="16510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29" name="Google Shape;229;p36"/>
          <p:cNvSpPr txBox="1"/>
          <p:nvPr>
            <p:ph idx="12" type="sldNum"/>
          </p:nvPr>
        </p:nvSpPr>
        <p:spPr>
          <a:xfrm>
            <a:off x="84043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accent1"/>
                </a:solidFill>
                <a:latin typeface="Source Sans Pro"/>
                <a:ea typeface="Source Sans Pro"/>
                <a:cs typeface="Source Sans Pro"/>
                <a:sym typeface="Source Sans Pro"/>
              </a:rPr>
              <a:t>‹#›</a:t>
            </a:fld>
            <a:endParaRPr sz="1300">
              <a:solidFill>
                <a:schemeClr val="accent1"/>
              </a:solidFill>
              <a:latin typeface="Source Sans Pro"/>
              <a:ea typeface="Source Sans Pro"/>
              <a:cs typeface="Source Sans Pro"/>
              <a:sym typeface="Source Sans Pro"/>
            </a:endParaRPr>
          </a:p>
        </p:txBody>
      </p:sp>
      <p:sp>
        <p:nvSpPr>
          <p:cNvPr id="230" name="Google Shape;230;p36"/>
          <p:cNvSpPr txBox="1"/>
          <p:nvPr>
            <p:ph type="title"/>
          </p:nvPr>
        </p:nvSpPr>
        <p:spPr>
          <a:xfrm>
            <a:off x="786150" y="308120"/>
            <a:ext cx="7571700" cy="70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 Proof of 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Proof </a:t>
            </a:r>
            <a:r>
              <a:rPr lang="en"/>
              <a:t>of Stake</a:t>
            </a:r>
            <a:endParaRPr/>
          </a:p>
        </p:txBody>
      </p:sp>
      <p:sp>
        <p:nvSpPr>
          <p:cNvPr id="236" name="Google Shape;236;p3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600"/>
              </a:spcBef>
              <a:spcAft>
                <a:spcPts val="0"/>
              </a:spcAft>
              <a:buClr>
                <a:srgbClr val="000000"/>
              </a:buClr>
              <a:buSzPts val="1800"/>
              <a:buChar char="●"/>
            </a:pPr>
            <a:r>
              <a:rPr lang="en" sz="1800">
                <a:solidFill>
                  <a:srgbClr val="000000"/>
                </a:solidFill>
              </a:rPr>
              <a:t>Proof-of-stake là một thuật toán đồng thuận quyết định xem ai sẽ xác thực khối tiếp theo, tùy theo số lượng coin bạn nắm giữ, thay vì các thợ mỏ bẻ khóa các câu đố mật mã bằng cách sử dụng sức mạnh tính toán để xác minh các giao dịch như họ làm với Proof-of-Work truyền thống.</a:t>
            </a:r>
            <a:endParaRPr sz="1800">
              <a:solidFill>
                <a:srgbClr val="000000"/>
              </a:solidFill>
            </a:endParaRPr>
          </a:p>
          <a:p>
            <a:pPr indent="-342900" lvl="0" marL="457200" rtl="0" algn="l">
              <a:lnSpc>
                <a:spcPct val="115000"/>
              </a:lnSpc>
              <a:spcBef>
                <a:spcPts val="0"/>
              </a:spcBef>
              <a:spcAft>
                <a:spcPts val="0"/>
              </a:spcAft>
              <a:buClr>
                <a:srgbClr val="273239"/>
              </a:buClr>
              <a:buSzPts val="1800"/>
              <a:buChar char="●"/>
            </a:pPr>
            <a:r>
              <a:rPr lang="en" sz="1800">
                <a:solidFill>
                  <a:srgbClr val="273239"/>
                </a:solidFill>
                <a:highlight>
                  <a:srgbClr val="FFFFFF"/>
                </a:highlight>
              </a:rPr>
              <a:t>Xác suất xác thực một khối mới được xác định bởi số lượng cổ phần của một người.</a:t>
            </a:r>
            <a:endParaRPr sz="1800">
              <a:solidFill>
                <a:srgbClr val="273239"/>
              </a:solidFill>
              <a:highlight>
                <a:srgbClr val="FFFFFF"/>
              </a:highlight>
            </a:endParaRPr>
          </a:p>
          <a:p>
            <a:pPr indent="-342900" lvl="0" marL="457200" rtl="0" algn="l">
              <a:lnSpc>
                <a:spcPct val="115000"/>
              </a:lnSpc>
              <a:spcBef>
                <a:spcPts val="0"/>
              </a:spcBef>
              <a:spcAft>
                <a:spcPts val="0"/>
              </a:spcAft>
              <a:buClr>
                <a:srgbClr val="273239"/>
              </a:buClr>
              <a:buSzPts val="1800"/>
              <a:buChar char="●"/>
            </a:pPr>
            <a:r>
              <a:rPr lang="en" sz="1800">
                <a:solidFill>
                  <a:srgbClr val="273239"/>
                </a:solidFill>
                <a:highlight>
                  <a:srgbClr val="FFFFFF"/>
                </a:highlight>
              </a:rPr>
              <a:t>Người xác nhận không nhận được phần thưởng khối, thay vào đó họ thu phí mạng làm phần thưởng của mình.</a:t>
            </a:r>
            <a:endParaRPr sz="1800">
              <a:solidFill>
                <a:srgbClr val="273239"/>
              </a:solidFill>
              <a:highlight>
                <a:srgbClr val="FFFFFF"/>
              </a:highlight>
            </a:endParaRPr>
          </a:p>
          <a:p>
            <a:pPr indent="-342900" lvl="0" marL="457200" rtl="0" algn="l">
              <a:lnSpc>
                <a:spcPct val="115000"/>
              </a:lnSpc>
              <a:spcBef>
                <a:spcPts val="0"/>
              </a:spcBef>
              <a:spcAft>
                <a:spcPts val="0"/>
              </a:spcAft>
              <a:buClr>
                <a:srgbClr val="273239"/>
              </a:buClr>
              <a:buSzPts val="1800"/>
              <a:buChar char="●"/>
            </a:pPr>
            <a:r>
              <a:rPr lang="en" sz="1800">
                <a:solidFill>
                  <a:srgbClr val="273239"/>
                </a:solidFill>
                <a:highlight>
                  <a:srgbClr val="FFFFFF"/>
                </a:highlight>
              </a:rPr>
              <a:t>Các loại tiền điện tử sử dụng PoS: </a:t>
            </a:r>
            <a:r>
              <a:rPr lang="en" sz="1800">
                <a:solidFill>
                  <a:srgbClr val="000000"/>
                </a:solidFill>
                <a:highlight>
                  <a:srgbClr val="FFFFFF"/>
                </a:highlight>
              </a:rPr>
              <a:t>EOS (EOS), Tezos (XTZ), Cardano (ADA), Cosmos (ATOM), Lisk (LSK).</a:t>
            </a:r>
            <a:endParaRPr sz="1800">
              <a:solidFill>
                <a:srgbClr val="273239"/>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p38"/>
          <p:cNvGraphicFramePr/>
          <p:nvPr/>
        </p:nvGraphicFramePr>
        <p:xfrm>
          <a:off x="952500" y="1047750"/>
          <a:ext cx="3000000" cy="3000000"/>
        </p:xfrm>
        <a:graphic>
          <a:graphicData uri="http://schemas.openxmlformats.org/drawingml/2006/table">
            <a:tbl>
              <a:tblPr>
                <a:noFill/>
                <a:tableStyleId>{60D2F6C8-1D76-4E4C-87CD-9172EB8D03CC}</a:tableStyleId>
              </a:tblPr>
              <a:tblGrid>
                <a:gridCol w="3619500"/>
                <a:gridCol w="3619500"/>
              </a:tblGrid>
              <a:tr h="381000">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P</a:t>
                      </a:r>
                      <a:r>
                        <a:rPr b="1" lang="en">
                          <a:latin typeface="Source Sans Pro"/>
                          <a:ea typeface="Source Sans Pro"/>
                          <a:cs typeface="Source Sans Pro"/>
                          <a:sym typeface="Source Sans Pro"/>
                        </a:rPr>
                        <a:t>oW</a:t>
                      </a:r>
                      <a:endParaRPr b="1">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P</a:t>
                      </a:r>
                      <a:r>
                        <a:rPr b="1" lang="en">
                          <a:latin typeface="Source Sans Pro"/>
                          <a:ea typeface="Source Sans Pro"/>
                          <a:cs typeface="Source Sans Pro"/>
                          <a:sym typeface="Source Sans Pro"/>
                        </a:rPr>
                        <a:t>oS</a:t>
                      </a:r>
                      <a:endParaRPr b="1">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Người </a:t>
                      </a:r>
                      <a:r>
                        <a:rPr lang="en">
                          <a:latin typeface="Source Sans Pro"/>
                          <a:ea typeface="Source Sans Pro"/>
                          <a:cs typeface="Source Sans Pro"/>
                          <a:sym typeface="Source Sans Pro"/>
                        </a:rPr>
                        <a:t>tham gia </a:t>
                      </a:r>
                      <a:r>
                        <a:rPr lang="en">
                          <a:latin typeface="Source Sans Pro"/>
                          <a:ea typeface="Source Sans Pro"/>
                          <a:cs typeface="Source Sans Pro"/>
                          <a:sym typeface="Source Sans Pro"/>
                        </a:rPr>
                        <a:t>được gọi là Miners.</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Người tham gia được gọi là Validators.</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Xác suất khai thác một khối được xác định bởi bao nhiêu công việc tính toán được thực hiện bởi người khai thác.</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Xác suất xác thực một khối mới được xác định bởi số lượng cổ phần mà một người nắm giữ (bao nhiêu đồng họ sở hữu).</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Phần thưởng được trao cho người khai thác đầu tiên giải được câu đố mật mã của mỗi khối.</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Người xác thực không nhận được phần thưởng khối thay vào đó họ thu phí mạng làm phần thưởng của mình.</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Tiêu hao nhiều năng lượng.</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Tiêu hao mức năng lượng ít hơn.</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Tin tặc sẽ cần có 51% sức mạnh tính toán để thêm khối độc hại.</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Hacker sẽ cần phải sở hữu 51% của tất cả các cryptocurrency trên mạng</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a:t>
            </a:r>
            <a:r>
              <a:rPr lang="en"/>
              <a:t>ần 3: Bitcoin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idx="1" type="subTitle"/>
          </p:nvPr>
        </p:nvSpPr>
        <p:spPr>
          <a:xfrm flipH="1">
            <a:off x="592050" y="2908876"/>
            <a:ext cx="7809000" cy="18948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t>Đồng tiền phi tập trung đầu tiên</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Là đồng tiền điện tử Peer to Peer</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Hệ thống thanh toán điện tử dựa vào mật mã học thay vì lòng tin giữa     các bên</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Phát triển bởi một người có tên Satoshi Nakamoto vào năm 2008</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t>Không có tổ chức tài chính tập trung nào quản lý</a:t>
            </a:r>
            <a:endParaRPr sz="2000"/>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52" name="Google Shape;252;p40"/>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53" name="Google Shape;253;p40"/>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1.1. Introduction</a:t>
            </a:r>
            <a:endParaRPr b="1">
              <a:latin typeface="Ubuntu"/>
              <a:ea typeface="Ubuntu"/>
              <a:cs typeface="Ubuntu"/>
              <a:sym typeface="Ubuntu"/>
            </a:endParaRPr>
          </a:p>
        </p:txBody>
      </p:sp>
      <p:pic>
        <p:nvPicPr>
          <p:cNvPr descr="HD BTC Bitcoin Text Logo PNG | Citypng" id="254" name="Google Shape;254;p40"/>
          <p:cNvPicPr preferRelativeResize="0"/>
          <p:nvPr/>
        </p:nvPicPr>
        <p:blipFill rotWithShape="1">
          <a:blip r:embed="rId3">
            <a:alphaModFix/>
          </a:blip>
          <a:srcRect b="0" l="0" r="0" t="0"/>
          <a:stretch/>
        </p:blipFill>
        <p:spPr>
          <a:xfrm>
            <a:off x="1102769" y="1014529"/>
            <a:ext cx="6072188" cy="18216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60" name="Google Shape;260;p41"/>
          <p:cNvSpPr txBox="1"/>
          <p:nvPr>
            <p:ph type="title"/>
          </p:nvPr>
        </p:nvSpPr>
        <p:spPr>
          <a:xfrm>
            <a:off x="606300" y="319383"/>
            <a:ext cx="5081400" cy="674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1.2. Key concepts</a:t>
            </a:r>
            <a:endParaRPr b="1">
              <a:latin typeface="Ubuntu"/>
              <a:ea typeface="Ubuntu"/>
              <a:cs typeface="Ubuntu"/>
              <a:sym typeface="Ubuntu"/>
            </a:endParaRPr>
          </a:p>
        </p:txBody>
      </p:sp>
      <p:pic>
        <p:nvPicPr>
          <p:cNvPr id="261" name="Google Shape;261;p41"/>
          <p:cNvPicPr preferRelativeResize="0"/>
          <p:nvPr/>
        </p:nvPicPr>
        <p:blipFill rotWithShape="1">
          <a:blip r:embed="rId3">
            <a:alphaModFix/>
          </a:blip>
          <a:srcRect b="0" l="0" r="0" t="0"/>
          <a:stretch/>
        </p:blipFill>
        <p:spPr>
          <a:xfrm>
            <a:off x="933450" y="1026225"/>
            <a:ext cx="7277100" cy="378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t>Trực tiếp giữa người gửi và người nhận</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Giao dịch qua hệ thống P2P</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Tất cả đều công khai nhưng bảo mật danh tính</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Các mining nodes thu thập các transactions đưa vào các </a:t>
            </a:r>
            <a:r>
              <a:rPr b="1" lang="en" sz="2000"/>
              <a:t>Blocks</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t>Mỗi Transactions Block giống như một trang trong sổ cái</a:t>
            </a:r>
            <a:endParaRPr sz="2000"/>
          </a:p>
          <a:p>
            <a:pPr indent="-177800" lvl="0" marL="177800" rtl="0" algn="l">
              <a:lnSpc>
                <a:spcPct val="100000"/>
              </a:lnSpc>
              <a:spcBef>
                <a:spcPts val="0"/>
              </a:spcBef>
              <a:spcAft>
                <a:spcPts val="0"/>
              </a:spcAft>
              <a:buClr>
                <a:schemeClr val="accent3"/>
              </a:buClr>
              <a:buSzPts val="1800"/>
              <a:buFont typeface="Nunito Light"/>
              <a:buChar char="●"/>
            </a:pPr>
            <a:r>
              <a:rPr b="1" lang="en" sz="2000"/>
              <a:t>Block </a:t>
            </a:r>
            <a:r>
              <a:rPr lang="en" sz="2000"/>
              <a:t>chứa thông tin về các transactions và các Block liên kết với Blocks trước nó và liên kết với Block đầu tiên khi Bitcoin network khởi chạy</a:t>
            </a:r>
            <a:endParaRPr b="1" sz="2000"/>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67" name="Google Shape;267;p42"/>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68" name="Google Shape;268;p42"/>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1.3. Transactions</a:t>
            </a:r>
            <a:endParaRPr b="1">
              <a:latin typeface="Ubuntu"/>
              <a:ea typeface="Ubuntu"/>
              <a:cs typeface="Ubuntu"/>
              <a:sym typeface="Ubuntu"/>
            </a:endParaRPr>
          </a:p>
        </p:txBody>
      </p:sp>
      <p:pic>
        <p:nvPicPr>
          <p:cNvPr id="269" name="Google Shape;269;p42"/>
          <p:cNvPicPr preferRelativeResize="0"/>
          <p:nvPr/>
        </p:nvPicPr>
        <p:blipFill rotWithShape="1">
          <a:blip r:embed="rId3">
            <a:alphaModFix/>
          </a:blip>
          <a:srcRect b="0" l="0" r="0" t="0"/>
          <a:stretch/>
        </p:blipFill>
        <p:spPr>
          <a:xfrm>
            <a:off x="1797601" y="3380311"/>
            <a:ext cx="4799213" cy="17631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t>Sổ cái của Blockchain network được lưu và cập nhật liên tục ở mọi nodes</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t>BTC  được tạo ra và thưởng cho node nào giải được bài toán Proof of Work đưa ra.</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t>Block mới được tạo ra và kết nối với blockchain</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t>Trạng thái mới của blockchain được thông báo đến toàn network</a:t>
            </a:r>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75" name="Google Shape;275;p43"/>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76" name="Google Shape;276;p43"/>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1.3. Transactions</a:t>
            </a:r>
            <a:endParaRPr b="1">
              <a:latin typeface="Ubuntu"/>
              <a:ea typeface="Ubuntu"/>
              <a:cs typeface="Ubuntu"/>
              <a:sym typeface="Ubuntu"/>
            </a:endParaRPr>
          </a:p>
        </p:txBody>
      </p:sp>
      <p:pic>
        <p:nvPicPr>
          <p:cNvPr id="277" name="Google Shape;277;p43"/>
          <p:cNvPicPr preferRelativeResize="0"/>
          <p:nvPr/>
        </p:nvPicPr>
        <p:blipFill rotWithShape="1">
          <a:blip r:embed="rId3">
            <a:alphaModFix/>
          </a:blip>
          <a:srcRect b="0" l="0" r="0" t="0"/>
          <a:stretch/>
        </p:blipFill>
        <p:spPr>
          <a:xfrm>
            <a:off x="4693291" y="3117289"/>
            <a:ext cx="3539907" cy="1686560"/>
          </a:xfrm>
          <a:prstGeom prst="rect">
            <a:avLst/>
          </a:prstGeom>
          <a:noFill/>
          <a:ln>
            <a:noFill/>
          </a:ln>
        </p:spPr>
      </p:pic>
      <p:pic>
        <p:nvPicPr>
          <p:cNvPr descr="Chapter 8. Peer-to-peer network - Grokking Bitcoin" id="278" name="Google Shape;278;p43"/>
          <p:cNvPicPr preferRelativeResize="0"/>
          <p:nvPr/>
        </p:nvPicPr>
        <p:blipFill rotWithShape="1">
          <a:blip r:embed="rId4">
            <a:alphaModFix/>
          </a:blip>
          <a:srcRect b="0" l="0" r="0" t="0"/>
          <a:stretch/>
        </p:blipFill>
        <p:spPr>
          <a:xfrm>
            <a:off x="591873" y="3117289"/>
            <a:ext cx="3748115" cy="18316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03" name="Google Shape;103;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04" name="Google Shape;104;p17"/>
          <p:cNvPicPr preferRelativeResize="0"/>
          <p:nvPr/>
        </p:nvPicPr>
        <p:blipFill>
          <a:blip r:embed="rId3">
            <a:alphaModFix/>
          </a:blip>
          <a:stretch>
            <a:fillRect/>
          </a:stretch>
        </p:blipFill>
        <p:spPr>
          <a:xfrm>
            <a:off x="2561525" y="1010725"/>
            <a:ext cx="3852500" cy="3852500"/>
          </a:xfrm>
          <a:prstGeom prst="rect">
            <a:avLst/>
          </a:prstGeom>
          <a:noFill/>
          <a:ln>
            <a:noFill/>
          </a:ln>
        </p:spPr>
      </p:pic>
      <p:sp>
        <p:nvSpPr>
          <p:cNvPr id="105" name="Google Shape;105;p17"/>
          <p:cNvSpPr txBox="1"/>
          <p:nvPr>
            <p:ph idx="1" type="body"/>
          </p:nvPr>
        </p:nvSpPr>
        <p:spPr>
          <a:xfrm>
            <a:off x="938550" y="14141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t>Lịch sử giao dịch không thể thay đổi trừ khi toàn bộ Proof of Work của toàn bộ blocks trong chain được làm lại</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Điều này đòi hỏi một sức mạnh tính toán rất lớn</a:t>
            </a:r>
            <a:endParaRPr sz="2000"/>
          </a:p>
          <a:p>
            <a:pPr indent="-177800" lvl="0" marL="177800" rtl="0" algn="l">
              <a:lnSpc>
                <a:spcPct val="100000"/>
              </a:lnSpc>
              <a:spcBef>
                <a:spcPts val="0"/>
              </a:spcBef>
              <a:spcAft>
                <a:spcPts val="0"/>
              </a:spcAft>
              <a:buClr>
                <a:schemeClr val="accent3"/>
              </a:buClr>
              <a:buSzPts val="1800"/>
              <a:buFont typeface="Nunito Light"/>
              <a:buChar char="●"/>
            </a:pPr>
            <a:r>
              <a:rPr lang="en" sz="2000"/>
              <a:t>Vấn đề Double spending đã được giải quyết: </a:t>
            </a:r>
            <a:r>
              <a:rPr b="0" i="0" lang="en" sz="1900">
                <a:latin typeface="Calibri"/>
                <a:ea typeface="Calibri"/>
                <a:cs typeface="Calibri"/>
                <a:sym typeface="Calibri"/>
              </a:rPr>
              <a:t>Nếu hai giao dịch có khoá riêng tư kèm số dư tài khoản giống nhau hoàn toàn nhưng được gửi vào hai địa chỉ khác nhau trong mạng lưới Bitcoin thì giao dịch nào đến trước sẽ được chấp nhận trước và giao dịch còn lại thì không</a:t>
            </a:r>
            <a:endParaRPr sz="19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84" name="Google Shape;284;p44"/>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85" name="Google Shape;285;p44"/>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1.3. Transactions</a:t>
            </a:r>
            <a:endParaRPr b="1">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Time stamp server trong BTC tạo một linked list các blocks được gán nhãn thời gian. Mỗi block chứa hash value của block trước đó và tất cả data items.</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Giải quyết vấn đề trật tự các Transactions Blocks (Giải quyết vấn đề Double Spending).</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91" name="Google Shape;291;p45"/>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292" name="Google Shape;292;p45"/>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1.2 Transactions</a:t>
            </a:r>
            <a:endParaRPr/>
          </a:p>
        </p:txBody>
      </p:sp>
      <p:pic>
        <p:nvPicPr>
          <p:cNvPr id="293" name="Google Shape;293;p45"/>
          <p:cNvPicPr preferRelativeResize="0"/>
          <p:nvPr/>
        </p:nvPicPr>
        <p:blipFill rotWithShape="1">
          <a:blip r:embed="rId3">
            <a:alphaModFix/>
          </a:blip>
          <a:srcRect b="0" l="0" r="0" t="0"/>
          <a:stretch/>
        </p:blipFill>
        <p:spPr>
          <a:xfrm>
            <a:off x="1103282" y="2905252"/>
            <a:ext cx="6425057" cy="18985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t>Không có thành phần centralized nào được phép tạo ra BTC.</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Quá trình đào là việc giải các Proof of Work từ Transaction Block.</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Các miners được nhận phần thưởng từ:</a:t>
            </a:r>
            <a:endParaRPr/>
          </a:p>
          <a:p>
            <a:pPr indent="0" lvl="0" marL="0" rtl="0" algn="l">
              <a:lnSpc>
                <a:spcPct val="100000"/>
              </a:lnSpc>
              <a:spcBef>
                <a:spcPts val="0"/>
              </a:spcBef>
              <a:spcAft>
                <a:spcPts val="0"/>
              </a:spcAft>
              <a:buClr>
                <a:schemeClr val="accent3"/>
              </a:buClr>
              <a:buSzPts val="1800"/>
              <a:buNone/>
            </a:pPr>
            <a:r>
              <a:rPr lang="en" sz="2000">
                <a:latin typeface="Calibri"/>
                <a:ea typeface="Calibri"/>
                <a:cs typeface="Calibri"/>
                <a:sym typeface="Calibri"/>
              </a:rPr>
              <a:t>	Phí giao dịch cho những giao dịch được họ xác nhận</a:t>
            </a:r>
            <a:endParaRPr sz="2000">
              <a:latin typeface="Calibri"/>
              <a:ea typeface="Calibri"/>
              <a:cs typeface="Calibri"/>
              <a:sym typeface="Calibri"/>
            </a:endParaRPr>
          </a:p>
          <a:p>
            <a:pPr indent="0" lvl="0" marL="0" rtl="0" algn="l">
              <a:lnSpc>
                <a:spcPct val="100000"/>
              </a:lnSpc>
              <a:spcBef>
                <a:spcPts val="0"/>
              </a:spcBef>
              <a:spcAft>
                <a:spcPts val="0"/>
              </a:spcAft>
              <a:buClr>
                <a:schemeClr val="accent3"/>
              </a:buClr>
              <a:buSzPts val="1800"/>
              <a:buNone/>
            </a:pPr>
            <a:r>
              <a:rPr lang="en" sz="2000">
                <a:latin typeface="Calibri"/>
                <a:ea typeface="Calibri"/>
                <a:cs typeface="Calibri"/>
                <a:sym typeface="Calibri"/>
              </a:rPr>
              <a:t>	Block mới được tạo ra khi giải được proof of work.</a:t>
            </a:r>
            <a:endParaRPr/>
          </a:p>
          <a:p>
            <a:pPr indent="-342900" lvl="0" marL="342900" rtl="0" algn="l">
              <a:lnSpc>
                <a:spcPct val="100000"/>
              </a:lnSpc>
              <a:spcBef>
                <a:spcPts val="0"/>
              </a:spcBef>
              <a:spcAft>
                <a:spcPts val="0"/>
              </a:spcAft>
              <a:buClr>
                <a:schemeClr val="accent3"/>
              </a:buClr>
              <a:buSzPts val="1800"/>
              <a:buFont typeface="Arial"/>
              <a:buChar char="•"/>
            </a:pPr>
            <a:r>
              <a:rPr lang="en" sz="2000">
                <a:latin typeface="Calibri"/>
                <a:ea typeface="Calibri"/>
                <a:cs typeface="Calibri"/>
                <a:sym typeface="Calibri"/>
              </a:rPr>
              <a:t>Càng nhiều miners thì network sẽ càng secure.</a:t>
            </a:r>
            <a:endParaRPr/>
          </a:p>
          <a:p>
            <a:pPr indent="-342900" lvl="0" marL="342900" rtl="0" algn="l">
              <a:lnSpc>
                <a:spcPct val="100000"/>
              </a:lnSpc>
              <a:spcBef>
                <a:spcPts val="0"/>
              </a:spcBef>
              <a:spcAft>
                <a:spcPts val="0"/>
              </a:spcAft>
              <a:buClr>
                <a:schemeClr val="accent3"/>
              </a:buClr>
              <a:buSzPts val="1800"/>
              <a:buFont typeface="Arial"/>
              <a:buChar char="•"/>
            </a:pPr>
            <a:r>
              <a:rPr lang="en" sz="2000">
                <a:latin typeface="Calibri"/>
                <a:ea typeface="Calibri"/>
                <a:cs typeface="Calibri"/>
                <a:sym typeface="Calibri"/>
              </a:rPr>
              <a:t>Năm 2009 mỗi Transaction Block được tạo ra miners được thưởng 50 BTC</a:t>
            </a:r>
            <a:endParaRPr/>
          </a:p>
          <a:p>
            <a:pPr indent="-342900" lvl="0" marL="342900" rtl="0" algn="l">
              <a:lnSpc>
                <a:spcPct val="100000"/>
              </a:lnSpc>
              <a:spcBef>
                <a:spcPts val="0"/>
              </a:spcBef>
              <a:spcAft>
                <a:spcPts val="0"/>
              </a:spcAft>
              <a:buClr>
                <a:schemeClr val="accent3"/>
              </a:buClr>
              <a:buSzPts val="1800"/>
              <a:buFont typeface="Arial"/>
              <a:buChar char="•"/>
            </a:pPr>
            <a:r>
              <a:rPr lang="en" sz="2000">
                <a:latin typeface="Calibri"/>
                <a:ea typeface="Calibri"/>
                <a:cs typeface="Calibri"/>
                <a:sym typeface="Calibri"/>
              </a:rPr>
              <a:t>Năm 2022 chỉ còn 6.5 BTC </a:t>
            </a:r>
            <a:endParaRPr/>
          </a:p>
          <a:p>
            <a:pPr indent="-342900" lvl="0" marL="342900" rtl="0" algn="l">
              <a:lnSpc>
                <a:spcPct val="100000"/>
              </a:lnSpc>
              <a:spcBef>
                <a:spcPts val="0"/>
              </a:spcBef>
              <a:spcAft>
                <a:spcPts val="0"/>
              </a:spcAft>
              <a:buClr>
                <a:schemeClr val="accent3"/>
              </a:buClr>
              <a:buSzPts val="1800"/>
              <a:buFont typeface="Arial"/>
              <a:buChar char="•"/>
            </a:pPr>
            <a:r>
              <a:rPr lang="en" sz="2000">
                <a:latin typeface="Calibri"/>
                <a:ea typeface="Calibri"/>
                <a:cs typeface="Calibri"/>
                <a:sym typeface="Calibri"/>
              </a:rPr>
              <a:t>Năm 2140 sẽ chỉ còn phần thưởng là transaction fee cho hoạt động đào BTC do đã đào được hết BTC (21 triệu).</a:t>
            </a:r>
            <a:endParaRPr/>
          </a:p>
          <a:p>
            <a:pPr indent="-139700" lvl="0" marL="254000" rtl="0" algn="l">
              <a:lnSpc>
                <a:spcPct val="100000"/>
              </a:lnSpc>
              <a:spcBef>
                <a:spcPts val="0"/>
              </a:spcBef>
              <a:spcAft>
                <a:spcPts val="0"/>
              </a:spcAft>
              <a:buClr>
                <a:schemeClr val="accent3"/>
              </a:buClr>
              <a:buSzPts val="1800"/>
              <a:buFont typeface="Arial"/>
              <a:buNone/>
            </a:pPr>
            <a:r>
              <a:t/>
            </a:r>
            <a:endParaRPr sz="2000">
              <a:latin typeface="Calibri"/>
              <a:ea typeface="Calibri"/>
              <a:cs typeface="Calibri"/>
              <a:sym typeface="Calibri"/>
            </a:endParaRPr>
          </a:p>
          <a:p>
            <a:pPr indent="0" lvl="0" marL="0" rtl="0" algn="l">
              <a:lnSpc>
                <a:spcPct val="100000"/>
              </a:lnSpc>
              <a:spcBef>
                <a:spcPts val="0"/>
              </a:spcBef>
              <a:spcAft>
                <a:spcPts val="0"/>
              </a:spcAft>
              <a:buClr>
                <a:schemeClr val="accent3"/>
              </a:buClr>
              <a:buSzPts val="1800"/>
              <a:buNone/>
            </a:pPr>
            <a:r>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299" name="Google Shape;299;p46"/>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300" name="Google Shape;300;p46"/>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1.4. Mining</a:t>
            </a:r>
            <a:endParaRPr b="1">
              <a:latin typeface="Ubuntu"/>
              <a:ea typeface="Ubuntu"/>
              <a:cs typeface="Ubuntu"/>
              <a:sym typeface="Ubuntu"/>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BTC có thể được lưu trữ ở 1 ví điện tử.</a:t>
            </a:r>
            <a:endParaRPr/>
          </a:p>
          <a:p>
            <a:pPr indent="0" lvl="0" marL="0" rtl="0" algn="l">
              <a:lnSpc>
                <a:spcPct val="100000"/>
              </a:lnSpc>
              <a:spcBef>
                <a:spcPts val="0"/>
              </a:spcBef>
              <a:spcAft>
                <a:spcPts val="0"/>
              </a:spcAft>
              <a:buClr>
                <a:schemeClr val="accent3"/>
              </a:buClr>
              <a:buSzPts val="1800"/>
              <a:buNone/>
            </a:pPr>
            <a:r>
              <a:rPr lang="en" sz="2000">
                <a:latin typeface="Calibri"/>
                <a:ea typeface="Calibri"/>
                <a:cs typeface="Calibri"/>
                <a:sym typeface="Calibri"/>
              </a:rPr>
              <a:t>	Web services</a:t>
            </a:r>
            <a:endParaRPr/>
          </a:p>
          <a:p>
            <a:pPr indent="0" lvl="0" marL="0" rtl="0" algn="l">
              <a:lnSpc>
                <a:spcPct val="100000"/>
              </a:lnSpc>
              <a:spcBef>
                <a:spcPts val="0"/>
              </a:spcBef>
              <a:spcAft>
                <a:spcPts val="0"/>
              </a:spcAft>
              <a:buClr>
                <a:schemeClr val="accent3"/>
              </a:buClr>
              <a:buSzPts val="1800"/>
              <a:buNone/>
            </a:pPr>
            <a:r>
              <a:rPr lang="en" sz="2000">
                <a:latin typeface="Calibri"/>
                <a:ea typeface="Calibri"/>
                <a:cs typeface="Calibri"/>
                <a:sym typeface="Calibri"/>
              </a:rPr>
              <a:t>	Local applications</a:t>
            </a:r>
            <a:endParaRPr/>
          </a:p>
          <a:p>
            <a:pPr indent="0" lvl="0" marL="0" rtl="0" algn="l">
              <a:lnSpc>
                <a:spcPct val="100000"/>
              </a:lnSpc>
              <a:spcBef>
                <a:spcPts val="0"/>
              </a:spcBef>
              <a:spcAft>
                <a:spcPts val="0"/>
              </a:spcAft>
              <a:buClr>
                <a:schemeClr val="accent3"/>
              </a:buClr>
              <a:buSzPts val="1800"/>
              <a:buNone/>
            </a:pPr>
            <a:r>
              <a:rPr lang="en" sz="2000">
                <a:latin typeface="Calibri"/>
                <a:ea typeface="Calibri"/>
                <a:cs typeface="Calibri"/>
                <a:sym typeface="Calibri"/>
              </a:rPr>
              <a:t>	USB drivers</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BTC được bảo vệ bởi cặp Khóa Private/Public.</a:t>
            </a:r>
            <a:endParaRPr/>
          </a:p>
          <a:p>
            <a:pPr indent="-177800" lvl="0" marL="177800" rtl="0" algn="l">
              <a:lnSpc>
                <a:spcPct val="100000"/>
              </a:lnSpc>
              <a:spcBef>
                <a:spcPts val="0"/>
              </a:spcBef>
              <a:spcAft>
                <a:spcPts val="0"/>
              </a:spcAft>
              <a:buClr>
                <a:schemeClr val="accent3"/>
              </a:buClr>
              <a:buSzPts val="1800"/>
              <a:buFont typeface="Nunito Light"/>
              <a:buChar char="●"/>
            </a:pPr>
            <a:r>
              <a:rPr lang="en" sz="1800">
                <a:latin typeface="Calibri"/>
                <a:ea typeface="Calibri"/>
                <a:cs typeface="Calibri"/>
                <a:sym typeface="Calibri"/>
              </a:rPr>
              <a:t>Không ai có thể lock hoặc freeze tiền của bạn như tài khoản ngân hàng.</a:t>
            </a:r>
            <a:endParaRPr/>
          </a:p>
          <a:p>
            <a:pPr indent="-177800" lvl="0" marL="177800" rtl="0" algn="l">
              <a:lnSpc>
                <a:spcPct val="100000"/>
              </a:lnSpc>
              <a:spcBef>
                <a:spcPts val="0"/>
              </a:spcBef>
              <a:spcAft>
                <a:spcPts val="0"/>
              </a:spcAft>
              <a:buClr>
                <a:schemeClr val="accent3"/>
              </a:buClr>
              <a:buSzPts val="1800"/>
              <a:buFont typeface="Nunito Light"/>
              <a:buChar char="●"/>
            </a:pPr>
            <a:r>
              <a:rPr lang="en" sz="1800">
                <a:latin typeface="Calibri"/>
                <a:ea typeface="Calibri"/>
                <a:cs typeface="Calibri"/>
                <a:sym typeface="Calibri"/>
              </a:rPr>
              <a:t>Đơn vị nhỏ nhất là Satoshi</a:t>
            </a:r>
            <a:endParaRPr/>
          </a:p>
          <a:p>
            <a:pPr indent="0" lvl="0" marL="0" rtl="0" algn="l">
              <a:lnSpc>
                <a:spcPct val="100000"/>
              </a:lnSpc>
              <a:spcBef>
                <a:spcPts val="0"/>
              </a:spcBef>
              <a:spcAft>
                <a:spcPts val="0"/>
              </a:spcAft>
              <a:buClr>
                <a:schemeClr val="accent3"/>
              </a:buClr>
              <a:buSzPts val="1800"/>
              <a:buNone/>
            </a:pPr>
            <a:r>
              <a:rPr lang="en" sz="1800">
                <a:latin typeface="Calibri"/>
                <a:ea typeface="Calibri"/>
                <a:cs typeface="Calibri"/>
                <a:sym typeface="Calibri"/>
              </a:rPr>
              <a:t>	1 Satoshi = 0.00000001 BTC</a:t>
            </a:r>
            <a:endParaRPr/>
          </a:p>
          <a:p>
            <a:pPr indent="-254000" lvl="0" marL="254000" rtl="0" algn="l">
              <a:lnSpc>
                <a:spcPct val="100000"/>
              </a:lnSpc>
              <a:spcBef>
                <a:spcPts val="0"/>
              </a:spcBef>
              <a:spcAft>
                <a:spcPts val="0"/>
              </a:spcAft>
              <a:buClr>
                <a:schemeClr val="accent3"/>
              </a:buClr>
              <a:buSzPts val="1800"/>
              <a:buFont typeface="Arial"/>
              <a:buChar char="•"/>
            </a:pPr>
            <a:r>
              <a:rPr lang="en" sz="1800">
                <a:latin typeface="Calibri"/>
                <a:ea typeface="Calibri"/>
                <a:cs typeface="Calibri"/>
                <a:sym typeface="Calibri"/>
              </a:rPr>
              <a:t>Để mất private key là bạn sẽ mất toàn bộ BTC.</a:t>
            </a:r>
            <a:endParaRPr/>
          </a:p>
          <a:p>
            <a:pPr indent="-139700" lvl="0" marL="254000" rtl="0" algn="l">
              <a:lnSpc>
                <a:spcPct val="100000"/>
              </a:lnSpc>
              <a:spcBef>
                <a:spcPts val="0"/>
              </a:spcBef>
              <a:spcAft>
                <a:spcPts val="0"/>
              </a:spcAft>
              <a:buClr>
                <a:schemeClr val="accent3"/>
              </a:buClr>
              <a:buSzPts val="1800"/>
              <a:buFont typeface="Arial"/>
              <a:buNone/>
            </a:pPr>
            <a:r>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306" name="Google Shape;306;p47"/>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307" name="Google Shape;307;p47"/>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1.5. Digital Wallet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subTitle"/>
          </p:nvPr>
        </p:nvSpPr>
        <p:spPr>
          <a:xfrm flipH="1">
            <a:off x="592048" y="1159542"/>
            <a:ext cx="7809000" cy="3984000"/>
          </a:xfrm>
          <a:prstGeom prst="rect">
            <a:avLst/>
          </a:prstGeom>
          <a:noFill/>
          <a:ln>
            <a:noFill/>
          </a:ln>
        </p:spPr>
        <p:txBody>
          <a:bodyPr anchorCtr="0" anchor="t" bIns="91425" lIns="91425" spcFirstLastPara="1" rIns="91425" wrap="square" tIns="91425">
            <a:noAutofit/>
          </a:bodyPr>
          <a:lstStyle/>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Không ai có thể thay đổi BTC network nếu không có sự đồng thuận của phần lớn network.</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Nếu phần lớn các nodes là tin tưởng được thì khi đó attackers không thể làm hại đến hệ thống.</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Attackers cần một sức mạnh tính toán khủng khiếp để có thể làm hại đến BTC blockchain.</a:t>
            </a:r>
            <a:endParaRPr/>
          </a:p>
          <a:p>
            <a:pPr indent="-177800" lvl="0" marL="177800" rtl="0" algn="l">
              <a:lnSpc>
                <a:spcPct val="100000"/>
              </a:lnSpc>
              <a:spcBef>
                <a:spcPts val="0"/>
              </a:spcBef>
              <a:spcAft>
                <a:spcPts val="0"/>
              </a:spcAft>
              <a:buClr>
                <a:schemeClr val="accent3"/>
              </a:buClr>
              <a:buSzPts val="1800"/>
              <a:buFont typeface="Nunito Light"/>
              <a:buChar char="●"/>
            </a:pPr>
            <a:r>
              <a:rPr lang="en" sz="2000">
                <a:latin typeface="Calibri"/>
                <a:ea typeface="Calibri"/>
                <a:cs typeface="Calibri"/>
                <a:sym typeface="Calibri"/>
              </a:rPr>
              <a:t>BTC là rất an toàn.</a:t>
            </a:r>
            <a:endParaRPr/>
          </a:p>
          <a:p>
            <a:pPr indent="-63500" lvl="0" marL="177800" rtl="0" algn="l">
              <a:lnSpc>
                <a:spcPct val="100000"/>
              </a:lnSpc>
              <a:spcBef>
                <a:spcPts val="0"/>
              </a:spcBef>
              <a:spcAft>
                <a:spcPts val="0"/>
              </a:spcAft>
              <a:buClr>
                <a:schemeClr val="accent3"/>
              </a:buClr>
              <a:buSzPts val="1800"/>
              <a:buFont typeface="Nunito Light"/>
              <a:buNone/>
            </a:pPr>
            <a:r>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900"/>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a:p>
            <a:pPr indent="-114300" lvl="0" marL="342900" rtl="0" algn="l">
              <a:lnSpc>
                <a:spcPct val="100000"/>
              </a:lnSpc>
              <a:spcBef>
                <a:spcPts val="0"/>
              </a:spcBef>
              <a:spcAft>
                <a:spcPts val="0"/>
              </a:spcAft>
              <a:buClr>
                <a:schemeClr val="dk1"/>
              </a:buClr>
              <a:buSzPts val="900"/>
              <a:buFont typeface="Arial"/>
              <a:buNone/>
            </a:pPr>
            <a:r>
              <a:t/>
            </a:r>
            <a:endParaRPr sz="2000">
              <a:solidFill>
                <a:schemeClr val="dk1"/>
              </a:solidFill>
            </a:endParaRPr>
          </a:p>
        </p:txBody>
      </p:sp>
      <p:sp>
        <p:nvSpPr>
          <p:cNvPr id="313" name="Google Shape;313;p48"/>
          <p:cNvSpPr txBox="1"/>
          <p:nvPr>
            <p:ph idx="12" type="sldNum"/>
          </p:nvPr>
        </p:nvSpPr>
        <p:spPr>
          <a:xfrm>
            <a:off x="8609276" y="480200"/>
            <a:ext cx="43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888888"/>
              </a:buClr>
              <a:buSzPts val="1800"/>
              <a:buFont typeface="Calibri"/>
              <a:buNone/>
            </a:pPr>
            <a:fld id="{00000000-1234-1234-1234-123412341234}" type="slidenum">
              <a:rPr lang="en"/>
              <a:t>‹#›</a:t>
            </a:fld>
            <a:endParaRPr/>
          </a:p>
        </p:txBody>
      </p:sp>
      <p:sp>
        <p:nvSpPr>
          <p:cNvPr id="314" name="Google Shape;314;p48"/>
          <p:cNvSpPr txBox="1"/>
          <p:nvPr>
            <p:ph type="title"/>
          </p:nvPr>
        </p:nvSpPr>
        <p:spPr>
          <a:xfrm>
            <a:off x="443906" y="254738"/>
            <a:ext cx="3811200" cy="50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Ubuntu"/>
              <a:buNone/>
            </a:pPr>
            <a:r>
              <a:rPr b="1" lang="en">
                <a:latin typeface="Ubuntu"/>
                <a:ea typeface="Ubuntu"/>
                <a:cs typeface="Ubuntu"/>
                <a:sym typeface="Ubuntu"/>
              </a:rPr>
              <a:t>1.5.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11" name="Google Shape;111;p1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2635500" y="911900"/>
            <a:ext cx="3873000" cy="387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18" name="Google Shape;118;p1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9" name="Google Shape;119;p19"/>
          <p:cNvPicPr preferRelativeResize="0"/>
          <p:nvPr/>
        </p:nvPicPr>
        <p:blipFill>
          <a:blip r:embed="rId3">
            <a:alphaModFix/>
          </a:blip>
          <a:stretch>
            <a:fillRect/>
          </a:stretch>
        </p:blipFill>
        <p:spPr>
          <a:xfrm>
            <a:off x="2666275" y="891450"/>
            <a:ext cx="3811450" cy="381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25" name="Google Shape;125;p2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Vấn đề của các hệ thống hiện tại</a:t>
            </a:r>
            <a:endParaRPr b="1"/>
          </a:p>
          <a:p>
            <a:pPr indent="-381000" lvl="0" marL="457200" rtl="0" algn="l">
              <a:lnSpc>
                <a:spcPct val="150000"/>
              </a:lnSpc>
              <a:spcBef>
                <a:spcPts val="600"/>
              </a:spcBef>
              <a:spcAft>
                <a:spcPts val="0"/>
              </a:spcAft>
              <a:buSzPts val="2400"/>
              <a:buChar char="●"/>
            </a:pPr>
            <a:r>
              <a:rPr lang="en"/>
              <a:t>Để tạo dựng niềm tin giữa các cá nhân, chúng ta phải phụ thuộc vào một bên thứ ba.</a:t>
            </a:r>
            <a:endParaRPr/>
          </a:p>
          <a:p>
            <a:pPr indent="-381000" lvl="0" marL="457200" rtl="0" algn="l">
              <a:lnSpc>
                <a:spcPct val="150000"/>
              </a:lnSpc>
              <a:spcBef>
                <a:spcPts val="0"/>
              </a:spcBef>
              <a:spcAft>
                <a:spcPts val="0"/>
              </a:spcAft>
              <a:buSzPts val="2400"/>
              <a:buChar char="●"/>
            </a:pPr>
            <a:r>
              <a:rPr lang="en"/>
              <a:t>Rủi ro:</a:t>
            </a:r>
            <a:endParaRPr/>
          </a:p>
          <a:p>
            <a:pPr indent="-381000" lvl="1" marL="914400" rtl="0" algn="l">
              <a:lnSpc>
                <a:spcPct val="150000"/>
              </a:lnSpc>
              <a:spcBef>
                <a:spcPts val="0"/>
              </a:spcBef>
              <a:spcAft>
                <a:spcPts val="0"/>
              </a:spcAft>
              <a:buSzPts val="2400"/>
              <a:buChar char="-"/>
            </a:pPr>
            <a:r>
              <a:rPr lang="en"/>
              <a:t>Cuốn sổ cái lưu trữ giao dịch bị hack, xóa?</a:t>
            </a:r>
            <a:endParaRPr/>
          </a:p>
          <a:p>
            <a:pPr indent="-381000" lvl="1" marL="914400" rtl="0" algn="l">
              <a:lnSpc>
                <a:spcPct val="150000"/>
              </a:lnSpc>
              <a:spcBef>
                <a:spcPts val="0"/>
              </a:spcBef>
              <a:spcAft>
                <a:spcPts val="0"/>
              </a:spcAft>
              <a:buSzPts val="2400"/>
              <a:buChar char="-"/>
            </a:pPr>
            <a:r>
              <a:rPr lang="en"/>
              <a:t>Người quản lý sổ cái thực hiện với ý đồ riêng?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31" name="Google Shape;131;p21"/>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Giải pháp</a:t>
            </a:r>
            <a:endParaRPr b="1"/>
          </a:p>
          <a:p>
            <a:pPr indent="-381000" lvl="0" marL="457200" rtl="0" algn="l">
              <a:lnSpc>
                <a:spcPct val="150000"/>
              </a:lnSpc>
              <a:spcBef>
                <a:spcPts val="600"/>
              </a:spcBef>
              <a:spcAft>
                <a:spcPts val="0"/>
              </a:spcAft>
              <a:buSzPts val="2400"/>
              <a:buChar char="●"/>
            </a:pPr>
            <a:r>
              <a:rPr lang="en"/>
              <a:t>Đối với ngân hàng, giao dịch là một mục trong cuốn sổ cái. Có cách nào để duy trì nội dung cuốn sổ mà không cần đến bên thứ 3?</a:t>
            </a:r>
            <a:endParaRPr/>
          </a:p>
          <a:p>
            <a:pPr indent="457200" lvl="0" marL="0" rtl="0" algn="l">
              <a:lnSpc>
                <a:spcPct val="150000"/>
              </a:lnSpc>
              <a:spcBef>
                <a:spcPts val="600"/>
              </a:spcBef>
              <a:spcAft>
                <a:spcPts val="0"/>
              </a:spcAft>
              <a:buNone/>
            </a:pPr>
            <a:r>
              <a:rPr lang="en"/>
              <a:t>=&gt; Blockchain:  Ph</a:t>
            </a:r>
            <a:r>
              <a:rPr lang="en"/>
              <a:t>ương thức duy trì sổ cái phân tán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AutoNum type="arabicPeriod"/>
            </a:pPr>
            <a:r>
              <a:rPr lang="en"/>
              <a:t>Đặt vấn đề</a:t>
            </a:r>
            <a:endParaRPr/>
          </a:p>
        </p:txBody>
      </p:sp>
      <p:sp>
        <p:nvSpPr>
          <p:cNvPr id="137" name="Google Shape;137;p2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a:t>Kịch bản: Hệ thống sản xuất, phân phối kem.</a:t>
            </a:r>
            <a:endParaRPr b="1"/>
          </a:p>
          <a:p>
            <a:pPr indent="0" lvl="0" marL="0" rtl="0" algn="l">
              <a:lnSpc>
                <a:spcPct val="150000"/>
              </a:lnSpc>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38" name="Google Shape;138;p22"/>
          <p:cNvPicPr preferRelativeResize="0"/>
          <p:nvPr/>
        </p:nvPicPr>
        <p:blipFill>
          <a:blip r:embed="rId3">
            <a:alphaModFix/>
          </a:blip>
          <a:stretch>
            <a:fillRect/>
          </a:stretch>
        </p:blipFill>
        <p:spPr>
          <a:xfrm>
            <a:off x="1900075" y="2106450"/>
            <a:ext cx="5343850" cy="231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Kh</a:t>
            </a:r>
            <a:r>
              <a:rPr lang="en"/>
              <a:t>ái niệm</a:t>
            </a:r>
            <a:r>
              <a:rPr lang="en"/>
              <a:t> 	</a:t>
            </a:r>
            <a:endParaRPr/>
          </a:p>
        </p:txBody>
      </p:sp>
      <p:sp>
        <p:nvSpPr>
          <p:cNvPr id="144" name="Google Shape;144;p2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600"/>
              </a:spcBef>
              <a:spcAft>
                <a:spcPts val="0"/>
              </a:spcAft>
              <a:buNone/>
            </a:pPr>
            <a:r>
              <a:rPr b="1" i="1" lang="en" sz="1600">
                <a:solidFill>
                  <a:srgbClr val="000000"/>
                </a:solidFill>
                <a:latin typeface="Arial"/>
                <a:ea typeface="Arial"/>
                <a:cs typeface="Arial"/>
                <a:sym typeface="Arial"/>
              </a:rPr>
              <a:t>“Blockchain is a record-keeping and contract-enforcement technology that uses cryptography to make it extremely difficult to change previous history. It allows participants to share workstreams by tracking changes on a shared ledger.” </a:t>
            </a:r>
            <a:r>
              <a:rPr i="1"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Course: Introduction to blockchain on Azure.</a:t>
            </a:r>
            <a:r>
              <a:rPr i="1" lang="en" sz="2000">
                <a:solidFill>
                  <a:srgbClr val="000000"/>
                </a:solidFill>
                <a:latin typeface="Arial"/>
                <a:ea typeface="Arial"/>
                <a:cs typeface="Arial"/>
                <a:sym typeface="Arial"/>
              </a:rPr>
              <a:t> </a:t>
            </a:r>
            <a:endParaRPr i="1" sz="2000">
              <a:solidFill>
                <a:srgbClr val="000000"/>
              </a:solidFill>
              <a:latin typeface="Arial"/>
              <a:ea typeface="Arial"/>
              <a:cs typeface="Arial"/>
              <a:sym typeface="Arial"/>
            </a:endParaRPr>
          </a:p>
          <a:p>
            <a:pPr indent="-330200" lvl="0" marL="457200" rtl="0" algn="just">
              <a:spcBef>
                <a:spcPts val="600"/>
              </a:spcBef>
              <a:spcAft>
                <a:spcPts val="0"/>
              </a:spcAft>
              <a:buClr>
                <a:srgbClr val="000000"/>
              </a:buClr>
              <a:buSzPts val="1600"/>
              <a:buChar char="●"/>
            </a:pPr>
            <a:r>
              <a:rPr lang="en" sz="1600">
                <a:solidFill>
                  <a:srgbClr val="000000"/>
                </a:solidFill>
              </a:rPr>
              <a:t>Blockchain sử dụng các quy tắc đồng thuận để đảm bảo dữ liệu nhất quán giữa các nút.</a:t>
            </a:r>
            <a:endParaRPr sz="1600">
              <a:solidFill>
                <a:srgbClr val="000000"/>
              </a:solidFill>
            </a:endParaRPr>
          </a:p>
          <a:p>
            <a:pPr indent="-330200" lvl="0" marL="457200" rtl="0" algn="just">
              <a:spcBef>
                <a:spcPts val="0"/>
              </a:spcBef>
              <a:spcAft>
                <a:spcPts val="0"/>
              </a:spcAft>
              <a:buClr>
                <a:srgbClr val="171717"/>
              </a:buClr>
              <a:buSzPts val="1600"/>
              <a:buChar char="●"/>
            </a:pPr>
            <a:r>
              <a:rPr lang="en" sz="1600">
                <a:solidFill>
                  <a:srgbClr val="171717"/>
                </a:solidFill>
                <a:highlight>
                  <a:srgbClr val="FFFFFF"/>
                </a:highlight>
              </a:rPr>
              <a:t>Nó cũng sử dụng mật mã để cho phép người tham gia tin tưởng vào dữ liệu. Cụ thể, nó ngăn bất kỳ người tham gia cá nhân hoặc thiểu số người tham gia sửa đổi lịch sử. </a:t>
            </a:r>
            <a:endParaRPr sz="2000">
              <a:solidFill>
                <a:srgbClr val="000000"/>
              </a:solidFill>
            </a:endParaRPr>
          </a:p>
          <a:p>
            <a:pPr indent="0" lvl="0" marL="0" rtl="0" algn="just">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