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335770" cy="52578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334500" cy="52578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3516693" y="2438082"/>
            <a:ext cx="2292350" cy="1110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4500" kern="0" spc="-40" dirty="0">
                <a:solidFill>
                  <a:srgbClr val="FFFFFF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年终总结</a:t>
            </a:r>
            <a:endParaRPr lang="en-US" altLang="en-US" sz="4500" dirty="0"/>
          </a:p>
          <a:p>
            <a:pPr algn="l" rtl="0" eaLnBrk="0">
              <a:lnSpc>
                <a:spcPct val="152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300" dirty="0"/>
          </a:p>
          <a:p>
            <a:pPr marL="904240" algn="l" rtl="0" eaLnBrk="0">
              <a:lnSpc>
                <a:spcPct val="92000"/>
              </a:lnSpc>
              <a:spcBef>
                <a:spcPts val="5"/>
              </a:spcBef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江亚东</a:t>
            </a:r>
            <a:endParaRPr lang="en-US" altLang="en-US" sz="1300" dirty="0"/>
          </a:p>
        </p:txBody>
      </p:sp>
      <p:sp>
        <p:nvSpPr>
          <p:cNvPr id="6" name="textbox 6"/>
          <p:cNvSpPr/>
          <p:nvPr/>
        </p:nvSpPr>
        <p:spPr>
          <a:xfrm>
            <a:off x="7782560" y="4615180"/>
            <a:ext cx="1473200" cy="337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algn="ctr" rtl="0" eaLnBrk="0">
              <a:lnSpc>
                <a:spcPct val="96000"/>
              </a:lnSpc>
            </a:pPr>
            <a:r>
              <a:rPr sz="1400" kern="0" spc="-90" dirty="0">
                <a:solidFill>
                  <a:srgbClr val="FFFFFF">
                    <a:alpha val="50196"/>
                  </a:srgbClr>
                </a:solidFill>
                <a:latin typeface="Lucida Sans Unicode"/>
                <a:ea typeface="Lucida Sans Unicode"/>
                <a:cs typeface="Lucida Sans Unicode"/>
              </a:rPr>
              <a:t>2024</a:t>
            </a:r>
            <a:r>
              <a:rPr sz="1400" kern="0" spc="-90" dirty="0">
                <a:solidFill>
                  <a:srgbClr val="FFFFFF">
                    <a:alpha val="50196"/>
                  </a:srgbClr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sz="1400" kern="0" spc="-90" dirty="0">
                <a:solidFill>
                  <a:srgbClr val="FFFFFF">
                    <a:alpha val="50196"/>
                  </a:srgbClr>
                </a:solidFill>
                <a:latin typeface="Lucida Sans Unicode"/>
                <a:ea typeface="Lucida Sans Unicode"/>
                <a:cs typeface="Lucida Sans Unicode"/>
              </a:rPr>
              <a:t>01</a:t>
            </a:r>
            <a:r>
              <a:rPr sz="1400" kern="0" spc="-90" dirty="0">
                <a:solidFill>
                  <a:srgbClr val="FFFFFF">
                    <a:alpha val="50196"/>
                  </a:srgbClr>
                </a:solidFill>
                <a:latin typeface="微软雅黑"/>
                <a:ea typeface="微软雅黑"/>
                <a:cs typeface="微软雅黑"/>
              </a:rPr>
              <a:t>⽉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520700" y="954339"/>
            <a:ext cx="1657985" cy="1508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69850" algn="l" rtl="0" eaLnBrk="0">
              <a:lnSpc>
                <a:spcPts val="1635"/>
              </a:lnSpc>
              <a:tabLst>
                <a:tab pos="226695" algn="l"/>
              </a:tabLst>
            </a:pP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1300" b="1" kern="0" spc="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参与的项⽬</a:t>
            </a:r>
            <a:endParaRPr lang="en-US" altLang="en-US" sz="13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marL="69850" algn="l" rtl="0" eaLnBrk="0">
              <a:lnSpc>
                <a:spcPts val="1635"/>
              </a:lnSpc>
              <a:spcBef>
                <a:spcPts val="390"/>
              </a:spcBef>
              <a:tabLst>
                <a:tab pos="226695" algn="l"/>
              </a:tabLst>
            </a:pP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1300" b="1" kern="0" spc="-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已经完成的⼯作</a:t>
            </a:r>
            <a:endParaRPr lang="en-US" altLang="en-US" sz="1300" dirty="0"/>
          </a:p>
          <a:p>
            <a:pPr marL="69850" algn="l" rtl="0" eaLnBrk="0">
              <a:lnSpc>
                <a:spcPct val="215000"/>
              </a:lnSpc>
              <a:spcBef>
                <a:spcPts val="30"/>
              </a:spcBef>
              <a:tabLst>
                <a:tab pos="226695" algn="l"/>
              </a:tabLst>
            </a:pP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1300" b="1" kern="0" spc="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⼯作中的不⾜    </a:t>
            </a: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1300" b="1" kern="0" spc="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下⼀步的计划</a:t>
            </a:r>
            <a:endParaRPr lang="en-US" altLang="en-US" sz="13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3400" y="2295525"/>
            <a:ext cx="57150" cy="5715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3400" y="1876425"/>
            <a:ext cx="57150" cy="5715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3400" y="1457325"/>
            <a:ext cx="57150" cy="5715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3400" y="1038225"/>
            <a:ext cx="57150" cy="5715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90491" y="431800"/>
            <a:ext cx="609133" cy="31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th"/>
          <p:cNvSpPr/>
          <p:nvPr/>
        </p:nvSpPr>
        <p:spPr>
          <a:xfrm>
            <a:off x="609600" y="2143125"/>
            <a:ext cx="323850" cy="200025"/>
          </a:xfrm>
          <a:custGeom>
            <a:avLst/>
            <a:gdLst/>
            <a:ahLst/>
            <a:cxnLst/>
            <a:rect l="0" t="0" r="0" b="0"/>
            <a:pathLst>
              <a:path w="510" h="315">
                <a:moveTo>
                  <a:pt x="0" y="255"/>
                </a:moveTo>
                <a:lnTo>
                  <a:pt x="0" y="60"/>
                </a:lnTo>
                <a:cubicBezTo>
                  <a:pt x="0" y="52"/>
                  <a:pt x="1" y="44"/>
                  <a:pt x="4" y="37"/>
                </a:cubicBezTo>
                <a:cubicBezTo>
                  <a:pt x="7" y="29"/>
                  <a:pt x="11" y="23"/>
                  <a:pt x="17" y="17"/>
                </a:cubicBezTo>
                <a:cubicBezTo>
                  <a:pt x="23" y="11"/>
                  <a:pt x="29" y="7"/>
                  <a:pt x="37" y="4"/>
                </a:cubicBezTo>
                <a:cubicBezTo>
                  <a:pt x="44" y="1"/>
                  <a:pt x="52" y="0"/>
                  <a:pt x="60" y="0"/>
                </a:cubicBezTo>
                <a:lnTo>
                  <a:pt x="450" y="0"/>
                </a:lnTo>
                <a:cubicBezTo>
                  <a:pt x="457" y="0"/>
                  <a:pt x="465" y="1"/>
                  <a:pt x="472" y="4"/>
                </a:cubicBezTo>
                <a:cubicBezTo>
                  <a:pt x="480" y="7"/>
                  <a:pt x="486" y="11"/>
                  <a:pt x="492" y="17"/>
                </a:cubicBezTo>
                <a:cubicBezTo>
                  <a:pt x="498" y="23"/>
                  <a:pt x="502" y="29"/>
                  <a:pt x="505" y="37"/>
                </a:cubicBezTo>
                <a:cubicBezTo>
                  <a:pt x="508" y="44"/>
                  <a:pt x="509" y="52"/>
                  <a:pt x="510" y="60"/>
                </a:cubicBezTo>
                <a:lnTo>
                  <a:pt x="510" y="255"/>
                </a:lnTo>
                <a:cubicBezTo>
                  <a:pt x="509" y="262"/>
                  <a:pt x="508" y="270"/>
                  <a:pt x="505" y="277"/>
                </a:cubicBezTo>
                <a:cubicBezTo>
                  <a:pt x="502" y="285"/>
                  <a:pt x="498" y="291"/>
                  <a:pt x="492" y="297"/>
                </a:cubicBezTo>
                <a:cubicBezTo>
                  <a:pt x="486" y="303"/>
                  <a:pt x="480" y="307"/>
                  <a:pt x="472" y="310"/>
                </a:cubicBezTo>
                <a:cubicBezTo>
                  <a:pt x="465" y="313"/>
                  <a:pt x="457" y="315"/>
                  <a:pt x="450" y="315"/>
                </a:cubicBezTo>
                <a:lnTo>
                  <a:pt x="60" y="315"/>
                </a:lnTo>
                <a:cubicBezTo>
                  <a:pt x="52" y="315"/>
                  <a:pt x="44" y="313"/>
                  <a:pt x="37" y="310"/>
                </a:cubicBezTo>
                <a:cubicBezTo>
                  <a:pt x="29" y="307"/>
                  <a:pt x="23" y="303"/>
                  <a:pt x="17" y="297"/>
                </a:cubicBezTo>
                <a:cubicBezTo>
                  <a:pt x="11" y="291"/>
                  <a:pt x="7" y="285"/>
                  <a:pt x="4" y="277"/>
                </a:cubicBezTo>
                <a:cubicBezTo>
                  <a:pt x="1" y="270"/>
                  <a:pt x="0" y="262"/>
                  <a:pt x="0" y="255"/>
                </a:cubicBezTo>
                <a:moveTo>
                  <a:pt x="15" y="255"/>
                </a:moveTo>
                <a:lnTo>
                  <a:pt x="15" y="60"/>
                </a:lnTo>
                <a:cubicBezTo>
                  <a:pt x="14" y="54"/>
                  <a:pt x="16" y="48"/>
                  <a:pt x="18" y="42"/>
                </a:cubicBezTo>
                <a:cubicBezTo>
                  <a:pt x="20" y="37"/>
                  <a:pt x="23" y="32"/>
                  <a:pt x="28" y="28"/>
                </a:cubicBezTo>
                <a:cubicBezTo>
                  <a:pt x="32" y="23"/>
                  <a:pt x="37" y="20"/>
                  <a:pt x="42" y="18"/>
                </a:cubicBezTo>
                <a:cubicBezTo>
                  <a:pt x="48" y="16"/>
                  <a:pt x="54" y="15"/>
                  <a:pt x="60" y="15"/>
                </a:cubicBezTo>
                <a:lnTo>
                  <a:pt x="450" y="15"/>
                </a:lnTo>
                <a:cubicBezTo>
                  <a:pt x="455" y="15"/>
                  <a:pt x="461" y="16"/>
                  <a:pt x="467" y="18"/>
                </a:cubicBezTo>
                <a:cubicBezTo>
                  <a:pt x="472" y="20"/>
                  <a:pt x="477" y="23"/>
                  <a:pt x="481" y="28"/>
                </a:cubicBezTo>
                <a:cubicBezTo>
                  <a:pt x="486" y="32"/>
                  <a:pt x="489" y="37"/>
                  <a:pt x="491" y="42"/>
                </a:cubicBezTo>
                <a:cubicBezTo>
                  <a:pt x="493" y="48"/>
                  <a:pt x="494" y="54"/>
                  <a:pt x="495" y="60"/>
                </a:cubicBezTo>
                <a:lnTo>
                  <a:pt x="495" y="255"/>
                </a:lnTo>
                <a:cubicBezTo>
                  <a:pt x="494" y="258"/>
                  <a:pt x="493" y="262"/>
                  <a:pt x="491" y="266"/>
                </a:cubicBezTo>
                <a:cubicBezTo>
                  <a:pt x="489" y="270"/>
                  <a:pt x="486" y="273"/>
                  <a:pt x="481" y="276"/>
                </a:cubicBezTo>
                <a:cubicBezTo>
                  <a:pt x="477" y="279"/>
                  <a:pt x="472" y="281"/>
                  <a:pt x="467" y="282"/>
                </a:cubicBezTo>
                <a:cubicBezTo>
                  <a:pt x="461" y="284"/>
                  <a:pt x="455" y="285"/>
                  <a:pt x="450" y="285"/>
                </a:cubicBezTo>
                <a:lnTo>
                  <a:pt x="60" y="285"/>
                </a:lnTo>
                <a:cubicBezTo>
                  <a:pt x="54" y="285"/>
                  <a:pt x="48" y="284"/>
                  <a:pt x="42" y="282"/>
                </a:cubicBezTo>
                <a:cubicBezTo>
                  <a:pt x="37" y="281"/>
                  <a:pt x="32" y="279"/>
                  <a:pt x="28" y="276"/>
                </a:cubicBezTo>
                <a:cubicBezTo>
                  <a:pt x="23" y="273"/>
                  <a:pt x="20" y="270"/>
                  <a:pt x="18" y="266"/>
                </a:cubicBezTo>
                <a:cubicBezTo>
                  <a:pt x="16" y="262"/>
                  <a:pt x="14" y="258"/>
                  <a:pt x="15" y="255"/>
                </a:cubicBezTo>
              </a:path>
            </a:pathLst>
          </a:custGeom>
          <a:solidFill>
            <a:srgbClr val="9CA3AF">
              <a:alpha val="2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path"/>
          <p:cNvSpPr/>
          <p:nvPr/>
        </p:nvSpPr>
        <p:spPr>
          <a:xfrm>
            <a:off x="609600" y="2638425"/>
            <a:ext cx="438150" cy="200025"/>
          </a:xfrm>
          <a:custGeom>
            <a:avLst/>
            <a:gdLst/>
            <a:ahLst/>
            <a:cxnLst/>
            <a:rect l="0" t="0" r="0" b="0"/>
            <a:pathLst>
              <a:path w="690" h="315">
                <a:moveTo>
                  <a:pt x="0" y="255"/>
                </a:moveTo>
                <a:lnTo>
                  <a:pt x="0" y="60"/>
                </a:lnTo>
                <a:cubicBezTo>
                  <a:pt x="0" y="52"/>
                  <a:pt x="1" y="44"/>
                  <a:pt x="4" y="37"/>
                </a:cubicBezTo>
                <a:cubicBezTo>
                  <a:pt x="7" y="29"/>
                  <a:pt x="11" y="23"/>
                  <a:pt x="17" y="17"/>
                </a:cubicBezTo>
                <a:cubicBezTo>
                  <a:pt x="23" y="11"/>
                  <a:pt x="29" y="7"/>
                  <a:pt x="37" y="4"/>
                </a:cubicBezTo>
                <a:cubicBezTo>
                  <a:pt x="44" y="1"/>
                  <a:pt x="52" y="0"/>
                  <a:pt x="60" y="0"/>
                </a:cubicBezTo>
                <a:lnTo>
                  <a:pt x="630" y="0"/>
                </a:lnTo>
                <a:cubicBezTo>
                  <a:pt x="637" y="0"/>
                  <a:pt x="645" y="1"/>
                  <a:pt x="652" y="4"/>
                </a:cubicBezTo>
                <a:cubicBezTo>
                  <a:pt x="660" y="7"/>
                  <a:pt x="666" y="11"/>
                  <a:pt x="672" y="17"/>
                </a:cubicBezTo>
                <a:cubicBezTo>
                  <a:pt x="678" y="23"/>
                  <a:pt x="682" y="29"/>
                  <a:pt x="685" y="37"/>
                </a:cubicBezTo>
                <a:cubicBezTo>
                  <a:pt x="688" y="44"/>
                  <a:pt x="689" y="52"/>
                  <a:pt x="690" y="60"/>
                </a:cubicBezTo>
                <a:lnTo>
                  <a:pt x="690" y="255"/>
                </a:lnTo>
                <a:cubicBezTo>
                  <a:pt x="689" y="262"/>
                  <a:pt x="688" y="270"/>
                  <a:pt x="685" y="277"/>
                </a:cubicBezTo>
                <a:cubicBezTo>
                  <a:pt x="682" y="285"/>
                  <a:pt x="678" y="291"/>
                  <a:pt x="672" y="297"/>
                </a:cubicBezTo>
                <a:cubicBezTo>
                  <a:pt x="666" y="303"/>
                  <a:pt x="660" y="307"/>
                  <a:pt x="652" y="310"/>
                </a:cubicBezTo>
                <a:cubicBezTo>
                  <a:pt x="645" y="313"/>
                  <a:pt x="637" y="315"/>
                  <a:pt x="630" y="315"/>
                </a:cubicBezTo>
                <a:lnTo>
                  <a:pt x="60" y="315"/>
                </a:lnTo>
                <a:cubicBezTo>
                  <a:pt x="52" y="315"/>
                  <a:pt x="44" y="313"/>
                  <a:pt x="37" y="310"/>
                </a:cubicBezTo>
                <a:cubicBezTo>
                  <a:pt x="29" y="307"/>
                  <a:pt x="23" y="303"/>
                  <a:pt x="17" y="297"/>
                </a:cubicBezTo>
                <a:cubicBezTo>
                  <a:pt x="11" y="291"/>
                  <a:pt x="7" y="285"/>
                  <a:pt x="4" y="277"/>
                </a:cubicBezTo>
                <a:cubicBezTo>
                  <a:pt x="1" y="270"/>
                  <a:pt x="0" y="262"/>
                  <a:pt x="0" y="255"/>
                </a:cubicBezTo>
                <a:moveTo>
                  <a:pt x="15" y="255"/>
                </a:moveTo>
                <a:lnTo>
                  <a:pt x="15" y="60"/>
                </a:lnTo>
                <a:cubicBezTo>
                  <a:pt x="14" y="54"/>
                  <a:pt x="16" y="48"/>
                  <a:pt x="18" y="42"/>
                </a:cubicBezTo>
                <a:cubicBezTo>
                  <a:pt x="20" y="37"/>
                  <a:pt x="23" y="32"/>
                  <a:pt x="28" y="28"/>
                </a:cubicBezTo>
                <a:cubicBezTo>
                  <a:pt x="32" y="23"/>
                  <a:pt x="37" y="20"/>
                  <a:pt x="42" y="18"/>
                </a:cubicBezTo>
                <a:cubicBezTo>
                  <a:pt x="48" y="16"/>
                  <a:pt x="54" y="15"/>
                  <a:pt x="60" y="15"/>
                </a:cubicBezTo>
                <a:lnTo>
                  <a:pt x="630" y="15"/>
                </a:lnTo>
                <a:cubicBezTo>
                  <a:pt x="635" y="15"/>
                  <a:pt x="641" y="16"/>
                  <a:pt x="647" y="18"/>
                </a:cubicBezTo>
                <a:cubicBezTo>
                  <a:pt x="652" y="20"/>
                  <a:pt x="657" y="23"/>
                  <a:pt x="661" y="28"/>
                </a:cubicBezTo>
                <a:cubicBezTo>
                  <a:pt x="666" y="32"/>
                  <a:pt x="669" y="37"/>
                  <a:pt x="671" y="42"/>
                </a:cubicBezTo>
                <a:cubicBezTo>
                  <a:pt x="673" y="48"/>
                  <a:pt x="675" y="54"/>
                  <a:pt x="675" y="60"/>
                </a:cubicBezTo>
                <a:lnTo>
                  <a:pt x="675" y="255"/>
                </a:lnTo>
                <a:cubicBezTo>
                  <a:pt x="675" y="258"/>
                  <a:pt x="673" y="262"/>
                  <a:pt x="671" y="266"/>
                </a:cubicBezTo>
                <a:cubicBezTo>
                  <a:pt x="669" y="270"/>
                  <a:pt x="666" y="273"/>
                  <a:pt x="661" y="276"/>
                </a:cubicBezTo>
                <a:cubicBezTo>
                  <a:pt x="657" y="279"/>
                  <a:pt x="652" y="281"/>
                  <a:pt x="647" y="282"/>
                </a:cubicBezTo>
                <a:cubicBezTo>
                  <a:pt x="641" y="284"/>
                  <a:pt x="635" y="285"/>
                  <a:pt x="630" y="285"/>
                </a:cubicBezTo>
                <a:lnTo>
                  <a:pt x="60" y="285"/>
                </a:lnTo>
                <a:cubicBezTo>
                  <a:pt x="54" y="285"/>
                  <a:pt x="48" y="284"/>
                  <a:pt x="42" y="282"/>
                </a:cubicBezTo>
                <a:cubicBezTo>
                  <a:pt x="37" y="281"/>
                  <a:pt x="32" y="279"/>
                  <a:pt x="28" y="276"/>
                </a:cubicBezTo>
                <a:cubicBezTo>
                  <a:pt x="23" y="273"/>
                  <a:pt x="20" y="270"/>
                  <a:pt x="18" y="266"/>
                </a:cubicBezTo>
                <a:cubicBezTo>
                  <a:pt x="16" y="262"/>
                  <a:pt x="14" y="258"/>
                  <a:pt x="15" y="255"/>
                </a:cubicBezTo>
              </a:path>
            </a:pathLst>
          </a:custGeom>
          <a:solidFill>
            <a:srgbClr val="9CA3AF">
              <a:alpha val="2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533400" y="1485900"/>
          <a:ext cx="8267699" cy="1476375"/>
        </p:xfrm>
        <a:graphic>
          <a:graphicData uri="http://schemas.openxmlformats.org/drawingml/2006/table">
            <a:tbl>
              <a:tblPr/>
              <a:tblGrid>
                <a:gridCol w="628650"/>
                <a:gridCol w="2583179"/>
                <a:gridCol w="5055869"/>
              </a:tblGrid>
              <a:tr h="4902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marL="38481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12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22AQ051B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marL="403860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12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22AQ049B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1000" dirty="0"/>
                    </a:p>
                    <a:p>
                      <a:pPr marL="12763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9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地点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385445" algn="l" rtl="0" eaLnBrk="0">
                        <a:lnSpc>
                          <a:spcPct val="92000"/>
                        </a:lnSpc>
                      </a:pPr>
                      <a:r>
                        <a:rPr sz="1300" kern="0" spc="-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武汉</a:t>
                      </a:r>
                      <a:endParaRPr lang="en-US" altLang="en-US" sz="13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40576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13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北京</a:t>
                      </a:r>
                      <a:endParaRPr lang="en-US" altLang="en-US" sz="13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8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127635" algn="l" rtl="0" eaLnBrk="0">
                        <a:lnSpc>
                          <a:spcPct val="85000"/>
                        </a:lnSpc>
                      </a:pPr>
                      <a:r>
                        <a:rPr sz="900" kern="0" spc="-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技术栈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800" dirty="0"/>
                    </a:p>
                    <a:p>
                      <a:pPr marL="375285" algn="l" rtl="0" eaLnBrk="0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2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vue3 + ts + element-plu</a:t>
                      </a:r>
                      <a:r>
                        <a:rPr sz="1200" kern="0" spc="-4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s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800" dirty="0"/>
                    </a:p>
                    <a:p>
                      <a:pPr marL="394335" algn="l" rtl="0" eaLnBrk="0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200" kern="0" spc="-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vue2 + elem</a:t>
                      </a:r>
                      <a:r>
                        <a:rPr sz="12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ent-ui + openlayers + web</a:t>
                      </a:r>
                      <a:r>
                        <a:rPr sz="1200" kern="0" spc="-30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Socket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30"/>
          <p:cNvSpPr/>
          <p:nvPr/>
        </p:nvSpPr>
        <p:spPr>
          <a:xfrm>
            <a:off x="518329" y="410019"/>
            <a:ext cx="1666875" cy="8737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algn="r" rtl="0" eaLnBrk="0">
              <a:lnSpc>
                <a:spcPct val="90000"/>
              </a:lnSpc>
            </a:pPr>
            <a:r>
              <a:rPr sz="2700" kern="0" spc="-120" dirty="0">
                <a:solidFill>
                  <a:srgbClr val="5D8392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参与的项⽬</a:t>
            </a:r>
            <a:endParaRPr lang="en-US" altLang="en-US" sz="2700" dirty="0"/>
          </a:p>
          <a:p>
            <a:pPr algn="l" rtl="0" eaLnBrk="0">
              <a:lnSpc>
                <a:spcPct val="101000"/>
              </a:lnSpc>
            </a:pPr>
            <a:endParaRPr lang="en-US" altLang="en-US" sz="1100" dirty="0"/>
          </a:p>
          <a:p>
            <a:pPr marL="21590" algn="l" rtl="0" eaLnBrk="0">
              <a:lnSpc>
                <a:spcPct val="92000"/>
              </a:lnSpc>
              <a:spcBef>
                <a:spcPts val="5"/>
              </a:spcBef>
            </a:pPr>
            <a:r>
              <a:rPr sz="2200" kern="0" spc="-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项⽬</a:t>
            </a:r>
            <a:endParaRPr lang="en-US" altLang="en-US" sz="2200" dirty="0"/>
          </a:p>
        </p:txBody>
      </p:sp>
      <p:graphicFrame>
        <p:nvGraphicFramePr>
          <p:cNvPr id="32" name="table 32"/>
          <p:cNvGraphicFramePr>
            <a:graphicFrameLocks noGrp="1"/>
          </p:cNvGraphicFramePr>
          <p:nvPr/>
        </p:nvGraphicFramePr>
        <p:xfrm>
          <a:off x="609600" y="1657350"/>
          <a:ext cx="552450" cy="200025"/>
        </p:xfrm>
        <a:graphic>
          <a:graphicData uri="http://schemas.openxmlformats.org/drawingml/2006/table">
            <a:tbl>
              <a:tblPr/>
              <a:tblGrid>
                <a:gridCol w="552450"/>
              </a:tblGrid>
              <a:tr h="1936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200" dirty="0"/>
                    </a:p>
                    <a:p>
                      <a:pPr marL="52070" algn="l" rtl="0" eaLnBrk="0">
                        <a:lnSpc>
                          <a:spcPct val="86000"/>
                        </a:lnSpc>
                      </a:pPr>
                      <a:r>
                        <a:rPr sz="900" kern="0" spc="-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项目编号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th"/>
          <p:cNvSpPr/>
          <p:nvPr/>
        </p:nvSpPr>
        <p:spPr>
          <a:xfrm>
            <a:off x="609600" y="2143125"/>
            <a:ext cx="323850" cy="200025"/>
          </a:xfrm>
          <a:custGeom>
            <a:avLst/>
            <a:gdLst/>
            <a:ahLst/>
            <a:cxnLst/>
            <a:rect l="0" t="0" r="0" b="0"/>
            <a:pathLst>
              <a:path w="510" h="315">
                <a:moveTo>
                  <a:pt x="0" y="255"/>
                </a:moveTo>
                <a:lnTo>
                  <a:pt x="0" y="60"/>
                </a:lnTo>
                <a:cubicBezTo>
                  <a:pt x="0" y="52"/>
                  <a:pt x="1" y="44"/>
                  <a:pt x="4" y="37"/>
                </a:cubicBezTo>
                <a:cubicBezTo>
                  <a:pt x="7" y="29"/>
                  <a:pt x="11" y="23"/>
                  <a:pt x="17" y="17"/>
                </a:cubicBezTo>
                <a:cubicBezTo>
                  <a:pt x="23" y="11"/>
                  <a:pt x="29" y="7"/>
                  <a:pt x="37" y="4"/>
                </a:cubicBezTo>
                <a:cubicBezTo>
                  <a:pt x="44" y="1"/>
                  <a:pt x="52" y="0"/>
                  <a:pt x="60" y="0"/>
                </a:cubicBezTo>
                <a:lnTo>
                  <a:pt x="450" y="0"/>
                </a:lnTo>
                <a:cubicBezTo>
                  <a:pt x="457" y="0"/>
                  <a:pt x="465" y="1"/>
                  <a:pt x="472" y="4"/>
                </a:cubicBezTo>
                <a:cubicBezTo>
                  <a:pt x="480" y="7"/>
                  <a:pt x="486" y="11"/>
                  <a:pt x="492" y="17"/>
                </a:cubicBezTo>
                <a:cubicBezTo>
                  <a:pt x="498" y="23"/>
                  <a:pt x="502" y="29"/>
                  <a:pt x="505" y="37"/>
                </a:cubicBezTo>
                <a:cubicBezTo>
                  <a:pt x="508" y="44"/>
                  <a:pt x="509" y="52"/>
                  <a:pt x="510" y="60"/>
                </a:cubicBezTo>
                <a:lnTo>
                  <a:pt x="510" y="255"/>
                </a:lnTo>
                <a:cubicBezTo>
                  <a:pt x="509" y="262"/>
                  <a:pt x="508" y="270"/>
                  <a:pt x="505" y="277"/>
                </a:cubicBezTo>
                <a:cubicBezTo>
                  <a:pt x="502" y="285"/>
                  <a:pt x="498" y="291"/>
                  <a:pt x="492" y="297"/>
                </a:cubicBezTo>
                <a:cubicBezTo>
                  <a:pt x="486" y="303"/>
                  <a:pt x="480" y="307"/>
                  <a:pt x="472" y="310"/>
                </a:cubicBezTo>
                <a:cubicBezTo>
                  <a:pt x="465" y="313"/>
                  <a:pt x="457" y="314"/>
                  <a:pt x="450" y="315"/>
                </a:cubicBezTo>
                <a:lnTo>
                  <a:pt x="60" y="315"/>
                </a:lnTo>
                <a:cubicBezTo>
                  <a:pt x="52" y="314"/>
                  <a:pt x="44" y="313"/>
                  <a:pt x="37" y="310"/>
                </a:cubicBezTo>
                <a:cubicBezTo>
                  <a:pt x="29" y="307"/>
                  <a:pt x="23" y="303"/>
                  <a:pt x="17" y="297"/>
                </a:cubicBezTo>
                <a:cubicBezTo>
                  <a:pt x="11" y="291"/>
                  <a:pt x="7" y="285"/>
                  <a:pt x="4" y="277"/>
                </a:cubicBezTo>
                <a:cubicBezTo>
                  <a:pt x="1" y="270"/>
                  <a:pt x="0" y="262"/>
                  <a:pt x="0" y="255"/>
                </a:cubicBezTo>
                <a:moveTo>
                  <a:pt x="15" y="255"/>
                </a:moveTo>
                <a:lnTo>
                  <a:pt x="15" y="60"/>
                </a:lnTo>
                <a:cubicBezTo>
                  <a:pt x="14" y="54"/>
                  <a:pt x="16" y="48"/>
                  <a:pt x="18" y="42"/>
                </a:cubicBezTo>
                <a:cubicBezTo>
                  <a:pt x="20" y="37"/>
                  <a:pt x="23" y="32"/>
                  <a:pt x="28" y="28"/>
                </a:cubicBezTo>
                <a:cubicBezTo>
                  <a:pt x="32" y="23"/>
                  <a:pt x="37" y="20"/>
                  <a:pt x="42" y="18"/>
                </a:cubicBezTo>
                <a:cubicBezTo>
                  <a:pt x="48" y="16"/>
                  <a:pt x="54" y="15"/>
                  <a:pt x="60" y="15"/>
                </a:cubicBezTo>
                <a:lnTo>
                  <a:pt x="450" y="15"/>
                </a:lnTo>
                <a:cubicBezTo>
                  <a:pt x="455" y="15"/>
                  <a:pt x="461" y="16"/>
                  <a:pt x="467" y="18"/>
                </a:cubicBezTo>
                <a:cubicBezTo>
                  <a:pt x="472" y="20"/>
                  <a:pt x="477" y="23"/>
                  <a:pt x="481" y="28"/>
                </a:cubicBezTo>
                <a:cubicBezTo>
                  <a:pt x="486" y="32"/>
                  <a:pt x="489" y="37"/>
                  <a:pt x="491" y="42"/>
                </a:cubicBezTo>
                <a:cubicBezTo>
                  <a:pt x="493" y="48"/>
                  <a:pt x="494" y="54"/>
                  <a:pt x="495" y="60"/>
                </a:cubicBezTo>
                <a:lnTo>
                  <a:pt x="495" y="255"/>
                </a:lnTo>
                <a:cubicBezTo>
                  <a:pt x="494" y="258"/>
                  <a:pt x="493" y="262"/>
                  <a:pt x="491" y="266"/>
                </a:cubicBezTo>
                <a:cubicBezTo>
                  <a:pt x="489" y="270"/>
                  <a:pt x="486" y="273"/>
                  <a:pt x="481" y="276"/>
                </a:cubicBezTo>
                <a:cubicBezTo>
                  <a:pt x="477" y="279"/>
                  <a:pt x="472" y="281"/>
                  <a:pt x="467" y="282"/>
                </a:cubicBezTo>
                <a:cubicBezTo>
                  <a:pt x="461" y="284"/>
                  <a:pt x="455" y="284"/>
                  <a:pt x="450" y="285"/>
                </a:cubicBezTo>
                <a:lnTo>
                  <a:pt x="60" y="285"/>
                </a:lnTo>
                <a:cubicBezTo>
                  <a:pt x="54" y="284"/>
                  <a:pt x="48" y="284"/>
                  <a:pt x="42" y="282"/>
                </a:cubicBezTo>
                <a:cubicBezTo>
                  <a:pt x="37" y="281"/>
                  <a:pt x="32" y="279"/>
                  <a:pt x="28" y="276"/>
                </a:cubicBezTo>
                <a:cubicBezTo>
                  <a:pt x="23" y="273"/>
                  <a:pt x="20" y="270"/>
                  <a:pt x="18" y="266"/>
                </a:cubicBezTo>
                <a:cubicBezTo>
                  <a:pt x="16" y="262"/>
                  <a:pt x="14" y="258"/>
                  <a:pt x="15" y="255"/>
                </a:cubicBezTo>
              </a:path>
            </a:pathLst>
          </a:custGeom>
          <a:solidFill>
            <a:srgbClr val="9CA3AF">
              <a:alpha val="2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6" name="table 36"/>
          <p:cNvGraphicFramePr>
            <a:graphicFrameLocks noGrp="1"/>
          </p:cNvGraphicFramePr>
          <p:nvPr/>
        </p:nvGraphicFramePr>
        <p:xfrm>
          <a:off x="533400" y="1485900"/>
          <a:ext cx="8267065" cy="3485515"/>
        </p:xfrm>
        <a:graphic>
          <a:graphicData uri="http://schemas.openxmlformats.org/drawingml/2006/table">
            <a:tbl>
              <a:tblPr/>
              <a:tblGrid>
                <a:gridCol w="628650"/>
                <a:gridCol w="4192270"/>
                <a:gridCol w="3446145"/>
              </a:tblGrid>
              <a:tr h="4902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marL="47815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12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22AQ051B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marL="786130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12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22AQ049B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</a:pPr>
                      <a:endParaRPr lang="en-US" altLang="en-US" sz="1000" dirty="0"/>
                    </a:p>
                    <a:p>
                      <a:pPr marL="12763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9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地点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478790" algn="l" rtl="0" eaLnBrk="0">
                        <a:lnSpc>
                          <a:spcPct val="92000"/>
                        </a:lnSpc>
                      </a:pPr>
                      <a:r>
                        <a:rPr sz="1300" kern="0" spc="-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武汉</a:t>
                      </a:r>
                      <a:endParaRPr lang="en-US" altLang="en-US" sz="13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78803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1300" kern="0" spc="-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北京</a:t>
                      </a:r>
                      <a:endParaRPr lang="en-US" altLang="en-US" sz="13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483870" algn="l" rtl="0" eaLnBrk="0">
                        <a:lnSpc>
                          <a:spcPct val="89000"/>
                        </a:lnSpc>
                        <a:spcBef>
                          <a:spcPts val="0"/>
                        </a:spcBef>
                      </a:pPr>
                      <a:r>
                        <a:rPr sz="900" kern="0" spc="-1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1.</a:t>
                      </a:r>
                      <a:r>
                        <a:rPr sz="900" kern="0" spc="-1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计划（计划类型 </a:t>
                      </a:r>
                      <a:r>
                        <a:rPr sz="900" kern="0" spc="-1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+ </a:t>
                      </a:r>
                      <a:r>
                        <a:rPr sz="900" kern="0" spc="-1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前台计划）</a:t>
                      </a:r>
                      <a:endParaRPr lang="en-US" altLang="en-US" sz="900" dirty="0"/>
                    </a:p>
                    <a:p>
                      <a:pPr marL="475615" algn="l" rtl="0" eaLnBrk="0">
                        <a:lnSpc>
                          <a:spcPts val="1950"/>
                        </a:lnSpc>
                      </a:pPr>
                      <a:r>
                        <a:rPr sz="900" kern="0" spc="4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2.</a:t>
                      </a:r>
                      <a:r>
                        <a:rPr sz="900" kern="0" spc="4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项⽬例会纪要</a:t>
                      </a:r>
                      <a:endParaRPr lang="en-US" altLang="en-US" sz="900" dirty="0"/>
                    </a:p>
                    <a:p>
                      <a:pPr marL="477520" algn="l" rtl="0" eaLnBrk="0">
                        <a:lnSpc>
                          <a:spcPct val="89000"/>
                        </a:lnSpc>
                        <a:spcBef>
                          <a:spcPts val="1065"/>
                        </a:spcBef>
                      </a:pPr>
                      <a:r>
                        <a:rPr sz="900" kern="0" spc="1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3.</a:t>
                      </a:r>
                      <a:r>
                        <a:rPr sz="900" kern="0" spc="1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⼯件开发优化、</a:t>
                      </a:r>
                      <a:r>
                        <a:rPr sz="900" kern="0" spc="8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sz="900" kern="0" spc="1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⼯时组件、测</a:t>
                      </a:r>
                      <a:r>
                        <a:rPr sz="900" kern="0" spc="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试执⾏组件、</a:t>
                      </a:r>
                      <a:r>
                        <a:rPr sz="900" kern="0" spc="10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sz="900" kern="0" spc="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附件上传</a:t>
                      </a:r>
                      <a:endParaRPr lang="en-US" altLang="en-US" sz="900" dirty="0"/>
                    </a:p>
                    <a:p>
                      <a:pPr marL="470535" algn="l" rtl="0" eaLnBrk="0">
                        <a:lnSpc>
                          <a:spcPts val="1950"/>
                        </a:lnSpc>
                      </a:pPr>
                      <a:r>
                        <a:rPr sz="900" kern="0" spc="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4.</a:t>
                      </a:r>
                      <a:r>
                        <a:rPr sz="900" kern="0" spc="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⽂档编制</a:t>
                      </a:r>
                      <a:endParaRPr lang="en-US" altLang="en-US" sz="900" dirty="0"/>
                    </a:p>
                    <a:p>
                      <a:pPr marL="476885" algn="l" rtl="0" eaLnBrk="0">
                        <a:lnSpc>
                          <a:spcPct val="89000"/>
                        </a:lnSpc>
                        <a:spcBef>
                          <a:spcPts val="990"/>
                        </a:spcBef>
                      </a:pPr>
                      <a:r>
                        <a:rPr sz="900" kern="0" spc="6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5.</a:t>
                      </a:r>
                      <a:r>
                        <a:rPr sz="900" kern="0" spc="6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测试⽤例、测试计划</a:t>
                      </a: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、测试步骤</a:t>
                      </a:r>
                      <a:endParaRPr lang="en-US" altLang="en-US" sz="900" dirty="0"/>
                    </a:p>
                    <a:p>
                      <a:pPr marL="476250" algn="l" rtl="0" eaLnBrk="0">
                        <a:lnSpc>
                          <a:spcPts val="2025"/>
                        </a:lnSpc>
                      </a:pPr>
                      <a:r>
                        <a:rPr sz="900" kern="0" spc="6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6.</a:t>
                      </a:r>
                      <a:r>
                        <a:rPr sz="900" kern="0" spc="6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链接关系修正、</a:t>
                      </a: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链接版本组件</a:t>
                      </a:r>
                      <a:endParaRPr lang="en-US" altLang="en-US" sz="900" dirty="0"/>
                    </a:p>
                    <a:p>
                      <a:pPr marL="478155" algn="l" rtl="0" eaLnBrk="0">
                        <a:lnSpc>
                          <a:spcPct val="97000"/>
                        </a:lnSpc>
                        <a:spcBef>
                          <a:spcPts val="995"/>
                        </a:spcBef>
                      </a:pP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7.</a:t>
                      </a: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领域需求库、需求⼊库、需求历史</a:t>
                      </a:r>
                      <a:endParaRPr lang="en-US" altLang="en-US" sz="900" dirty="0"/>
                    </a:p>
                    <a:p>
                      <a:pPr marL="476250" algn="l" rtl="0" eaLnBrk="0">
                        <a:lnSpc>
                          <a:spcPct val="89000"/>
                        </a:lnSpc>
                        <a:spcBef>
                          <a:spcPts val="970"/>
                        </a:spcBef>
                      </a:pP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8.</a:t>
                      </a: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开发库、项⽬后台维护</a:t>
                      </a:r>
                      <a:endParaRPr lang="en-US" altLang="en-US" sz="900" dirty="0"/>
                    </a:p>
                    <a:p>
                      <a:pPr marL="475615" algn="l" rtl="0" eaLnBrk="0">
                        <a:lnSpc>
                          <a:spcPts val="1950"/>
                        </a:lnSpc>
                      </a:pPr>
                      <a:r>
                        <a:rPr sz="900" kern="0" spc="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9.</a:t>
                      </a:r>
                      <a:r>
                        <a:rPr sz="900" kern="0" spc="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其他修正</a:t>
                      </a:r>
                      <a:r>
                        <a:rPr sz="900" kern="0" spc="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...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marL="791845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900" kern="0" spc="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1.</a:t>
                      </a:r>
                      <a:r>
                        <a:rPr sz="900" kern="0" spc="3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列表实时数据展⽰</a:t>
                      </a:r>
                      <a:endParaRPr lang="en-US" altLang="en-US" sz="900" dirty="0"/>
                    </a:p>
                    <a:p>
                      <a:pPr marL="783590" algn="l" rtl="0" eaLnBrk="0">
                        <a:lnSpc>
                          <a:spcPct val="89000"/>
                        </a:lnSpc>
                        <a:spcBef>
                          <a:spcPts val="900"/>
                        </a:spcBef>
                      </a:pP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2.</a:t>
                      </a: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地图集成与部署、动态轨迹</a:t>
                      </a:r>
                      <a:endParaRPr lang="en-US" altLang="en-US" sz="900" dirty="0"/>
                    </a:p>
                    <a:p>
                      <a:pPr marL="785495" algn="l" rtl="0" eaLnBrk="0">
                        <a:lnSpc>
                          <a:spcPts val="1950"/>
                        </a:lnSpc>
                      </a:pPr>
                      <a:r>
                        <a:rPr sz="900" kern="0" spc="4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3.</a:t>
                      </a:r>
                      <a:r>
                        <a:rPr sz="900" kern="0" spc="4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多模式表单切换</a:t>
                      </a:r>
                      <a:endParaRPr lang="en-US" altLang="en-US" sz="900" dirty="0"/>
                    </a:p>
                    <a:p>
                      <a:pPr marL="778510" algn="l" rtl="0" eaLnBrk="0">
                        <a:lnSpc>
                          <a:spcPct val="89000"/>
                        </a:lnSpc>
                        <a:spcBef>
                          <a:spcPts val="1065"/>
                        </a:spcBef>
                      </a:pP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4.</a:t>
                      </a:r>
                      <a:r>
                        <a:rPr sz="900" kern="0" spc="5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模块预测窗⼜、指令历史</a:t>
                      </a:r>
                      <a:endParaRPr lang="en-US" altLang="en-US" sz="900" dirty="0"/>
                    </a:p>
                    <a:p>
                      <a:pPr marL="784860" algn="l" rtl="0" eaLnBrk="0">
                        <a:lnSpc>
                          <a:spcPts val="1950"/>
                        </a:lnSpc>
                      </a:pPr>
                      <a:r>
                        <a:rPr sz="900" kern="0" spc="4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Lucida Sans Unicode"/>
                          <a:ea typeface="Lucida Sans Unicode"/>
                          <a:cs typeface="Lucida Sans Unicode"/>
                        </a:rPr>
                        <a:t>5.</a:t>
                      </a:r>
                      <a:r>
                        <a:rPr sz="900" kern="0" spc="4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检测结果动态展⽰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8"/>
          <p:cNvSpPr/>
          <p:nvPr/>
        </p:nvSpPr>
        <p:spPr>
          <a:xfrm>
            <a:off x="527558" y="410019"/>
            <a:ext cx="2402204" cy="8737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26670" algn="l" rtl="0" eaLnBrk="0">
              <a:lnSpc>
                <a:spcPct val="90000"/>
              </a:lnSpc>
            </a:pPr>
            <a:r>
              <a:rPr sz="2700" kern="0" spc="-50" dirty="0">
                <a:solidFill>
                  <a:srgbClr val="5D8392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已经完成的⼯作</a:t>
            </a:r>
            <a:endParaRPr lang="en-US" altLang="en-US" sz="27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2200" kern="0" spc="-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项⽬</a:t>
            </a:r>
            <a:endParaRPr lang="en-US" altLang="en-US" sz="2200" dirty="0"/>
          </a:p>
        </p:txBody>
      </p:sp>
      <p:graphicFrame>
        <p:nvGraphicFramePr>
          <p:cNvPr id="40" name="table 40"/>
          <p:cNvGraphicFramePr>
            <a:graphicFrameLocks noGrp="1"/>
          </p:cNvGraphicFramePr>
          <p:nvPr/>
        </p:nvGraphicFramePr>
        <p:xfrm>
          <a:off x="609600" y="1657350"/>
          <a:ext cx="552450" cy="200025"/>
        </p:xfrm>
        <a:graphic>
          <a:graphicData uri="http://schemas.openxmlformats.org/drawingml/2006/table">
            <a:tbl>
              <a:tblPr/>
              <a:tblGrid>
                <a:gridCol w="552450"/>
              </a:tblGrid>
              <a:tr h="1936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200" dirty="0"/>
                    </a:p>
                    <a:p>
                      <a:pPr marL="52070" algn="l" rtl="0" eaLnBrk="0">
                        <a:lnSpc>
                          <a:spcPct val="86000"/>
                        </a:lnSpc>
                      </a:pPr>
                      <a:r>
                        <a:rPr sz="900" kern="0" spc="-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项目编号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le 42"/>
          <p:cNvGraphicFramePr>
            <a:graphicFrameLocks noGrp="1"/>
          </p:cNvGraphicFramePr>
          <p:nvPr/>
        </p:nvGraphicFramePr>
        <p:xfrm>
          <a:off x="609600" y="3638550"/>
          <a:ext cx="552450" cy="200025"/>
        </p:xfrm>
        <a:graphic>
          <a:graphicData uri="http://schemas.openxmlformats.org/drawingml/2006/table">
            <a:tbl>
              <a:tblPr/>
              <a:tblGrid>
                <a:gridCol w="552450"/>
              </a:tblGrid>
              <a:tr h="1936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200" dirty="0"/>
                    </a:p>
                    <a:p>
                      <a:pPr marL="52070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900" kern="0" spc="-20" dirty="0">
                          <a:solidFill>
                            <a:srgbClr val="181818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功能模块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517300" y="410019"/>
            <a:ext cx="2056129" cy="1622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algn="r" rtl="0" eaLnBrk="0">
              <a:lnSpc>
                <a:spcPct val="90000"/>
              </a:lnSpc>
            </a:pPr>
            <a:r>
              <a:rPr sz="2700" kern="0" spc="-40" dirty="0">
                <a:solidFill>
                  <a:srgbClr val="5D8392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⼯作中的不⾜</a:t>
            </a:r>
            <a:endParaRPr lang="en-US" altLang="en-US" sz="2700" dirty="0"/>
          </a:p>
          <a:p>
            <a:pPr marL="73025" algn="l" rtl="0" eaLnBrk="0">
              <a:lnSpc>
                <a:spcPct val="91000"/>
              </a:lnSpc>
              <a:spcBef>
                <a:spcPts val="1545"/>
              </a:spcBef>
              <a:tabLst>
                <a:tab pos="242570" algn="l"/>
              </a:tabLst>
            </a:pP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Lucida Sans Unicode"/>
                <a:ea typeface="Lucida Sans Unicode"/>
                <a:cs typeface="Lucida Sans Unicode"/>
              </a:rPr>
              <a:t>	</a:t>
            </a: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Lucida Sans Unicode"/>
                <a:ea typeface="Lucida Sans Unicode"/>
                <a:cs typeface="Lucida Sans Unicode"/>
              </a:rPr>
              <a:t>GIS</a:t>
            </a:r>
            <a:r>
              <a:rPr sz="1300" kern="0" spc="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专业知识</a:t>
            </a:r>
            <a:endParaRPr lang="en-US" altLang="en-US" sz="13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marL="15875" algn="l" rtl="0" eaLnBrk="0">
              <a:lnSpc>
                <a:spcPct val="78000"/>
              </a:lnSpc>
              <a:spcBef>
                <a:spcPts val="485"/>
              </a:spcBef>
            </a:pPr>
            <a:r>
              <a:rPr sz="1600" kern="0" spc="10" dirty="0">
                <a:solidFill>
                  <a:srgbClr val="18181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.</a:t>
            </a:r>
            <a:r>
              <a:rPr sz="1600" kern="0" spc="190" dirty="0">
                <a:solidFill>
                  <a:srgbClr val="18181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</a:t>
            </a: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Lucida Sans Unicode"/>
                <a:ea typeface="Lucida Sans Unicode"/>
                <a:cs typeface="Lucida Sans Unicode"/>
              </a:rPr>
              <a:t>TS</a:t>
            </a:r>
            <a:r>
              <a:rPr sz="1300" kern="0" spc="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语⾔的深度应⽤</a:t>
            </a:r>
            <a:endParaRPr lang="en-US" altLang="en-US" sz="13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400" dirty="0"/>
          </a:p>
          <a:p>
            <a:pPr marL="15875" algn="l" rtl="0" eaLnBrk="0">
              <a:lnSpc>
                <a:spcPct val="78000"/>
              </a:lnSpc>
              <a:spcBef>
                <a:spcPts val="0"/>
              </a:spcBef>
            </a:pPr>
            <a:r>
              <a:rPr sz="1600" kern="0" spc="10" dirty="0">
                <a:solidFill>
                  <a:srgbClr val="18181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.</a:t>
            </a:r>
            <a:r>
              <a:rPr sz="1600" kern="0" spc="10" dirty="0">
                <a:solidFill>
                  <a:srgbClr val="18181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</a:t>
            </a:r>
            <a:r>
              <a:rPr sz="1300" kern="0" spc="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多学科专业术</a:t>
            </a: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语的理解</a:t>
            </a:r>
            <a:endParaRPr lang="en-US" altLang="en-US" sz="1300" dirty="0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3400" y="1038225"/>
            <a:ext cx="57150" cy="57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/>
        </p:nvSpPr>
        <p:spPr>
          <a:xfrm>
            <a:off x="520700" y="410019"/>
            <a:ext cx="2758439" cy="12020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7145" algn="l" rtl="0" eaLnBrk="0">
              <a:lnSpc>
                <a:spcPct val="90000"/>
              </a:lnSpc>
            </a:pPr>
            <a:r>
              <a:rPr sz="2700" kern="0" spc="-40" dirty="0">
                <a:solidFill>
                  <a:srgbClr val="5D8392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下⼀步的计划</a:t>
            </a:r>
            <a:endParaRPr lang="en-US" altLang="en-US" sz="2700" dirty="0"/>
          </a:p>
          <a:p>
            <a:pPr marL="69850" algn="l" rtl="0" eaLnBrk="0">
              <a:lnSpc>
                <a:spcPct val="91000"/>
              </a:lnSpc>
              <a:spcBef>
                <a:spcPts val="1560"/>
              </a:spcBef>
              <a:tabLst>
                <a:tab pos="234315" algn="l"/>
              </a:tabLst>
            </a:pPr>
            <a:r>
              <a:rPr sz="1300" kern="0" spc="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1300" kern="0" spc="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拓展专业知识</a:t>
            </a:r>
            <a:endParaRPr lang="en-US" altLang="en-US" sz="13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400" dirty="0"/>
          </a:p>
          <a:p>
            <a:pPr marL="12700" algn="l" rtl="0" eaLnBrk="0">
              <a:lnSpc>
                <a:spcPct val="78000"/>
              </a:lnSpc>
              <a:spcBef>
                <a:spcPts val="5"/>
              </a:spcBef>
            </a:pPr>
            <a:r>
              <a:rPr sz="1600" kern="0" spc="20" dirty="0">
                <a:solidFill>
                  <a:srgbClr val="18181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.</a:t>
            </a:r>
            <a:r>
              <a:rPr sz="1600" kern="0" spc="190" dirty="0">
                <a:solidFill>
                  <a:srgbClr val="18181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</a:t>
            </a:r>
            <a:r>
              <a:rPr sz="1300" kern="0" spc="2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根据甲⽅项⽬要求、完</a:t>
            </a:r>
            <a:r>
              <a:rPr sz="1300" kern="0" spc="10" dirty="0">
                <a:solidFill>
                  <a:srgbClr val="181818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善项⽬开发</a:t>
            </a:r>
            <a:endParaRPr lang="en-US" altLang="en-US" sz="13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3400" y="1038225"/>
            <a:ext cx="57150" cy="57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2"/>
          <p:cNvSpPr/>
          <p:nvPr/>
        </p:nvSpPr>
        <p:spPr>
          <a:xfrm>
            <a:off x="3853815" y="2239010"/>
            <a:ext cx="2326005" cy="658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39700" algn="l" rtl="0" eaLnBrk="0">
              <a:lnSpc>
                <a:spcPct val="90000"/>
              </a:lnSpc>
            </a:pPr>
            <a:r>
              <a:rPr sz="2700" kern="0" spc="-40" dirty="0">
                <a:solidFill>
                  <a:srgbClr val="5D8392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感谢聆听</a:t>
            </a:r>
            <a:endParaRPr lang="en-US" altLang="en-US" sz="2700" dirty="0"/>
          </a:p>
          <a:p>
            <a:pPr algn="l" rtl="0" eaLnBrk="0">
              <a:lnSpc>
                <a:spcPct val="111000"/>
              </a:lnSpc>
            </a:pPr>
            <a:endParaRPr lang="en-US" altLang="en-US" sz="500" dirty="0"/>
          </a:p>
          <a:p>
            <a:pPr marL="12700" algn="l" rtl="0" eaLnBrk="0">
              <a:lnSpc>
                <a:spcPts val="1410"/>
              </a:lnSpc>
              <a:spcBef>
                <a:spcPts val="5"/>
              </a:spcBef>
            </a:pPr>
            <a:r>
              <a:rPr sz="1100" kern="0" spc="-10" dirty="0">
                <a:solidFill>
                  <a:srgbClr val="181818">
                    <a:alpha val="50196"/>
                  </a:srgbClr>
                </a:solidFill>
                <a:latin typeface="Lucida Sans Unicode"/>
                <a:ea typeface="Lucida Sans Unicode"/>
                <a:cs typeface="Lucida Sans Unicode"/>
              </a:rPr>
              <a:t>2024</a:t>
            </a:r>
            <a:r>
              <a:rPr sz="1100" kern="0" spc="-10" dirty="0">
                <a:solidFill>
                  <a:srgbClr val="181818">
                    <a:alpha val="50196"/>
                  </a:srgbClr>
                </a:solidFill>
                <a:latin typeface="微软雅黑"/>
                <a:ea typeface="微软雅黑"/>
                <a:cs typeface="微软雅黑"/>
              </a:rPr>
              <a:t>年 </a:t>
            </a:r>
            <a:r>
              <a:rPr sz="1100" kern="0" spc="-10" dirty="0">
                <a:solidFill>
                  <a:srgbClr val="181818">
                    <a:alpha val="50196"/>
                  </a:srgbClr>
                </a:solidFill>
                <a:latin typeface="Lucida Sans Unicode"/>
                <a:ea typeface="Lucida Sans Unicode"/>
                <a:cs typeface="Lucida Sans Unicode"/>
              </a:rPr>
              <a:t>· 01</a:t>
            </a:r>
            <a:r>
              <a:rPr sz="1100" kern="0" spc="-10" dirty="0">
                <a:solidFill>
                  <a:srgbClr val="181818">
                    <a:alpha val="50196"/>
                  </a:srgbClr>
                </a:solidFill>
                <a:latin typeface="微软雅黑"/>
                <a:ea typeface="微软雅黑"/>
                <a:cs typeface="微软雅黑"/>
              </a:rPr>
              <a:t>⽉</a:t>
            </a:r>
            <a:r>
              <a:rPr sz="1100" kern="0" spc="10" dirty="0">
                <a:solidFill>
                  <a:srgbClr val="181818">
                    <a:alpha val="50196"/>
                  </a:srgb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sz="1100" kern="0" spc="-10" dirty="0">
                <a:solidFill>
                  <a:srgbClr val="181818">
                    <a:alpha val="50196"/>
                  </a:srgbClr>
                </a:solidFill>
                <a:latin typeface="Lucida Sans Unicode"/>
                <a:ea typeface="Lucida Sans Unicode"/>
                <a:cs typeface="Lucida Sans Unicode"/>
              </a:rPr>
              <a:t>·</a:t>
            </a:r>
            <a:r>
              <a:rPr sz="1100" kern="0" spc="10" dirty="0">
                <a:solidFill>
                  <a:srgbClr val="181818">
                    <a:alpha val="50196"/>
                  </a:srgbClr>
                </a:solidFill>
                <a:latin typeface="Lucida Sans Unicode"/>
                <a:ea typeface="Lucida Sans Unicode"/>
                <a:cs typeface="Lucida Sans Unicode"/>
              </a:rPr>
              <a:t> </a:t>
            </a:r>
            <a:r>
              <a:rPr sz="1100" kern="0" spc="-10" dirty="0">
                <a:solidFill>
                  <a:srgbClr val="181818">
                    <a:alpha val="50196"/>
                  </a:srgbClr>
                </a:solidFill>
                <a:latin typeface="微软雅黑"/>
                <a:ea typeface="微软雅黑"/>
                <a:cs typeface="微软雅黑"/>
              </a:rPr>
              <a:t>江亚东</a:t>
            </a:r>
            <a:endParaRPr lang="en-US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/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</vt:lpstr>
      <vt:lpstr>Lucida Sans Unicode</vt:lpstr>
      <vt:lpstr>Thonburi</vt:lpstr>
      <vt:lpstr>Arial</vt:lpstr>
      <vt:lpstr>汉仪书宋二KW</vt:lpstr>
      <vt:lpstr>宋体-简</vt:lpstr>
      <vt:lpstr>微软雅黑</vt:lpstr>
      <vt:lpstr>宋体</vt:lpstr>
      <vt:lpstr>Arial Unicode MS</vt:lpstr>
      <vt:lpstr>Calibri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年终总结</dc:title>
  <dc:creator/>
  <dc:subject>## Slidev Starter Template
Presentation slides for developers.
Learn more at [Sli.dev](https://sli.dev)
</dc:subject>
  <cp:lastModifiedBy>江亚东</cp:lastModifiedBy>
  <cp:revision>1</cp:revision>
  <dcterms:created xsi:type="dcterms:W3CDTF">2024-01-21T12:41:56Z</dcterms:created>
  <dcterms:modified xsi:type="dcterms:W3CDTF">2024-01-21T12:41:56Z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2024-01-21T20:38:51Z</vt:filetime>
  </property>
  <property fmtid="{D5CDD505-2E9C-101B-9397-08002B2CF9AE}" pid="4" name="ICV">
    <vt:lpwstr>395451E41C6E1BEC1411AD659667ACD9_42</vt:lpwstr>
  </property>
  <property fmtid="{D5CDD505-2E9C-101B-9397-08002B2CF9AE}" pid="5" name="KSOProductBuildVer">
    <vt:lpwstr>2052-6.5.0.8619</vt:lpwstr>
  </property>
</Properties>
</file>