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56" r:id="rId3"/>
    <p:sldId id="319" r:id="rId4"/>
    <p:sldId id="295" r:id="rId5"/>
    <p:sldId id="275" r:id="rId6"/>
    <p:sldId id="282" r:id="rId7"/>
    <p:sldId id="297" r:id="rId8"/>
    <p:sldId id="298" r:id="rId9"/>
    <p:sldId id="299" r:id="rId10"/>
    <p:sldId id="300" r:id="rId11"/>
    <p:sldId id="301" r:id="rId12"/>
    <p:sldId id="302" r:id="rId13"/>
    <p:sldId id="286" r:id="rId14"/>
    <p:sldId id="303" r:id="rId15"/>
    <p:sldId id="304"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276" r:id="rId30"/>
    <p:sldId id="278" r:id="rId31"/>
    <p:sldId id="279" r:id="rId32"/>
    <p:sldId id="320" r:id="rId33"/>
    <p:sldId id="280" r:id="rId34"/>
    <p:sldId id="281" r:id="rId35"/>
    <p:sldId id="267" r:id="rId36"/>
    <p:sldId id="268" r:id="rId37"/>
    <p:sldId id="269" r:id="rId38"/>
    <p:sldId id="284" r:id="rId39"/>
    <p:sldId id="283" r:id="rId40"/>
    <p:sldId id="296"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face" id="{FC4345E0-6BBC-487D-A6C7-028E18065D09}">
          <p14:sldIdLst>
            <p14:sldId id="257"/>
            <p14:sldId id="256"/>
            <p14:sldId id="319"/>
          </p14:sldIdLst>
        </p14:section>
        <p14:section name="user requierments" id="{BF1BB66B-3A8B-4612-B5AF-002CF366E8A9}">
          <p14:sldIdLst>
            <p14:sldId id="295"/>
            <p14:sldId id="275"/>
            <p14:sldId id="282"/>
            <p14:sldId id="297"/>
            <p14:sldId id="298"/>
            <p14:sldId id="299"/>
            <p14:sldId id="300"/>
            <p14:sldId id="301"/>
            <p14:sldId id="302"/>
            <p14:sldId id="286"/>
            <p14:sldId id="303"/>
            <p14:sldId id="304"/>
            <p14:sldId id="306"/>
            <p14:sldId id="307"/>
            <p14:sldId id="308"/>
            <p14:sldId id="309"/>
            <p14:sldId id="310"/>
            <p14:sldId id="311"/>
            <p14:sldId id="312"/>
            <p14:sldId id="313"/>
            <p14:sldId id="314"/>
            <p14:sldId id="315"/>
            <p14:sldId id="316"/>
            <p14:sldId id="317"/>
            <p14:sldId id="318"/>
          </p14:sldIdLst>
        </p14:section>
        <p14:section name="system architecture" id="{8AC487AB-3C83-46A7-AAE2-7B68126AEE45}">
          <p14:sldIdLst>
            <p14:sldId id="276"/>
          </p14:sldIdLst>
        </p14:section>
        <p14:section name="req specification" id="{D5B183AF-ACD9-42DC-B0E0-4A35423EE66E}">
          <p14:sldIdLst>
            <p14:sldId id="278"/>
            <p14:sldId id="279"/>
            <p14:sldId id="320"/>
            <p14:sldId id="280"/>
            <p14:sldId id="281"/>
            <p14:sldId id="267"/>
            <p14:sldId id="268"/>
            <p14:sldId id="269"/>
          </p14:sldIdLst>
        </p14:section>
        <p14:section name="appendices" id="{A7FA3814-2CAE-45A3-9C13-6976CA53AA81}">
          <p14:sldIdLst>
            <p14:sldId id="284"/>
            <p14:sldId id="283"/>
            <p14:sldId id="296"/>
          </p14:sldIdLst>
        </p14:section>
      </p14:sectionLst>
    </p:ex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6A40"/>
    <a:srgbClr val="C66A6A"/>
    <a:srgbClr val="FA3B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97" autoAdjust="0"/>
    <p:restoredTop sz="94660"/>
  </p:normalViewPr>
  <p:slideViewPr>
    <p:cSldViewPr snapToGrid="0">
      <p:cViewPr>
        <p:scale>
          <a:sx n="75" d="100"/>
          <a:sy n="75" d="100"/>
        </p:scale>
        <p:origin x="-1788" y="-4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A604065A-B97E-4AE6-9438-F8FE49F13336}" type="datetimeFigureOut">
              <a:rPr lang="en-US" smtClean="0"/>
              <a:t>12/3/2018</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801B12A1-692B-4858-9264-EC91A7D5940B}" type="slidenum">
              <a:rPr lang="en-US" smtClean="0"/>
              <a:t>‹#›</a:t>
            </a:fld>
            <a:endParaRPr lang="en-US"/>
          </a:p>
        </p:txBody>
      </p:sp>
    </p:spTree>
    <p:extLst>
      <p:ext uri="{BB962C8B-B14F-4D97-AF65-F5344CB8AC3E}">
        <p14:creationId xmlns:p14="http://schemas.microsoft.com/office/powerpoint/2010/main" val="36683561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04065A-B97E-4AE6-9438-F8FE49F13336}"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B12A1-692B-4858-9264-EC91A7D5940B}" type="slidenum">
              <a:rPr lang="en-US" smtClean="0"/>
              <a:t>‹#›</a:t>
            </a:fld>
            <a:endParaRPr lang="en-US"/>
          </a:p>
        </p:txBody>
      </p:sp>
    </p:spTree>
    <p:extLst>
      <p:ext uri="{BB962C8B-B14F-4D97-AF65-F5344CB8AC3E}">
        <p14:creationId xmlns:p14="http://schemas.microsoft.com/office/powerpoint/2010/main" val="13517766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04065A-B97E-4AE6-9438-F8FE49F13336}"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B12A1-692B-4858-9264-EC91A7D5940B}" type="slidenum">
              <a:rPr lang="en-US" smtClean="0"/>
              <a:t>‹#›</a:t>
            </a:fld>
            <a:endParaRPr lang="en-US"/>
          </a:p>
        </p:txBody>
      </p:sp>
    </p:spTree>
    <p:extLst>
      <p:ext uri="{BB962C8B-B14F-4D97-AF65-F5344CB8AC3E}">
        <p14:creationId xmlns:p14="http://schemas.microsoft.com/office/powerpoint/2010/main" val="11866803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04065A-B97E-4AE6-9438-F8FE49F13336}"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B12A1-692B-4858-9264-EC91A7D5940B}" type="slidenum">
              <a:rPr lang="en-US" smtClean="0"/>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34504327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04065A-B97E-4AE6-9438-F8FE49F13336}"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B12A1-692B-4858-9264-EC91A7D5940B}" type="slidenum">
              <a:rPr lang="en-US" smtClean="0"/>
              <a:t>‹#›</a:t>
            </a:fld>
            <a:endParaRPr lang="en-US"/>
          </a:p>
        </p:txBody>
      </p:sp>
    </p:spTree>
    <p:extLst>
      <p:ext uri="{BB962C8B-B14F-4D97-AF65-F5344CB8AC3E}">
        <p14:creationId xmlns:p14="http://schemas.microsoft.com/office/powerpoint/2010/main" val="5356374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604065A-B97E-4AE6-9438-F8FE49F13336}" type="datetimeFigureOut">
              <a:rPr lang="en-US" smtClean="0"/>
              <a:t>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1B12A1-692B-4858-9264-EC91A7D5940B}" type="slidenum">
              <a:rPr lang="en-US" smtClean="0"/>
              <a:t>‹#›</a:t>
            </a:fld>
            <a:endParaRPr lang="en-US"/>
          </a:p>
        </p:txBody>
      </p:sp>
    </p:spTree>
    <p:extLst>
      <p:ext uri="{BB962C8B-B14F-4D97-AF65-F5344CB8AC3E}">
        <p14:creationId xmlns:p14="http://schemas.microsoft.com/office/powerpoint/2010/main" val="21532844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604065A-B97E-4AE6-9438-F8FE49F13336}" type="datetimeFigureOut">
              <a:rPr lang="en-US" smtClean="0"/>
              <a:t>12/3/2018</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801B12A1-692B-4858-9264-EC91A7D5940B}" type="slidenum">
              <a:rPr lang="en-US" smtClean="0"/>
              <a:t>‹#›</a:t>
            </a:fld>
            <a:endParaRPr lang="en-US"/>
          </a:p>
        </p:txBody>
      </p:sp>
    </p:spTree>
    <p:extLst>
      <p:ext uri="{BB962C8B-B14F-4D97-AF65-F5344CB8AC3E}">
        <p14:creationId xmlns:p14="http://schemas.microsoft.com/office/powerpoint/2010/main" val="11444620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04065A-B97E-4AE6-9438-F8FE49F13336}"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B12A1-692B-4858-9264-EC91A7D5940B}" type="slidenum">
              <a:rPr lang="en-US" smtClean="0"/>
              <a:t>‹#›</a:t>
            </a:fld>
            <a:endParaRPr lang="en-US"/>
          </a:p>
        </p:txBody>
      </p:sp>
    </p:spTree>
    <p:extLst>
      <p:ext uri="{BB962C8B-B14F-4D97-AF65-F5344CB8AC3E}">
        <p14:creationId xmlns:p14="http://schemas.microsoft.com/office/powerpoint/2010/main" val="35597020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04065A-B97E-4AE6-9438-F8FE49F13336}"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B12A1-692B-4858-9264-EC91A7D5940B}" type="slidenum">
              <a:rPr lang="en-US" smtClean="0"/>
              <a:t>‹#›</a:t>
            </a:fld>
            <a:endParaRPr lang="en-US"/>
          </a:p>
        </p:txBody>
      </p:sp>
    </p:spTree>
    <p:extLst>
      <p:ext uri="{BB962C8B-B14F-4D97-AF65-F5344CB8AC3E}">
        <p14:creationId xmlns:p14="http://schemas.microsoft.com/office/powerpoint/2010/main" val="20786166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smtClean="0"/>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A604065A-B97E-4AE6-9438-F8FE49F13336}" type="datetimeFigureOut">
              <a:rPr lang="en-US" smtClean="0"/>
              <a:t>12/3/2018</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801B12A1-692B-4858-9264-EC91A7D5940B}" type="slidenum">
              <a:rPr lang="en-US" smtClean="0"/>
              <a:t>‹#›</a:t>
            </a:fld>
            <a:endParaRPr lang="en-US"/>
          </a:p>
        </p:txBody>
      </p:sp>
    </p:spTree>
    <p:extLst>
      <p:ext uri="{BB962C8B-B14F-4D97-AF65-F5344CB8AC3E}">
        <p14:creationId xmlns:p14="http://schemas.microsoft.com/office/powerpoint/2010/main" val="63124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04065A-B97E-4AE6-9438-F8FE49F13336}"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B12A1-692B-4858-9264-EC91A7D5940B}" type="slidenum">
              <a:rPr lang="en-US" smtClean="0"/>
              <a:t>‹#›</a:t>
            </a:fld>
            <a:endParaRPr lang="en-US"/>
          </a:p>
        </p:txBody>
      </p:sp>
    </p:spTree>
    <p:extLst>
      <p:ext uri="{BB962C8B-B14F-4D97-AF65-F5344CB8AC3E}">
        <p14:creationId xmlns:p14="http://schemas.microsoft.com/office/powerpoint/2010/main" val="41503134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604065A-B97E-4AE6-9438-F8FE49F13336}"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B12A1-692B-4858-9264-EC91A7D5940B}" type="slidenum">
              <a:rPr lang="en-US" smtClean="0"/>
              <a:t>‹#›</a:t>
            </a:fld>
            <a:endParaRPr lang="en-US"/>
          </a:p>
        </p:txBody>
      </p:sp>
    </p:spTree>
    <p:extLst>
      <p:ext uri="{BB962C8B-B14F-4D97-AF65-F5344CB8AC3E}">
        <p14:creationId xmlns:p14="http://schemas.microsoft.com/office/powerpoint/2010/main" val="682164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04065A-B97E-4AE6-9438-F8FE49F13336}" type="datetimeFigureOut">
              <a:rPr lang="en-US" smtClean="0"/>
              <a:t>12/3/2018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1B12A1-692B-4858-9264-EC91A7D5940B}" type="slidenum">
              <a:rPr lang="en-US" smtClean="0"/>
              <a:t>‹#›</a:t>
            </a:fld>
            <a:endParaRPr lang="en-US"/>
          </a:p>
        </p:txBody>
      </p:sp>
    </p:spTree>
    <p:extLst>
      <p:ext uri="{BB962C8B-B14F-4D97-AF65-F5344CB8AC3E}">
        <p14:creationId xmlns:p14="http://schemas.microsoft.com/office/powerpoint/2010/main" val="3861693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604065A-B97E-4AE6-9438-F8FE49F13336}" type="datetimeFigureOut">
              <a:rPr lang="en-US" smtClean="0"/>
              <a:t>12/3/2018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01B12A1-692B-4858-9264-EC91A7D5940B}" type="slidenum">
              <a:rPr lang="en-US" smtClean="0"/>
              <a:t>‹#›</a:t>
            </a:fld>
            <a:endParaRPr lang="en-US" dirty="0"/>
          </a:p>
        </p:txBody>
      </p:sp>
    </p:spTree>
    <p:extLst>
      <p:ext uri="{BB962C8B-B14F-4D97-AF65-F5344CB8AC3E}">
        <p14:creationId xmlns:p14="http://schemas.microsoft.com/office/powerpoint/2010/main" val="36340493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04065A-B97E-4AE6-9438-F8FE49F13336}" type="datetimeFigureOut">
              <a:rPr lang="en-US" smtClean="0"/>
              <a:t>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1B12A1-692B-4858-9264-EC91A7D5940B}" type="slidenum">
              <a:rPr lang="en-US" smtClean="0"/>
              <a:t>‹#›</a:t>
            </a:fld>
            <a:endParaRPr lang="en-US"/>
          </a:p>
        </p:txBody>
      </p:sp>
    </p:spTree>
    <p:extLst>
      <p:ext uri="{BB962C8B-B14F-4D97-AF65-F5344CB8AC3E}">
        <p14:creationId xmlns:p14="http://schemas.microsoft.com/office/powerpoint/2010/main" val="16418373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04065A-B97E-4AE6-9438-F8FE49F13336}"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B12A1-692B-4858-9264-EC91A7D5940B}" type="slidenum">
              <a:rPr lang="en-US" smtClean="0"/>
              <a:t>‹#›</a:t>
            </a:fld>
            <a:endParaRPr lang="en-US"/>
          </a:p>
        </p:txBody>
      </p:sp>
    </p:spTree>
    <p:extLst>
      <p:ext uri="{BB962C8B-B14F-4D97-AF65-F5344CB8AC3E}">
        <p14:creationId xmlns:p14="http://schemas.microsoft.com/office/powerpoint/2010/main" val="5000042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04065A-B97E-4AE6-9438-F8FE49F13336}"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B12A1-692B-4858-9264-EC91A7D5940B}" type="slidenum">
              <a:rPr lang="en-US" smtClean="0"/>
              <a:t>‹#›</a:t>
            </a:fld>
            <a:endParaRPr lang="en-US"/>
          </a:p>
        </p:txBody>
      </p:sp>
    </p:spTree>
    <p:extLst>
      <p:ext uri="{BB962C8B-B14F-4D97-AF65-F5344CB8AC3E}">
        <p14:creationId xmlns:p14="http://schemas.microsoft.com/office/powerpoint/2010/main" val="8015154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a:gradFill flip="none" rotWithShape="1">
            <a:gsLst>
              <a:gs pos="0">
                <a:schemeClr val="tx2"/>
              </a:gs>
              <a:gs pos="100000">
                <a:schemeClr val="tx2">
                  <a:lumMod val="75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604065A-B97E-4AE6-9438-F8FE49F13336}" type="datetimeFigureOut">
              <a:rPr lang="en-US" smtClean="0"/>
              <a:t>12/3/2018</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01B12A1-692B-4858-9264-EC91A7D5940B}" type="slidenum">
              <a:rPr lang="en-US" smtClean="0"/>
              <a:t>‹#›</a:t>
            </a:fld>
            <a:endParaRPr lang="en-US"/>
          </a:p>
        </p:txBody>
      </p:sp>
    </p:spTree>
    <p:extLst>
      <p:ext uri="{BB962C8B-B14F-4D97-AF65-F5344CB8AC3E}">
        <p14:creationId xmlns:p14="http://schemas.microsoft.com/office/powerpoint/2010/main" val="2918826168"/>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0000" y="526534"/>
            <a:ext cx="7251700" cy="5755422"/>
          </a:xfrm>
          <a:prstGeom prst="rect">
            <a:avLst/>
          </a:prstGeom>
          <a:noFill/>
        </p:spPr>
        <p:txBody>
          <a:bodyPr wrap="square" rtlCol="0">
            <a:spAutoFit/>
          </a:bodyPr>
          <a:lstStyle/>
          <a:p>
            <a:r>
              <a:rPr lang="en-US" sz="2800" b="1" spc="50" dirty="0" smtClean="0">
                <a:ln w="0"/>
                <a:solidFill>
                  <a:schemeClr val="bg2"/>
                </a:solidFill>
                <a:effectLst>
                  <a:innerShdw blurRad="63500" dist="50800" dir="13500000">
                    <a:srgbClr val="000000">
                      <a:alpha val="50000"/>
                    </a:srgbClr>
                  </a:innerShdw>
                </a:effectLst>
              </a:rPr>
              <a:t>in the name of God</a:t>
            </a:r>
          </a:p>
          <a:p>
            <a:endParaRPr lang="en-US" sz="2000" dirty="0" smtClean="0"/>
          </a:p>
          <a:p>
            <a:r>
              <a:rPr lang="en-US" sz="6000" b="1" dirty="0" smtClean="0">
                <a:ln w="22225">
                  <a:noFill/>
                  <a:prstDash val="solid"/>
                </a:ln>
                <a:effectLst>
                  <a:outerShdw blurRad="50800" dist="38100" dir="2700000" algn="tl" rotWithShape="0">
                    <a:prstClr val="black">
                      <a:alpha val="40000"/>
                    </a:prstClr>
                  </a:outerShdw>
                </a:effectLst>
              </a:rPr>
              <a:t>online </a:t>
            </a:r>
            <a:r>
              <a:rPr lang="en-US" sz="6000" b="1" dirty="0">
                <a:ln w="22225">
                  <a:noFill/>
                  <a:prstDash val="solid"/>
                </a:ln>
                <a:effectLst>
                  <a:outerShdw blurRad="50800" dist="38100" dir="2700000" algn="tl" rotWithShape="0">
                    <a:prstClr val="black">
                      <a:alpha val="40000"/>
                    </a:prstClr>
                  </a:outerShdw>
                </a:effectLst>
              </a:rPr>
              <a:t>Drug </a:t>
            </a:r>
            <a:r>
              <a:rPr lang="en-US" sz="6000" b="1" dirty="0" smtClean="0">
                <a:ln w="22225">
                  <a:noFill/>
                  <a:prstDash val="solid"/>
                </a:ln>
                <a:effectLst>
                  <a:outerShdw blurRad="50800" dist="38100" dir="2700000" algn="tl" rotWithShape="0">
                    <a:prstClr val="black">
                      <a:alpha val="40000"/>
                    </a:prstClr>
                  </a:outerShdw>
                </a:effectLst>
              </a:rPr>
              <a:t>store</a:t>
            </a:r>
          </a:p>
          <a:p>
            <a:r>
              <a:rPr lang="en-US" sz="2000" b="1" spc="50" dirty="0" smtClean="0">
                <a:ln w="0"/>
                <a:solidFill>
                  <a:schemeClr val="bg2"/>
                </a:solidFill>
                <a:effectLst>
                  <a:innerShdw blurRad="63500" dist="50800" dir="13500000">
                    <a:srgbClr val="000000">
                      <a:alpha val="50000"/>
                    </a:srgbClr>
                  </a:innerShdw>
                </a:effectLst>
              </a:rPr>
              <a:t>Software Engineering project – Fall 2018</a:t>
            </a:r>
          </a:p>
          <a:p>
            <a:r>
              <a:rPr lang="en-US" sz="2000" b="1" spc="50" dirty="0" smtClean="0">
                <a:ln w="0"/>
                <a:solidFill>
                  <a:schemeClr val="bg2"/>
                </a:solidFill>
                <a:effectLst>
                  <a:innerShdw blurRad="63500" dist="50800" dir="13500000">
                    <a:srgbClr val="000000">
                      <a:alpha val="50000"/>
                    </a:srgbClr>
                  </a:innerShdw>
                </a:effectLst>
              </a:rPr>
              <a:t>Professor: Dr. Noor Hosseini</a:t>
            </a:r>
          </a:p>
          <a:p>
            <a:r>
              <a:rPr lang="en-US" sz="2000" dirty="0" smtClean="0"/>
              <a:t> </a:t>
            </a:r>
          </a:p>
          <a:p>
            <a:r>
              <a:rPr lang="en-US" sz="4000" b="1" spc="50" dirty="0" smtClean="0">
                <a:ln w="0"/>
                <a:solidFill>
                  <a:schemeClr val="bg2"/>
                </a:solidFill>
                <a:effectLst>
                  <a:innerShdw blurRad="63500" dist="50800" dir="13500000">
                    <a:srgbClr val="000000">
                      <a:alpha val="50000"/>
                    </a:srgbClr>
                  </a:innerShdw>
                </a:effectLst>
              </a:rPr>
              <a:t>TEAM:</a:t>
            </a:r>
            <a:endParaRPr lang="en-US" sz="2000" dirty="0" smtClean="0"/>
          </a:p>
          <a:p>
            <a:r>
              <a:rPr lang="en-US" sz="3200" b="1" dirty="0" err="1" smtClean="0">
                <a:ln w="0"/>
                <a:solidFill>
                  <a:schemeClr val="bg2">
                    <a:lumMod val="20000"/>
                    <a:lumOff val="80000"/>
                  </a:schemeClr>
                </a:solidFill>
                <a:effectLst>
                  <a:outerShdw blurRad="38100" dist="19050" dir="2700000" algn="tl" rotWithShape="0">
                    <a:schemeClr val="dk1">
                      <a:alpha val="40000"/>
                    </a:schemeClr>
                  </a:outerShdw>
                </a:effectLst>
              </a:rPr>
              <a:t>MohammadReza</a:t>
            </a:r>
            <a:r>
              <a:rPr lang="en-US" sz="3200" b="1" dirty="0" smtClean="0">
                <a:ln w="0"/>
                <a:solidFill>
                  <a:schemeClr val="bg2">
                    <a:lumMod val="20000"/>
                    <a:lumOff val="80000"/>
                  </a:schemeClr>
                </a:solidFill>
                <a:effectLst>
                  <a:outerShdw blurRad="38100" dist="19050" dir="2700000" algn="tl" rotWithShape="0">
                    <a:schemeClr val="dk1">
                      <a:alpha val="40000"/>
                    </a:schemeClr>
                  </a:outerShdw>
                </a:effectLst>
              </a:rPr>
              <a:t> </a:t>
            </a:r>
            <a:r>
              <a:rPr lang="en-US" sz="3200" b="1" dirty="0" err="1" smtClean="0">
                <a:ln w="0"/>
                <a:solidFill>
                  <a:schemeClr val="bg2">
                    <a:lumMod val="20000"/>
                    <a:lumOff val="80000"/>
                  </a:schemeClr>
                </a:solidFill>
                <a:effectLst>
                  <a:outerShdw blurRad="38100" dist="19050" dir="2700000" algn="tl" rotWithShape="0">
                    <a:schemeClr val="dk1">
                      <a:alpha val="40000"/>
                    </a:schemeClr>
                  </a:outerShdw>
                </a:effectLst>
              </a:rPr>
              <a:t>Samadi</a:t>
            </a:r>
            <a:r>
              <a:rPr lang="en-US" sz="3200" b="1" dirty="0" smtClean="0">
                <a:ln w="0"/>
                <a:solidFill>
                  <a:schemeClr val="bg2">
                    <a:lumMod val="20000"/>
                    <a:lumOff val="80000"/>
                  </a:schemeClr>
                </a:solidFill>
                <a:effectLst>
                  <a:outerShdw blurRad="38100" dist="19050" dir="2700000" algn="tl" rotWithShape="0">
                    <a:schemeClr val="dk1">
                      <a:alpha val="40000"/>
                    </a:schemeClr>
                  </a:outerShdw>
                </a:effectLst>
              </a:rPr>
              <a:t> </a:t>
            </a:r>
            <a:r>
              <a:rPr lang="en-US" sz="3200" b="1" dirty="0" smtClean="0">
                <a:ln w="0"/>
                <a:effectLst>
                  <a:outerShdw blurRad="38100" dist="19050" dir="2700000" algn="tl" rotWithShape="0">
                    <a:schemeClr val="dk1">
                      <a:alpha val="40000"/>
                    </a:schemeClr>
                  </a:outerShdw>
                </a:effectLst>
              </a:rPr>
              <a:t>(HEAD)</a:t>
            </a:r>
          </a:p>
          <a:p>
            <a:r>
              <a:rPr lang="en-US" sz="3200" b="1" dirty="0" err="1" smtClean="0">
                <a:ln w="0"/>
                <a:solidFill>
                  <a:schemeClr val="bg2">
                    <a:lumMod val="20000"/>
                    <a:lumOff val="80000"/>
                  </a:schemeClr>
                </a:solidFill>
                <a:effectLst>
                  <a:outerShdw blurRad="38100" dist="19050" dir="2700000" algn="tl" rotWithShape="0">
                    <a:schemeClr val="dk1">
                      <a:alpha val="40000"/>
                    </a:schemeClr>
                  </a:outerShdw>
                </a:effectLst>
              </a:rPr>
              <a:t>Parsa</a:t>
            </a:r>
            <a:r>
              <a:rPr lang="en-US" sz="3200" b="1" dirty="0" smtClean="0">
                <a:ln w="0"/>
                <a:solidFill>
                  <a:schemeClr val="bg2">
                    <a:lumMod val="20000"/>
                    <a:lumOff val="80000"/>
                  </a:schemeClr>
                </a:solidFill>
                <a:effectLst>
                  <a:outerShdw blurRad="38100" dist="19050" dir="2700000" algn="tl" rotWithShape="0">
                    <a:schemeClr val="dk1">
                      <a:alpha val="40000"/>
                    </a:schemeClr>
                  </a:outerShdw>
                </a:effectLst>
              </a:rPr>
              <a:t> </a:t>
            </a:r>
            <a:r>
              <a:rPr lang="en-US" sz="3200" b="1" dirty="0" err="1" smtClean="0">
                <a:ln w="0"/>
                <a:solidFill>
                  <a:schemeClr val="bg2">
                    <a:lumMod val="20000"/>
                    <a:lumOff val="80000"/>
                  </a:schemeClr>
                </a:solidFill>
                <a:effectLst>
                  <a:outerShdw blurRad="38100" dist="19050" dir="2700000" algn="tl" rotWithShape="0">
                    <a:schemeClr val="dk1">
                      <a:alpha val="40000"/>
                    </a:schemeClr>
                  </a:outerShdw>
                </a:effectLst>
              </a:rPr>
              <a:t>KavehZadeh</a:t>
            </a:r>
            <a:endParaRPr lang="en-US" sz="3200" b="1" dirty="0" smtClean="0">
              <a:ln w="0"/>
              <a:solidFill>
                <a:schemeClr val="bg2">
                  <a:lumMod val="20000"/>
                  <a:lumOff val="80000"/>
                </a:schemeClr>
              </a:solidFill>
              <a:effectLst>
                <a:outerShdw blurRad="38100" dist="19050" dir="2700000" algn="tl" rotWithShape="0">
                  <a:schemeClr val="dk1">
                    <a:alpha val="40000"/>
                  </a:schemeClr>
                </a:outerShdw>
              </a:effectLst>
            </a:endParaRPr>
          </a:p>
          <a:p>
            <a:r>
              <a:rPr lang="en-US" sz="3200" b="1" dirty="0" err="1" smtClean="0">
                <a:ln w="0"/>
                <a:solidFill>
                  <a:schemeClr val="bg2">
                    <a:lumMod val="20000"/>
                    <a:lumOff val="80000"/>
                  </a:schemeClr>
                </a:solidFill>
                <a:effectLst>
                  <a:outerShdw blurRad="38100" dist="19050" dir="2700000" algn="tl" rotWithShape="0">
                    <a:schemeClr val="dk1">
                      <a:alpha val="40000"/>
                    </a:schemeClr>
                  </a:outerShdw>
                </a:effectLst>
              </a:rPr>
              <a:t>MohammadBagher</a:t>
            </a:r>
            <a:r>
              <a:rPr lang="en-US" sz="3200" b="1" dirty="0" smtClean="0">
                <a:ln w="0"/>
                <a:solidFill>
                  <a:schemeClr val="bg2">
                    <a:lumMod val="20000"/>
                    <a:lumOff val="80000"/>
                  </a:schemeClr>
                </a:solidFill>
                <a:effectLst>
                  <a:outerShdw blurRad="38100" dist="19050" dir="2700000" algn="tl" rotWithShape="0">
                    <a:schemeClr val="dk1">
                      <a:alpha val="40000"/>
                    </a:schemeClr>
                  </a:outerShdw>
                </a:effectLst>
              </a:rPr>
              <a:t> </a:t>
            </a:r>
            <a:r>
              <a:rPr lang="en-US" sz="3200" b="1" dirty="0" err="1" smtClean="0">
                <a:ln w="0"/>
                <a:solidFill>
                  <a:schemeClr val="bg2">
                    <a:lumMod val="20000"/>
                    <a:lumOff val="80000"/>
                  </a:schemeClr>
                </a:solidFill>
                <a:effectLst>
                  <a:outerShdw blurRad="38100" dist="19050" dir="2700000" algn="tl" rotWithShape="0">
                    <a:schemeClr val="dk1">
                      <a:alpha val="40000"/>
                    </a:schemeClr>
                  </a:outerShdw>
                </a:effectLst>
              </a:rPr>
              <a:t>AbediSagha</a:t>
            </a:r>
            <a:endParaRPr lang="en-US" sz="3200" b="1" dirty="0" smtClean="0">
              <a:ln w="0"/>
              <a:solidFill>
                <a:schemeClr val="bg2">
                  <a:lumMod val="20000"/>
                  <a:lumOff val="80000"/>
                </a:schemeClr>
              </a:solidFill>
              <a:effectLst>
                <a:outerShdw blurRad="38100" dist="19050" dir="2700000" algn="tl" rotWithShape="0">
                  <a:schemeClr val="dk1">
                    <a:alpha val="40000"/>
                  </a:schemeClr>
                </a:outerShdw>
              </a:effectLst>
            </a:endParaRPr>
          </a:p>
          <a:p>
            <a:r>
              <a:rPr lang="en-US" sz="3200" b="1" dirty="0" smtClean="0">
                <a:ln w="0"/>
                <a:solidFill>
                  <a:schemeClr val="bg2">
                    <a:lumMod val="20000"/>
                    <a:lumOff val="80000"/>
                  </a:schemeClr>
                </a:solidFill>
                <a:effectLst>
                  <a:outerShdw blurRad="38100" dist="19050" dir="2700000" algn="tl" rotWithShape="0">
                    <a:schemeClr val="dk1">
                      <a:alpha val="40000"/>
                    </a:schemeClr>
                  </a:outerShdw>
                </a:effectLst>
              </a:rPr>
              <a:t>Zahra </a:t>
            </a:r>
            <a:r>
              <a:rPr lang="en-US" sz="3200" b="1" dirty="0" err="1" smtClean="0">
                <a:ln w="0"/>
                <a:solidFill>
                  <a:schemeClr val="bg2">
                    <a:lumMod val="20000"/>
                    <a:lumOff val="80000"/>
                  </a:schemeClr>
                </a:solidFill>
                <a:effectLst>
                  <a:outerShdw blurRad="38100" dist="19050" dir="2700000" algn="tl" rotWithShape="0">
                    <a:schemeClr val="dk1">
                      <a:alpha val="40000"/>
                    </a:schemeClr>
                  </a:outerShdw>
                </a:effectLst>
              </a:rPr>
              <a:t>YounosPour</a:t>
            </a:r>
            <a:endParaRPr lang="en-US" sz="3200" b="1" dirty="0" smtClean="0">
              <a:ln w="0"/>
              <a:solidFill>
                <a:schemeClr val="bg2">
                  <a:lumMod val="20000"/>
                  <a:lumOff val="80000"/>
                </a:schemeClr>
              </a:solidFill>
              <a:effectLst>
                <a:outerShdw blurRad="38100" dist="19050" dir="2700000" algn="tl" rotWithShape="0">
                  <a:schemeClr val="dk1">
                    <a:alpha val="40000"/>
                  </a:schemeClr>
                </a:outerShdw>
              </a:effectLst>
            </a:endParaRPr>
          </a:p>
          <a:p>
            <a:r>
              <a:rPr lang="en-US" sz="3200" b="1" dirty="0" err="1" smtClean="0">
                <a:ln w="0"/>
                <a:solidFill>
                  <a:schemeClr val="bg2">
                    <a:lumMod val="20000"/>
                    <a:lumOff val="80000"/>
                  </a:schemeClr>
                </a:solidFill>
                <a:effectLst>
                  <a:outerShdw blurRad="38100" dist="19050" dir="2700000" algn="tl" rotWithShape="0">
                    <a:schemeClr val="dk1">
                      <a:alpha val="40000"/>
                    </a:schemeClr>
                  </a:outerShdw>
                </a:effectLst>
              </a:rPr>
              <a:t>Dorna</a:t>
            </a:r>
            <a:r>
              <a:rPr lang="en-US" sz="3200" b="1" dirty="0" smtClean="0">
                <a:ln w="0"/>
                <a:solidFill>
                  <a:schemeClr val="bg2">
                    <a:lumMod val="20000"/>
                    <a:lumOff val="80000"/>
                  </a:schemeClr>
                </a:solidFill>
                <a:effectLst>
                  <a:outerShdw blurRad="38100" dist="19050" dir="2700000" algn="tl" rotWithShape="0">
                    <a:schemeClr val="dk1">
                      <a:alpha val="40000"/>
                    </a:schemeClr>
                  </a:outerShdw>
                </a:effectLst>
              </a:rPr>
              <a:t> </a:t>
            </a:r>
            <a:r>
              <a:rPr lang="en-US" sz="3200" b="1" dirty="0" err="1" smtClean="0">
                <a:ln w="0"/>
                <a:solidFill>
                  <a:schemeClr val="bg2">
                    <a:lumMod val="20000"/>
                    <a:lumOff val="80000"/>
                  </a:schemeClr>
                </a:solidFill>
                <a:effectLst>
                  <a:outerShdw blurRad="38100" dist="19050" dir="2700000" algn="tl" rotWithShape="0">
                    <a:schemeClr val="dk1">
                      <a:alpha val="40000"/>
                    </a:schemeClr>
                  </a:outerShdw>
                </a:effectLst>
              </a:rPr>
              <a:t>Beábadi</a:t>
            </a:r>
            <a:endParaRPr lang="en-US" sz="3200" b="1" dirty="0" smtClean="0">
              <a:ln w="0"/>
              <a:solidFill>
                <a:schemeClr val="bg2">
                  <a:lumMod val="20000"/>
                  <a:lumOff val="80000"/>
                </a:schemeClr>
              </a:solidFill>
              <a:effectLst>
                <a:outerShdw blurRad="38100" dist="19050" dir="2700000" algn="tl" rotWithShape="0">
                  <a:schemeClr val="dk1">
                    <a:alpha val="40000"/>
                  </a:schemeClr>
                </a:outerShdw>
              </a:effectLst>
            </a:endParaRPr>
          </a:p>
        </p:txBody>
      </p:sp>
      <p:pic>
        <p:nvPicPr>
          <p:cNvPr id="9" name="Picture 8"/>
          <p:cNvPicPr>
            <a:picLocks noChangeAspect="1"/>
          </p:cNvPicPr>
          <p:nvPr/>
        </p:nvPicPr>
        <p:blipFill rotWithShape="1">
          <a:blip r:embed="rId2">
            <a:extLst>
              <a:ext uri="{BEBA8EAE-BF5A-486C-A8C5-ECC9F3942E4B}">
                <a14:imgProps xmlns:a14="http://schemas.microsoft.com/office/drawing/2010/main">
                  <a14:imgLayer r:embed="rId3">
                    <a14:imgEffect>
                      <a14:backgroundRemoval t="16519" b="39037" l="38852" r="62259"/>
                    </a14:imgEffect>
                    <a14:imgEffect>
                      <a14:brightnessContrast contrast="40000"/>
                    </a14:imgEffect>
                  </a14:imgLayer>
                </a14:imgProps>
              </a:ext>
              <a:ext uri="{28A0092B-C50C-407E-A947-70E740481C1C}">
                <a14:useLocalDpi xmlns:a14="http://schemas.microsoft.com/office/drawing/2010/main" val="0"/>
              </a:ext>
            </a:extLst>
          </a:blip>
          <a:srcRect l="35926" t="13704" r="34815" b="58148"/>
          <a:stretch/>
        </p:blipFill>
        <p:spPr>
          <a:xfrm>
            <a:off x="6807200" y="1028700"/>
            <a:ext cx="1861386" cy="1790700"/>
          </a:xfrm>
          <a:prstGeom prst="rect">
            <a:avLst/>
          </a:prstGeom>
          <a:effectLst>
            <a:outerShdw blurRad="50800" dist="38100" dir="5400000" algn="t" rotWithShape="0">
              <a:prstClr val="black">
                <a:alpha val="40000"/>
              </a:prstClr>
            </a:outerShdw>
            <a:reflection blurRad="114300" stA="54000" endPos="54000" dir="5400000" sy="-100000" algn="bl" rotWithShape="0"/>
          </a:effectLst>
        </p:spPr>
      </p:pic>
    </p:spTree>
    <p:extLst>
      <p:ext uri="{BB962C8B-B14F-4D97-AF65-F5344CB8AC3E}">
        <p14:creationId xmlns:p14="http://schemas.microsoft.com/office/powerpoint/2010/main" val="27495059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7577" y="979714"/>
            <a:ext cx="184731" cy="369332"/>
          </a:xfrm>
          <a:prstGeom prst="rect">
            <a:avLst/>
          </a:prstGeom>
          <a:noFill/>
        </p:spPr>
        <p:txBody>
          <a:bodyPr wrap="none" rtlCol="0">
            <a:spAutoFit/>
          </a:bodyPr>
          <a:lstStyle/>
          <a:p>
            <a:endParaRPr lang="en-US" dirty="0"/>
          </a:p>
        </p:txBody>
      </p:sp>
      <p:sp>
        <p:nvSpPr>
          <p:cNvPr id="7" name="Title 6"/>
          <p:cNvSpPr>
            <a:spLocks noGrp="1"/>
          </p:cNvSpPr>
          <p:nvPr>
            <p:ph type="title"/>
          </p:nvPr>
        </p:nvSpPr>
        <p:spPr>
          <a:xfrm>
            <a:off x="1060318" y="-41564"/>
            <a:ext cx="7429499" cy="730528"/>
          </a:xfrm>
        </p:spPr>
        <p:txBody>
          <a:bodyPr>
            <a:normAutofit/>
          </a:bodyPr>
          <a:lstStyle/>
          <a:p>
            <a:pPr algn="ctr"/>
            <a:r>
              <a:rPr lang="en-US" sz="1600" b="1" cap="none" spc="50" dirty="0" smtClean="0">
                <a:ln w="0"/>
                <a:effectLst>
                  <a:innerShdw blurRad="63500" dist="50800" dir="13500000">
                    <a:srgbClr val="000000">
                      <a:alpha val="50000"/>
                    </a:srgbClr>
                  </a:innerShdw>
                </a:effectLst>
                <a:latin typeface="Segoe UI" panose="020B0502040204020203" pitchFamily="34" charset="0"/>
                <a:cs typeface="Segoe UI" panose="020B0502040204020203" pitchFamily="34" charset="0"/>
              </a:rPr>
              <a:t>SYSTEM REQUIREMENTS</a:t>
            </a:r>
            <a:endParaRPr lang="en-US" sz="1600" b="1" cap="none" spc="50" dirty="0">
              <a:ln w="0"/>
              <a:effectLst>
                <a:innerShdw blurRad="63500" dist="50800" dir="13500000">
                  <a:srgbClr val="000000">
                    <a:alpha val="50000"/>
                  </a:srgbClr>
                </a:innerShdw>
              </a:effectLst>
              <a:latin typeface="Segoe UI" panose="020B0502040204020203" pitchFamily="34" charset="0"/>
              <a:cs typeface="Segoe UI" panose="020B0502040204020203" pitchFamily="34" charset="0"/>
            </a:endParaRPr>
          </a:p>
        </p:txBody>
      </p:sp>
      <p:sp>
        <p:nvSpPr>
          <p:cNvPr id="8" name="TextBox 7"/>
          <p:cNvSpPr txBox="1"/>
          <p:nvPr/>
        </p:nvSpPr>
        <p:spPr>
          <a:xfrm>
            <a:off x="5107576" y="979714"/>
            <a:ext cx="3284874" cy="646331"/>
          </a:xfrm>
          <a:prstGeom prst="rect">
            <a:avLst/>
          </a:prstGeom>
          <a:noFill/>
        </p:spPr>
        <p:txBody>
          <a:bodyPr wrap="none" rtlCol="0">
            <a:spAutoFit/>
          </a:bodyPr>
          <a:lstStyle/>
          <a:p>
            <a:r>
              <a:rPr lang="fa-IR" sz="3600" b="1" spc="50" dirty="0">
                <a:ln w="0"/>
                <a:solidFill>
                  <a:schemeClr val="bg2"/>
                </a:solidFill>
                <a:effectLst>
                  <a:innerShdw blurRad="63500" dist="50800" dir="13500000">
                    <a:srgbClr val="000000">
                      <a:alpha val="50000"/>
                    </a:srgbClr>
                  </a:innerShdw>
                </a:effectLst>
                <a:latin typeface="Mizan AR+LT Bold" panose="00000800000000000000" pitchFamily="50" charset="-78"/>
                <a:cs typeface="Mizan AR+LT Bold" panose="00000800000000000000" pitchFamily="50" charset="-78"/>
              </a:rPr>
              <a:t>آنالیز نسخه دیجیتال</a:t>
            </a:r>
            <a:endParaRPr lang="en-US" sz="3600" b="1" spc="50" dirty="0">
              <a:ln w="0"/>
              <a:solidFill>
                <a:schemeClr val="bg2"/>
              </a:solidFill>
              <a:effectLst>
                <a:innerShdw blurRad="63500" dist="50800" dir="13500000">
                  <a:srgbClr val="000000">
                    <a:alpha val="50000"/>
                  </a:srgbClr>
                </a:innerShdw>
              </a:effectLst>
              <a:latin typeface="Mizan AR+LT Bold" panose="00000800000000000000" pitchFamily="50" charset="-78"/>
              <a:cs typeface="Mizan AR+LT Bold" panose="00000800000000000000" pitchFamily="50" charset="-78"/>
            </a:endParaRPr>
          </a:p>
        </p:txBody>
      </p:sp>
      <p:graphicFrame>
        <p:nvGraphicFramePr>
          <p:cNvPr id="3" name="Table 2"/>
          <p:cNvGraphicFramePr>
            <a:graphicFrameLocks noGrp="1"/>
          </p:cNvGraphicFramePr>
          <p:nvPr>
            <p:extLst>
              <p:ext uri="{D42A27DB-BD31-4B8C-83A1-F6EECF244321}">
                <p14:modId xmlns:p14="http://schemas.microsoft.com/office/powerpoint/2010/main" val="954942598"/>
              </p:ext>
            </p:extLst>
          </p:nvPr>
        </p:nvGraphicFramePr>
        <p:xfrm>
          <a:off x="1392827" y="1837157"/>
          <a:ext cx="6999623" cy="3291840"/>
        </p:xfrm>
        <a:graphic>
          <a:graphicData uri="http://schemas.openxmlformats.org/drawingml/2006/table">
            <a:tbl>
              <a:tblPr rtl="1" firstRow="1" firstCol="1" bandRow="1"/>
              <a:tblGrid>
                <a:gridCol w="6999623">
                  <a:extLst>
                    <a:ext uri="{9D8B030D-6E8A-4147-A177-3AD203B41FA5}">
                      <a16:colId xmlns="" xmlns:a16="http://schemas.microsoft.com/office/drawing/2014/main" val="1609280901"/>
                    </a:ext>
                  </a:extLst>
                </a:gridCol>
              </a:tblGrid>
              <a:tr h="139700">
                <a:tc>
                  <a:txBody>
                    <a:bodyPr/>
                    <a:lstStyle/>
                    <a:p>
                      <a:pPr marL="342900" indent="-342900" algn="r" rtl="1">
                        <a:lnSpc>
                          <a:spcPct val="200000"/>
                        </a:lnSpc>
                        <a:spcAft>
                          <a:spcPts val="0"/>
                        </a:spcAft>
                        <a:buFont typeface="Arial" panose="020B0604020202020204" pitchFamily="34" charset="0"/>
                        <a:buChar char="•"/>
                      </a:pPr>
                      <a:r>
                        <a:rPr lang="fa-IR" sz="1800" b="0" dirty="0">
                          <a:effectLst/>
                          <a:latin typeface="Mizan AR+LT" panose="00000500000000000000" pitchFamily="50" charset="-78"/>
                          <a:ea typeface="Calibri" panose="020F0502020204030204" pitchFamily="34" charset="0"/>
                          <a:cs typeface="Mizan AR+LT" panose="00000500000000000000" pitchFamily="50" charset="-78"/>
                        </a:rPr>
                        <a:t>رمزگشایی نسخه دیجیتال</a:t>
                      </a:r>
                      <a:endParaRPr lang="en-US" sz="1800" b="0" dirty="0">
                        <a:effectLst/>
                        <a:latin typeface="Mizan AR+LT" panose="00000500000000000000" pitchFamily="50" charset="-78"/>
                        <a:ea typeface="Calibri" panose="020F0502020204030204" pitchFamily="34" charset="0"/>
                        <a:cs typeface="Mizan AR+LT" panose="00000500000000000000" pitchFamily="50" charset="-78"/>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985024959"/>
                  </a:ext>
                </a:extLst>
              </a:tr>
              <a:tr h="139700">
                <a:tc>
                  <a:txBody>
                    <a:bodyPr/>
                    <a:lstStyle/>
                    <a:p>
                      <a:pPr marL="342900" indent="-342900" algn="r" rtl="1">
                        <a:lnSpc>
                          <a:spcPct val="200000"/>
                        </a:lnSpc>
                        <a:spcAft>
                          <a:spcPts val="0"/>
                        </a:spcAft>
                        <a:buFont typeface="Arial" panose="020B0604020202020204" pitchFamily="34" charset="0"/>
                        <a:buChar char="•"/>
                      </a:pPr>
                      <a:r>
                        <a:rPr lang="ar-SA" sz="1800" b="0" dirty="0">
                          <a:effectLst/>
                          <a:latin typeface="Mizan AR+LT" panose="00000500000000000000" pitchFamily="50" charset="-78"/>
                          <a:ea typeface="Calibri" panose="020F0502020204030204" pitchFamily="34" charset="0"/>
                          <a:cs typeface="Mizan AR+LT" panose="00000500000000000000" pitchFamily="50" charset="-78"/>
                        </a:rPr>
                        <a:t>اعتبارسنجی نسخه دیجیتال</a:t>
                      </a:r>
                      <a:endParaRPr lang="en-US" sz="1800" b="0" dirty="0">
                        <a:effectLst/>
                        <a:latin typeface="Mizan AR+LT" panose="00000500000000000000" pitchFamily="50" charset="-78"/>
                        <a:ea typeface="Calibri" panose="020F0502020204030204" pitchFamily="34" charset="0"/>
                        <a:cs typeface="Mizan AR+LT" panose="00000500000000000000" pitchFamily="50" charset="-78"/>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139454897"/>
                  </a:ext>
                </a:extLst>
              </a:tr>
              <a:tr h="233045">
                <a:tc>
                  <a:txBody>
                    <a:bodyPr/>
                    <a:lstStyle/>
                    <a:p>
                      <a:pPr marL="342900" indent="-342900" algn="r" rtl="1">
                        <a:lnSpc>
                          <a:spcPct val="200000"/>
                        </a:lnSpc>
                        <a:spcAft>
                          <a:spcPts val="0"/>
                        </a:spcAft>
                        <a:buFont typeface="Arial" panose="020B0604020202020204" pitchFamily="34" charset="0"/>
                        <a:buChar char="•"/>
                      </a:pPr>
                      <a:r>
                        <a:rPr lang="ar-SA" sz="1800" b="0" dirty="0">
                          <a:effectLst/>
                          <a:latin typeface="Mizan AR+LT" panose="00000500000000000000" pitchFamily="50" charset="-78"/>
                          <a:ea typeface="Calibri" panose="020F0502020204030204" pitchFamily="34" charset="0"/>
                          <a:cs typeface="Mizan AR+LT" panose="00000500000000000000" pitchFamily="50" charset="-78"/>
                        </a:rPr>
                        <a:t>اضافه کردن اقلام موجود در نسخه به سبد خرید در صورت </a:t>
                      </a:r>
                      <a:r>
                        <a:rPr lang="ar-SA" sz="1800" b="0" dirty="0" smtClean="0">
                          <a:effectLst/>
                          <a:latin typeface="Mizan AR+LT" panose="00000500000000000000" pitchFamily="50" charset="-78"/>
                          <a:ea typeface="Calibri" panose="020F0502020204030204" pitchFamily="34" charset="0"/>
                          <a:cs typeface="Mizan AR+LT" panose="00000500000000000000" pitchFamily="50" charset="-78"/>
                        </a:rPr>
                        <a:t>اعتبار</a:t>
                      </a:r>
                      <a:endParaRPr lang="fa-IR" sz="1800" b="0" dirty="0" smtClean="0">
                        <a:effectLst/>
                        <a:latin typeface="Mizan AR+LT" panose="00000500000000000000" pitchFamily="50" charset="-78"/>
                        <a:ea typeface="Calibri" panose="020F0502020204030204" pitchFamily="34" charset="0"/>
                        <a:cs typeface="Mizan AR+LT" panose="00000500000000000000" pitchFamily="50" charset="-78"/>
                      </a:endParaRPr>
                    </a:p>
                    <a:p>
                      <a:pPr marL="342900" indent="-342900" algn="r" rtl="1">
                        <a:lnSpc>
                          <a:spcPct val="200000"/>
                        </a:lnSpc>
                        <a:spcAft>
                          <a:spcPts val="0"/>
                        </a:spcAft>
                        <a:buFont typeface="Arial" panose="020B0604020202020204" pitchFamily="34" charset="0"/>
                        <a:buChar char="•"/>
                      </a:pPr>
                      <a:r>
                        <a:rPr lang="fa-IR" sz="1800" b="0" dirty="0" smtClean="0">
                          <a:effectLst/>
                          <a:latin typeface="Mizan AR+LT" panose="00000500000000000000" pitchFamily="50" charset="-78"/>
                          <a:ea typeface="Calibri" panose="020F0502020204030204" pitchFamily="34" charset="0"/>
                          <a:cs typeface="Mizan AR+LT" panose="00000500000000000000" pitchFamily="50" charset="-78"/>
                        </a:rPr>
                        <a:t>چک کردن</a:t>
                      </a:r>
                      <a:r>
                        <a:rPr lang="fa-IR" sz="1800" b="0" baseline="0" dirty="0" smtClean="0">
                          <a:effectLst/>
                          <a:latin typeface="Mizan AR+LT" panose="00000500000000000000" pitchFamily="50" charset="-78"/>
                          <a:ea typeface="Calibri" panose="020F0502020204030204" pitchFamily="34" charset="0"/>
                          <a:cs typeface="Mizan AR+LT" panose="00000500000000000000" pitchFamily="50" charset="-78"/>
                        </a:rPr>
                        <a:t> در پایگاه داده به منظور جلوگیری از تکرار</a:t>
                      </a:r>
                    </a:p>
                    <a:p>
                      <a:pPr marL="342900" indent="-342900" algn="r" rtl="1">
                        <a:lnSpc>
                          <a:spcPct val="200000"/>
                        </a:lnSpc>
                        <a:spcAft>
                          <a:spcPts val="0"/>
                        </a:spcAft>
                        <a:buFont typeface="Arial" panose="020B0604020202020204" pitchFamily="34" charset="0"/>
                        <a:buChar char="•"/>
                      </a:pPr>
                      <a:r>
                        <a:rPr lang="fa-IR" sz="1800" b="0" baseline="0" dirty="0" smtClean="0">
                          <a:effectLst/>
                          <a:latin typeface="Mizan AR+LT" panose="00000500000000000000" pitchFamily="50" charset="-78"/>
                          <a:ea typeface="Calibri" panose="020F0502020204030204" pitchFamily="34" charset="0"/>
                          <a:cs typeface="Mizan AR+LT" panose="00000500000000000000" pitchFamily="50" charset="-78"/>
                        </a:rPr>
                        <a:t>چک کردن تاریخ نسخه</a:t>
                      </a:r>
                    </a:p>
                    <a:p>
                      <a:pPr marL="342900" indent="-342900" algn="r" rtl="1">
                        <a:lnSpc>
                          <a:spcPct val="200000"/>
                        </a:lnSpc>
                        <a:spcAft>
                          <a:spcPts val="0"/>
                        </a:spcAft>
                        <a:buFont typeface="Arial" panose="020B0604020202020204" pitchFamily="34" charset="0"/>
                        <a:buChar char="•"/>
                      </a:pPr>
                      <a:r>
                        <a:rPr lang="fa-IR" sz="1800" b="0" baseline="0" dirty="0" smtClean="0">
                          <a:effectLst/>
                          <a:latin typeface="Mizan AR+LT" panose="00000500000000000000" pitchFamily="50" charset="-78"/>
                          <a:ea typeface="Calibri" panose="020F0502020204030204" pitchFamily="34" charset="0"/>
                          <a:cs typeface="Mizan AR+LT" panose="00000500000000000000" pitchFamily="50" charset="-78"/>
                        </a:rPr>
                        <a:t>چک کردن شناسه نسخه و شماره بیمار آن</a:t>
                      </a:r>
                      <a:endParaRPr lang="en-US" sz="1800" b="0" dirty="0">
                        <a:effectLst/>
                        <a:latin typeface="Mizan AR+LT" panose="00000500000000000000" pitchFamily="50" charset="-78"/>
                        <a:ea typeface="Calibri" panose="020F0502020204030204" pitchFamily="34" charset="0"/>
                        <a:cs typeface="Mizan AR+LT" panose="00000500000000000000" pitchFamily="50" charset="-78"/>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597247206"/>
                  </a:ext>
                </a:extLst>
              </a:tr>
            </a:tbl>
          </a:graphicData>
        </a:graphic>
      </p:graphicFrame>
    </p:spTree>
    <p:extLst>
      <p:ext uri="{BB962C8B-B14F-4D97-AF65-F5344CB8AC3E}">
        <p14:creationId xmlns:p14="http://schemas.microsoft.com/office/powerpoint/2010/main" val="178056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7577" y="979714"/>
            <a:ext cx="184731" cy="369332"/>
          </a:xfrm>
          <a:prstGeom prst="rect">
            <a:avLst/>
          </a:prstGeom>
          <a:noFill/>
        </p:spPr>
        <p:txBody>
          <a:bodyPr wrap="none" rtlCol="0">
            <a:spAutoFit/>
          </a:bodyPr>
          <a:lstStyle/>
          <a:p>
            <a:endParaRPr lang="en-US" dirty="0"/>
          </a:p>
        </p:txBody>
      </p:sp>
      <p:sp>
        <p:nvSpPr>
          <p:cNvPr id="7" name="Title 6"/>
          <p:cNvSpPr>
            <a:spLocks noGrp="1"/>
          </p:cNvSpPr>
          <p:nvPr>
            <p:ph type="title"/>
          </p:nvPr>
        </p:nvSpPr>
        <p:spPr>
          <a:xfrm>
            <a:off x="1081100" y="-41564"/>
            <a:ext cx="7429499" cy="730528"/>
          </a:xfrm>
        </p:spPr>
        <p:txBody>
          <a:bodyPr>
            <a:normAutofit/>
          </a:bodyPr>
          <a:lstStyle/>
          <a:p>
            <a:pPr algn="ctr"/>
            <a:r>
              <a:rPr lang="en-US" sz="1600" b="1" cap="none" spc="50" dirty="0" smtClean="0">
                <a:ln w="0"/>
                <a:effectLst>
                  <a:innerShdw blurRad="63500" dist="50800" dir="13500000">
                    <a:srgbClr val="000000">
                      <a:alpha val="50000"/>
                    </a:srgbClr>
                  </a:innerShdw>
                </a:effectLst>
                <a:latin typeface="Segoe UI" panose="020B0502040204020203" pitchFamily="34" charset="0"/>
                <a:cs typeface="Segoe UI" panose="020B0502040204020203" pitchFamily="34" charset="0"/>
              </a:rPr>
              <a:t>SYSTEM REQUIREMENTS</a:t>
            </a:r>
            <a:endParaRPr lang="en-US" sz="1600" b="1" cap="none" spc="50" dirty="0">
              <a:ln w="0"/>
              <a:effectLst>
                <a:innerShdw blurRad="63500" dist="50800" dir="13500000">
                  <a:srgbClr val="000000">
                    <a:alpha val="50000"/>
                  </a:srgbClr>
                </a:innerShdw>
              </a:effectLst>
              <a:latin typeface="Segoe UI" panose="020B0502040204020203" pitchFamily="34" charset="0"/>
              <a:cs typeface="Segoe UI" panose="020B0502040204020203" pitchFamily="34" charset="0"/>
            </a:endParaRPr>
          </a:p>
        </p:txBody>
      </p:sp>
      <p:sp>
        <p:nvSpPr>
          <p:cNvPr id="8" name="TextBox 7"/>
          <p:cNvSpPr txBox="1"/>
          <p:nvPr/>
        </p:nvSpPr>
        <p:spPr>
          <a:xfrm>
            <a:off x="5107577" y="923163"/>
            <a:ext cx="3284874" cy="646331"/>
          </a:xfrm>
          <a:prstGeom prst="rect">
            <a:avLst/>
          </a:prstGeom>
          <a:noFill/>
        </p:spPr>
        <p:txBody>
          <a:bodyPr wrap="none" rtlCol="0">
            <a:spAutoFit/>
          </a:bodyPr>
          <a:lstStyle/>
          <a:p>
            <a:r>
              <a:rPr lang="fa-IR" sz="3600" b="1" spc="50" dirty="0">
                <a:ln w="0"/>
                <a:solidFill>
                  <a:schemeClr val="bg2"/>
                </a:solidFill>
                <a:effectLst>
                  <a:innerShdw blurRad="63500" dist="50800" dir="13500000">
                    <a:srgbClr val="000000">
                      <a:alpha val="50000"/>
                    </a:srgbClr>
                  </a:innerShdw>
                </a:effectLst>
                <a:latin typeface="Mizan AR+LT Bold" panose="00000800000000000000" pitchFamily="50" charset="-78"/>
                <a:cs typeface="Mizan AR+LT Bold" panose="00000800000000000000" pitchFamily="50" charset="-78"/>
              </a:rPr>
              <a:t>جستجو کالا با نام آن</a:t>
            </a:r>
            <a:endParaRPr lang="en-US" sz="3600" b="1" spc="50" dirty="0">
              <a:ln w="0"/>
              <a:solidFill>
                <a:schemeClr val="bg2"/>
              </a:solidFill>
              <a:effectLst>
                <a:innerShdw blurRad="63500" dist="50800" dir="13500000">
                  <a:srgbClr val="000000">
                    <a:alpha val="50000"/>
                  </a:srgbClr>
                </a:innerShdw>
              </a:effectLst>
              <a:latin typeface="Mizan AR+LT Bold" panose="00000800000000000000" pitchFamily="50" charset="-78"/>
              <a:cs typeface="Mizan AR+LT Bold" panose="00000800000000000000" pitchFamily="50" charset="-78"/>
            </a:endParaRPr>
          </a:p>
        </p:txBody>
      </p:sp>
      <p:graphicFrame>
        <p:nvGraphicFramePr>
          <p:cNvPr id="4" name="Table 3"/>
          <p:cNvGraphicFramePr>
            <a:graphicFrameLocks noGrp="1"/>
          </p:cNvGraphicFramePr>
          <p:nvPr>
            <p:extLst>
              <p:ext uri="{D42A27DB-BD31-4B8C-83A1-F6EECF244321}">
                <p14:modId xmlns:p14="http://schemas.microsoft.com/office/powerpoint/2010/main" val="2654995745"/>
              </p:ext>
            </p:extLst>
          </p:nvPr>
        </p:nvGraphicFramePr>
        <p:xfrm>
          <a:off x="988918" y="1722857"/>
          <a:ext cx="7164541" cy="3291840"/>
        </p:xfrm>
        <a:graphic>
          <a:graphicData uri="http://schemas.openxmlformats.org/drawingml/2006/table">
            <a:tbl>
              <a:tblPr rtl="1" firstRow="1" firstCol="1" bandRow="1"/>
              <a:tblGrid>
                <a:gridCol w="7164541">
                  <a:extLst>
                    <a:ext uri="{9D8B030D-6E8A-4147-A177-3AD203B41FA5}">
                      <a16:colId xmlns="" xmlns:a16="http://schemas.microsoft.com/office/drawing/2014/main" val="793985755"/>
                    </a:ext>
                  </a:extLst>
                </a:gridCol>
              </a:tblGrid>
              <a:tr h="245745">
                <a:tc>
                  <a:txBody>
                    <a:bodyPr/>
                    <a:lstStyle/>
                    <a:p>
                      <a:pPr marL="342900" indent="-342900" algn="r" rtl="1">
                        <a:lnSpc>
                          <a:spcPct val="200000"/>
                        </a:lnSpc>
                        <a:spcAft>
                          <a:spcPts val="0"/>
                        </a:spcAft>
                        <a:buFont typeface="Arial" panose="020B0604020202020204" pitchFamily="34" charset="0"/>
                        <a:buChar char="•"/>
                      </a:pPr>
                      <a:r>
                        <a:rPr lang="fa-IR" sz="1800" b="0" dirty="0">
                          <a:effectLst/>
                          <a:latin typeface="Mizan AR+LT" panose="00000500000000000000" pitchFamily="50" charset="-78"/>
                          <a:ea typeface="Calibri" panose="020F0502020204030204" pitchFamily="34" charset="0"/>
                          <a:cs typeface="Mizan AR+LT" panose="00000500000000000000" pitchFamily="50" charset="-78"/>
                        </a:rPr>
                        <a:t>قابلیت دیدن مشخصات کالا توسط کاربر با وارد کردن نام </a:t>
                      </a:r>
                      <a:r>
                        <a:rPr lang="fa-IR" sz="1800" b="0" dirty="0" smtClean="0">
                          <a:effectLst/>
                          <a:latin typeface="Mizan AR+LT" panose="00000500000000000000" pitchFamily="50" charset="-78"/>
                          <a:ea typeface="Calibri" panose="020F0502020204030204" pitchFamily="34" charset="0"/>
                          <a:cs typeface="Mizan AR+LT" panose="00000500000000000000" pitchFamily="50" charset="-78"/>
                        </a:rPr>
                        <a:t>آن</a:t>
                      </a:r>
                    </a:p>
                    <a:p>
                      <a:pPr marL="342900" indent="-342900" algn="r" rtl="1">
                        <a:lnSpc>
                          <a:spcPct val="200000"/>
                        </a:lnSpc>
                        <a:spcAft>
                          <a:spcPts val="0"/>
                        </a:spcAft>
                        <a:buFont typeface="Arial" panose="020B0604020202020204" pitchFamily="34" charset="0"/>
                        <a:buChar char="•"/>
                      </a:pPr>
                      <a:r>
                        <a:rPr lang="fa-IR" sz="1800" b="0" dirty="0" smtClean="0">
                          <a:effectLst/>
                          <a:latin typeface="Mizan AR+LT" panose="00000500000000000000" pitchFamily="50" charset="-78"/>
                          <a:ea typeface="Calibri" panose="020F0502020204030204" pitchFamily="34" charset="0"/>
                          <a:cs typeface="Mizan AR+LT" panose="00000500000000000000" pitchFamily="50" charset="-78"/>
                        </a:rPr>
                        <a:t>نمایش کالا</a:t>
                      </a:r>
                      <a:r>
                        <a:rPr lang="fa-IR" sz="1800" b="0" baseline="0" dirty="0" smtClean="0">
                          <a:effectLst/>
                          <a:latin typeface="Mizan AR+LT" panose="00000500000000000000" pitchFamily="50" charset="-78"/>
                          <a:ea typeface="Calibri" panose="020F0502020204030204" pitchFamily="34" charset="0"/>
                          <a:cs typeface="Mizan AR+LT" panose="00000500000000000000" pitchFamily="50" charset="-78"/>
                        </a:rPr>
                        <a:t> هایی که نام آن ها شباهت زیادی با نام ورودی دارد</a:t>
                      </a:r>
                      <a:endParaRPr lang="en-US" sz="1800" b="0" dirty="0">
                        <a:effectLst/>
                        <a:latin typeface="Mizan AR+LT" panose="00000500000000000000" pitchFamily="50" charset="-78"/>
                        <a:ea typeface="Calibri" panose="020F0502020204030204" pitchFamily="34" charset="0"/>
                        <a:cs typeface="Mizan AR+LT" panose="00000500000000000000" pitchFamily="50" charset="-78"/>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4083886613"/>
                  </a:ext>
                </a:extLst>
              </a:tr>
              <a:tr h="197485">
                <a:tc>
                  <a:txBody>
                    <a:bodyPr/>
                    <a:lstStyle/>
                    <a:p>
                      <a:pPr marL="342900" indent="-342900" algn="r" rtl="1">
                        <a:lnSpc>
                          <a:spcPct val="200000"/>
                        </a:lnSpc>
                        <a:spcAft>
                          <a:spcPts val="0"/>
                        </a:spcAft>
                        <a:buFont typeface="Arial" panose="020B0604020202020204" pitchFamily="34" charset="0"/>
                        <a:buChar char="•"/>
                      </a:pPr>
                      <a:r>
                        <a:rPr lang="en-US" sz="1800" b="0" dirty="0">
                          <a:effectLst/>
                          <a:latin typeface="Mizan AR+LT" panose="00000500000000000000" pitchFamily="50" charset="-78"/>
                          <a:ea typeface="Calibri" panose="020F0502020204030204" pitchFamily="34" charset="0"/>
                          <a:cs typeface="Mizan AR+LT" panose="00000500000000000000" pitchFamily="50" charset="-78"/>
                        </a:rPr>
                        <a:t>Index</a:t>
                      </a:r>
                      <a:r>
                        <a:rPr lang="fa-IR" sz="1800" b="0" dirty="0">
                          <a:effectLst/>
                          <a:latin typeface="Mizan AR+LT" panose="00000500000000000000" pitchFamily="50" charset="-78"/>
                          <a:ea typeface="Calibri" panose="020F0502020204030204" pitchFamily="34" charset="0"/>
                          <a:cs typeface="Mizan AR+LT" panose="00000500000000000000" pitchFamily="50" charset="-78"/>
                        </a:rPr>
                        <a:t> بودن پایگاه داده با توجه به نام </a:t>
                      </a:r>
                      <a:r>
                        <a:rPr lang="fa-IR" sz="1800" b="0" dirty="0" smtClean="0">
                          <a:effectLst/>
                          <a:latin typeface="Mizan AR+LT" panose="00000500000000000000" pitchFamily="50" charset="-78"/>
                          <a:ea typeface="Calibri" panose="020F0502020204030204" pitchFamily="34" charset="0"/>
                          <a:cs typeface="Mizan AR+LT" panose="00000500000000000000" pitchFamily="50" charset="-78"/>
                        </a:rPr>
                        <a:t>کالا به منظور جست و جو سریع</a:t>
                      </a:r>
                      <a:endParaRPr lang="en-US" sz="1800" b="0" dirty="0">
                        <a:effectLst/>
                        <a:latin typeface="Mizan AR+LT" panose="00000500000000000000" pitchFamily="50" charset="-78"/>
                        <a:ea typeface="Calibri" panose="020F0502020204030204" pitchFamily="34" charset="0"/>
                        <a:cs typeface="Mizan AR+LT" panose="00000500000000000000" pitchFamily="50" charset="-78"/>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056486281"/>
                  </a:ext>
                </a:extLst>
              </a:tr>
              <a:tr h="147955">
                <a:tc>
                  <a:txBody>
                    <a:bodyPr/>
                    <a:lstStyle/>
                    <a:p>
                      <a:pPr marL="342900" indent="-342900" algn="r" rtl="1">
                        <a:lnSpc>
                          <a:spcPct val="200000"/>
                        </a:lnSpc>
                        <a:spcAft>
                          <a:spcPts val="0"/>
                        </a:spcAft>
                        <a:buFont typeface="Arial" panose="020B0604020202020204" pitchFamily="34" charset="0"/>
                        <a:buChar char="•"/>
                      </a:pPr>
                      <a:r>
                        <a:rPr lang="ar-SA" sz="1800" b="0" dirty="0">
                          <a:effectLst/>
                          <a:latin typeface="Mizan AR+LT" panose="00000500000000000000" pitchFamily="50" charset="-78"/>
                          <a:ea typeface="Calibri" panose="020F0502020204030204" pitchFamily="34" charset="0"/>
                          <a:cs typeface="Mizan AR+LT" panose="00000500000000000000" pitchFamily="50" charset="-78"/>
                        </a:rPr>
                        <a:t>داشتن ویژگی </a:t>
                      </a:r>
                      <a:r>
                        <a:rPr lang="en-US" sz="1800" b="0" dirty="0">
                          <a:effectLst/>
                          <a:latin typeface="Mizan AR+LT" panose="00000500000000000000" pitchFamily="50" charset="-78"/>
                          <a:ea typeface="Calibri" panose="020F0502020204030204" pitchFamily="34" charset="0"/>
                          <a:cs typeface="Mizan AR+LT" panose="00000500000000000000" pitchFamily="50" charset="-78"/>
                        </a:rPr>
                        <a:t>name</a:t>
                      </a:r>
                      <a:r>
                        <a:rPr lang="ar-SA" sz="1800" b="0" dirty="0">
                          <a:effectLst/>
                          <a:latin typeface="Mizan AR+LT" panose="00000500000000000000" pitchFamily="50" charset="-78"/>
                          <a:ea typeface="Calibri" panose="020F0502020204030204" pitchFamily="34" charset="0"/>
                          <a:cs typeface="Mizan AR+LT" panose="00000500000000000000" pitchFamily="50" charset="-78"/>
                        </a:rPr>
                        <a:t> برای هر </a:t>
                      </a:r>
                      <a:r>
                        <a:rPr lang="ar-SA" sz="1800" b="0" dirty="0" smtClean="0">
                          <a:effectLst/>
                          <a:latin typeface="Mizan AR+LT" panose="00000500000000000000" pitchFamily="50" charset="-78"/>
                          <a:ea typeface="Calibri" panose="020F0502020204030204" pitchFamily="34" charset="0"/>
                          <a:cs typeface="Mizan AR+LT" panose="00000500000000000000" pitchFamily="50" charset="-78"/>
                        </a:rPr>
                        <a:t>کالا</a:t>
                      </a:r>
                      <a:endParaRPr lang="fa-IR" sz="1800" b="0" dirty="0" smtClean="0">
                        <a:effectLst/>
                        <a:latin typeface="Mizan AR+LT" panose="00000500000000000000" pitchFamily="50" charset="-78"/>
                        <a:ea typeface="Calibri" panose="020F0502020204030204" pitchFamily="34" charset="0"/>
                        <a:cs typeface="Mizan AR+LT" panose="00000500000000000000" pitchFamily="50" charset="-78"/>
                      </a:endParaRPr>
                    </a:p>
                    <a:p>
                      <a:pPr marL="342900" indent="-342900" algn="r" rtl="1">
                        <a:lnSpc>
                          <a:spcPct val="200000"/>
                        </a:lnSpc>
                        <a:spcAft>
                          <a:spcPts val="0"/>
                        </a:spcAft>
                        <a:buFont typeface="Arial" panose="020B0604020202020204" pitchFamily="34" charset="0"/>
                        <a:buChar char="•"/>
                      </a:pPr>
                      <a:r>
                        <a:rPr lang="fa-IR" sz="1800" b="0" dirty="0" smtClean="0">
                          <a:effectLst/>
                          <a:latin typeface="Mizan AR+LT" panose="00000500000000000000" pitchFamily="50" charset="-78"/>
                          <a:ea typeface="Calibri" panose="020F0502020204030204" pitchFamily="34" charset="0"/>
                          <a:cs typeface="Mizan AR+LT" panose="00000500000000000000" pitchFamily="50" charset="-78"/>
                        </a:rPr>
                        <a:t>درصورت یکسان بودن نام کالا تمامی کالا ها نمایش داده شوند</a:t>
                      </a:r>
                    </a:p>
                    <a:p>
                      <a:pPr marL="342900" indent="-342900" algn="r" rtl="1">
                        <a:lnSpc>
                          <a:spcPct val="200000"/>
                        </a:lnSpc>
                        <a:spcAft>
                          <a:spcPts val="0"/>
                        </a:spcAft>
                        <a:buFont typeface="Arial" panose="020B0604020202020204" pitchFamily="34" charset="0"/>
                        <a:buChar char="•"/>
                      </a:pPr>
                      <a:r>
                        <a:rPr lang="fa-IR" sz="1800" b="0" dirty="0" smtClean="0">
                          <a:effectLst/>
                          <a:latin typeface="Mizan AR+LT" panose="00000500000000000000" pitchFamily="50" charset="-78"/>
                          <a:ea typeface="Calibri" panose="020F0502020204030204" pitchFamily="34" charset="0"/>
                          <a:cs typeface="Mizan AR+LT" panose="00000500000000000000" pitchFamily="50" charset="-78"/>
                        </a:rPr>
                        <a:t>وجود فضای</a:t>
                      </a:r>
                      <a:r>
                        <a:rPr lang="fa-IR" sz="1800" b="0" baseline="0" dirty="0" smtClean="0">
                          <a:effectLst/>
                          <a:latin typeface="Mizan AR+LT" panose="00000500000000000000" pitchFamily="50" charset="-78"/>
                          <a:ea typeface="Calibri" panose="020F0502020204030204" pitchFamily="34" charset="0"/>
                          <a:cs typeface="Mizan AR+LT" panose="00000500000000000000" pitchFamily="50" charset="-78"/>
                        </a:rPr>
                        <a:t> مناسبی برای ورود نام کالا توسط کاربر به منظور جستجو</a:t>
                      </a:r>
                      <a:endParaRPr lang="en-US" sz="1800" b="0" dirty="0">
                        <a:effectLst/>
                        <a:latin typeface="Mizan AR+LT" panose="00000500000000000000" pitchFamily="50" charset="-78"/>
                        <a:ea typeface="Calibri" panose="020F0502020204030204" pitchFamily="34" charset="0"/>
                        <a:cs typeface="Mizan AR+LT" panose="00000500000000000000" pitchFamily="50" charset="-78"/>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619506872"/>
                  </a:ext>
                </a:extLst>
              </a:tr>
            </a:tbl>
          </a:graphicData>
        </a:graphic>
      </p:graphicFrame>
    </p:spTree>
    <p:extLst>
      <p:ext uri="{BB962C8B-B14F-4D97-AF65-F5344CB8AC3E}">
        <p14:creationId xmlns:p14="http://schemas.microsoft.com/office/powerpoint/2010/main" val="40535331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47353" y="-51955"/>
            <a:ext cx="7429499" cy="730528"/>
          </a:xfrm>
        </p:spPr>
        <p:txBody>
          <a:bodyPr>
            <a:normAutofit/>
          </a:bodyPr>
          <a:lstStyle/>
          <a:p>
            <a:pPr algn="ctr"/>
            <a:r>
              <a:rPr lang="en-US" sz="1600" b="1" cap="none" spc="50" dirty="0" smtClean="0">
                <a:ln w="0"/>
                <a:effectLst>
                  <a:innerShdw blurRad="63500" dist="50800" dir="13500000">
                    <a:srgbClr val="000000">
                      <a:alpha val="50000"/>
                    </a:srgbClr>
                  </a:innerShdw>
                </a:effectLst>
                <a:latin typeface="Segoe UI" panose="020B0502040204020203" pitchFamily="34" charset="0"/>
                <a:cs typeface="Segoe UI" panose="020B0502040204020203" pitchFamily="34" charset="0"/>
              </a:rPr>
              <a:t>SYSTEM REQUIREMENTS</a:t>
            </a:r>
            <a:endParaRPr lang="en-US" sz="1600" b="1" cap="none" spc="50" dirty="0">
              <a:ln w="0"/>
              <a:effectLst>
                <a:innerShdw blurRad="63500" dist="50800" dir="13500000">
                  <a:srgbClr val="000000">
                    <a:alpha val="50000"/>
                  </a:srgbClr>
                </a:innerShdw>
              </a:effectLst>
              <a:latin typeface="Segoe UI" panose="020B0502040204020203" pitchFamily="34" charset="0"/>
              <a:cs typeface="Segoe UI" panose="020B0502040204020203"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230212679"/>
              </p:ext>
            </p:extLst>
          </p:nvPr>
        </p:nvGraphicFramePr>
        <p:xfrm>
          <a:off x="885491" y="1667305"/>
          <a:ext cx="7576456" cy="3474720"/>
        </p:xfrm>
        <a:graphic>
          <a:graphicData uri="http://schemas.openxmlformats.org/drawingml/2006/table">
            <a:tbl>
              <a:tblPr rtl="1" firstRow="1" firstCol="1" bandRow="1"/>
              <a:tblGrid>
                <a:gridCol w="7576456">
                  <a:extLst>
                    <a:ext uri="{9D8B030D-6E8A-4147-A177-3AD203B41FA5}">
                      <a16:colId xmlns="" xmlns:a16="http://schemas.microsoft.com/office/drawing/2014/main" val="23250428"/>
                    </a:ext>
                  </a:extLst>
                </a:gridCol>
              </a:tblGrid>
              <a:tr h="195580">
                <a:tc>
                  <a:txBody>
                    <a:bodyPr/>
                    <a:lstStyle/>
                    <a:p>
                      <a:pPr marL="171450" indent="-171450" algn="r" rtl="1">
                        <a:lnSpc>
                          <a:spcPct val="200000"/>
                        </a:lnSpc>
                        <a:spcAft>
                          <a:spcPts val="0"/>
                        </a:spcAft>
                        <a:buFont typeface="Arial" panose="020B0604020202020204" pitchFamily="34" charset="0"/>
                        <a:buChar char="•"/>
                      </a:pPr>
                      <a:r>
                        <a:rPr lang="ar-SA" sz="2000" dirty="0">
                          <a:effectLst/>
                          <a:latin typeface="Mizan AR+LT" panose="00000500000000000000" pitchFamily="50" charset="-78"/>
                          <a:ea typeface="Calibri" panose="020F0502020204030204" pitchFamily="34" charset="0"/>
                          <a:cs typeface="Mizan AR+LT" panose="00000500000000000000" pitchFamily="50" charset="-78"/>
                        </a:rPr>
                        <a:t>داشتن نام کاربری و رمز عبور و </a:t>
                      </a:r>
                      <a:r>
                        <a:rPr lang="fa-IR" sz="2000" dirty="0">
                          <a:effectLst/>
                          <a:latin typeface="Mizan AR+LT" panose="00000500000000000000" pitchFamily="50" charset="-78"/>
                          <a:ea typeface="Calibri" panose="020F0502020204030204" pitchFamily="34" charset="0"/>
                          <a:cs typeface="Mizan AR+LT" panose="00000500000000000000" pitchFamily="50" charset="-78"/>
                        </a:rPr>
                        <a:t>شناخته شده آن در </a:t>
                      </a:r>
                      <a:r>
                        <a:rPr lang="fa-IR" sz="2000" dirty="0" smtClean="0">
                          <a:effectLst/>
                          <a:latin typeface="Mizan AR+LT" panose="00000500000000000000" pitchFamily="50" charset="-78"/>
                          <a:ea typeface="Calibri" panose="020F0502020204030204" pitchFamily="34" charset="0"/>
                          <a:cs typeface="Mizan AR+LT" panose="00000500000000000000" pitchFamily="50" charset="-78"/>
                        </a:rPr>
                        <a:t>برنامه</a:t>
                      </a:r>
                    </a:p>
                    <a:p>
                      <a:pPr marL="171450" indent="-171450" algn="r" rtl="1">
                        <a:lnSpc>
                          <a:spcPct val="200000"/>
                        </a:lnSpc>
                        <a:spcAft>
                          <a:spcPts val="0"/>
                        </a:spcAft>
                        <a:buFont typeface="Arial" panose="020B0604020202020204" pitchFamily="34" charset="0"/>
                        <a:buChar char="•"/>
                      </a:pPr>
                      <a:r>
                        <a:rPr lang="fa-IR" sz="2000" dirty="0" smtClean="0">
                          <a:effectLst/>
                          <a:latin typeface="Mizan AR+LT" panose="00000500000000000000" pitchFamily="50" charset="-78"/>
                          <a:ea typeface="Calibri" panose="020F0502020204030204" pitchFamily="34" charset="0"/>
                          <a:cs typeface="Mizan AR+LT" panose="00000500000000000000" pitchFamily="50" charset="-78"/>
                        </a:rPr>
                        <a:t>رمز کاربر حداکثر 8 کاراکتر و تنها عدد</a:t>
                      </a:r>
                    </a:p>
                    <a:p>
                      <a:pPr marL="171450" indent="-171450" algn="r" rtl="1">
                        <a:lnSpc>
                          <a:spcPct val="200000"/>
                        </a:lnSpc>
                        <a:spcAft>
                          <a:spcPts val="0"/>
                        </a:spcAft>
                        <a:buFont typeface="Arial" panose="020B0604020202020204" pitchFamily="34" charset="0"/>
                        <a:buChar char="•"/>
                      </a:pPr>
                      <a:r>
                        <a:rPr lang="fa-IR" sz="1800" dirty="0" smtClean="0">
                          <a:effectLst/>
                          <a:latin typeface="Mizan AR+LT" panose="00000500000000000000" pitchFamily="50" charset="-78"/>
                          <a:ea typeface="Calibri" panose="020F0502020204030204" pitchFamily="34" charset="0"/>
                          <a:cs typeface="Mizan AR+LT" panose="00000500000000000000" pitchFamily="50" charset="-78"/>
                        </a:rPr>
                        <a:t>فرم</a:t>
                      </a:r>
                      <a:r>
                        <a:rPr lang="fa-IR" sz="1800" baseline="0" dirty="0" smtClean="0">
                          <a:effectLst/>
                          <a:latin typeface="Mizan AR+LT" panose="00000500000000000000" pitchFamily="50" charset="-78"/>
                          <a:ea typeface="Calibri" panose="020F0502020204030204" pitchFamily="34" charset="0"/>
                          <a:cs typeface="Mizan AR+LT" panose="00000500000000000000" pitchFamily="50" charset="-78"/>
                        </a:rPr>
                        <a:t> ای با ظاهر مناسب به منظور ورود اطلاعات کاربر(ثبت نام)</a:t>
                      </a:r>
                    </a:p>
                    <a:p>
                      <a:pPr marL="171450" indent="-171450" algn="r" rtl="1">
                        <a:lnSpc>
                          <a:spcPct val="200000"/>
                        </a:lnSpc>
                        <a:spcAft>
                          <a:spcPts val="0"/>
                        </a:spcAft>
                        <a:buFont typeface="Arial" panose="020B0604020202020204" pitchFamily="34" charset="0"/>
                        <a:buChar char="•"/>
                      </a:pPr>
                      <a:r>
                        <a:rPr lang="fa-IR" sz="1800" dirty="0" smtClean="0">
                          <a:effectLst/>
                          <a:latin typeface="Mizan AR+LT" panose="00000500000000000000" pitchFamily="50" charset="-78"/>
                          <a:ea typeface="Calibri" panose="020F0502020204030204" pitchFamily="34" charset="0"/>
                          <a:cs typeface="Mizan AR+LT" panose="00000500000000000000" pitchFamily="50" charset="-78"/>
                        </a:rPr>
                        <a:t>قابلیت</a:t>
                      </a:r>
                      <a:r>
                        <a:rPr lang="fa-IR" sz="1800" baseline="0" dirty="0" smtClean="0">
                          <a:effectLst/>
                          <a:latin typeface="Mizan AR+LT" panose="00000500000000000000" pitchFamily="50" charset="-78"/>
                          <a:ea typeface="Calibri" panose="020F0502020204030204" pitchFamily="34" charset="0"/>
                          <a:cs typeface="Mizan AR+LT" panose="00000500000000000000" pitchFamily="50" charset="-78"/>
                        </a:rPr>
                        <a:t> ورود با شماره موبایل </a:t>
                      </a:r>
                    </a:p>
                    <a:p>
                      <a:pPr marL="171450" indent="-171450" algn="r" rtl="1">
                        <a:lnSpc>
                          <a:spcPct val="200000"/>
                        </a:lnSpc>
                        <a:spcAft>
                          <a:spcPts val="0"/>
                        </a:spcAft>
                        <a:buFont typeface="Arial" panose="020B0604020202020204" pitchFamily="34" charset="0"/>
                        <a:buChar char="•"/>
                      </a:pPr>
                      <a:r>
                        <a:rPr lang="fa-IR" sz="1800" baseline="0" dirty="0" smtClean="0">
                          <a:effectLst/>
                          <a:latin typeface="Mizan AR+LT" panose="00000500000000000000" pitchFamily="50" charset="-78"/>
                          <a:ea typeface="Calibri" panose="020F0502020204030204" pitchFamily="34" charset="0"/>
                          <a:cs typeface="Mizan AR+LT" panose="00000500000000000000" pitchFamily="50" charset="-78"/>
                        </a:rPr>
                        <a:t>ارسال کد امنیتی برای شماره موبایل وارد شده</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568341268"/>
                  </a:ext>
                </a:extLst>
              </a:tr>
              <a:tr h="96520">
                <a:tc>
                  <a:txBody>
                    <a:bodyPr/>
                    <a:lstStyle/>
                    <a:p>
                      <a:pPr marL="171450" indent="-171450" algn="r" rtl="1">
                        <a:lnSpc>
                          <a:spcPct val="200000"/>
                        </a:lnSpc>
                        <a:spcAft>
                          <a:spcPts val="0"/>
                        </a:spcAft>
                        <a:buFont typeface="Arial" panose="020B0604020202020204" pitchFamily="34" charset="0"/>
                        <a:buChar char="•"/>
                      </a:pPr>
                      <a:r>
                        <a:rPr lang="ar-SA" sz="2000" dirty="0">
                          <a:effectLst/>
                          <a:latin typeface="Mizan AR+LT" panose="00000500000000000000" pitchFamily="50" charset="-78"/>
                          <a:ea typeface="Calibri" panose="020F0502020204030204" pitchFamily="34" charset="0"/>
                          <a:cs typeface="Mizan AR+LT" panose="00000500000000000000" pitchFamily="50" charset="-78"/>
                        </a:rPr>
                        <a:t>دریافت نام</a:t>
                      </a:r>
                      <a:r>
                        <a:rPr lang="en-US" sz="2000" dirty="0">
                          <a:effectLst/>
                          <a:latin typeface="Mizan AR+LT" panose="00000500000000000000" pitchFamily="50" charset="-78"/>
                          <a:ea typeface="Calibri" panose="020F0502020204030204" pitchFamily="34" charset="0"/>
                          <a:cs typeface="Mizan AR+LT" panose="00000500000000000000" pitchFamily="50" charset="-78"/>
                        </a:rPr>
                        <a:t>,</a:t>
                      </a:r>
                      <a:r>
                        <a:rPr lang="fa-IR" sz="2000" dirty="0">
                          <a:effectLst/>
                          <a:latin typeface="Mizan AR+LT" panose="00000500000000000000" pitchFamily="50" charset="-78"/>
                          <a:ea typeface="Calibri" panose="020F0502020204030204" pitchFamily="34" charset="0"/>
                          <a:cs typeface="Mizan AR+LT" panose="00000500000000000000" pitchFamily="50" charset="-78"/>
                        </a:rPr>
                        <a:t> نام خانوادگی</a:t>
                      </a:r>
                      <a:r>
                        <a:rPr lang="en-US" sz="2000" dirty="0">
                          <a:effectLst/>
                          <a:latin typeface="Mizan AR+LT" panose="00000500000000000000" pitchFamily="50" charset="-78"/>
                          <a:ea typeface="Calibri" panose="020F0502020204030204" pitchFamily="34" charset="0"/>
                          <a:cs typeface="Mizan AR+LT" panose="00000500000000000000" pitchFamily="50" charset="-78"/>
                        </a:rPr>
                        <a:t>,</a:t>
                      </a:r>
                      <a:r>
                        <a:rPr lang="fa-IR" sz="2000" dirty="0">
                          <a:effectLst/>
                          <a:latin typeface="Mizan AR+LT" panose="00000500000000000000" pitchFamily="50" charset="-78"/>
                          <a:ea typeface="Calibri" panose="020F0502020204030204" pitchFamily="34" charset="0"/>
                          <a:cs typeface="Mizan AR+LT" panose="00000500000000000000" pitchFamily="50" charset="-78"/>
                        </a:rPr>
                        <a:t> کدملی و شماره تماس </a:t>
                      </a:r>
                      <a:r>
                        <a:rPr lang="ar-SA" sz="2000" dirty="0">
                          <a:effectLst/>
                          <a:latin typeface="Mizan AR+LT" panose="00000500000000000000" pitchFamily="50" charset="-78"/>
                          <a:ea typeface="Calibri" panose="020F0502020204030204" pitchFamily="34" charset="0"/>
                          <a:cs typeface="Mizan AR+LT" panose="00000500000000000000" pitchFamily="50" charset="-78"/>
                        </a:rPr>
                        <a:t>برای ثبت نام کاربر و یکتا بودن نام کاربری</a:t>
                      </a:r>
                      <a:endParaRPr lang="en-US" sz="1800" dirty="0">
                        <a:effectLst/>
                        <a:latin typeface="Mizan AR+LT" panose="00000500000000000000" pitchFamily="50" charset="-78"/>
                        <a:ea typeface="Calibri" panose="020F0502020204030204" pitchFamily="34" charset="0"/>
                        <a:cs typeface="Mizan AR+LT" panose="00000500000000000000" pitchFamily="50" charset="-78"/>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260456847"/>
                  </a:ext>
                </a:extLst>
              </a:tr>
            </a:tbl>
          </a:graphicData>
        </a:graphic>
      </p:graphicFrame>
      <p:sp>
        <p:nvSpPr>
          <p:cNvPr id="6" name="TextBox 5"/>
          <p:cNvSpPr txBox="1"/>
          <p:nvPr/>
        </p:nvSpPr>
        <p:spPr>
          <a:xfrm>
            <a:off x="5460868" y="788081"/>
            <a:ext cx="2725426" cy="646331"/>
          </a:xfrm>
          <a:prstGeom prst="rect">
            <a:avLst/>
          </a:prstGeom>
          <a:noFill/>
        </p:spPr>
        <p:txBody>
          <a:bodyPr wrap="none" rtlCol="0">
            <a:spAutoFit/>
          </a:bodyPr>
          <a:lstStyle/>
          <a:p>
            <a:r>
              <a:rPr lang="fa-IR" sz="3600" b="1" spc="50" dirty="0" smtClean="0">
                <a:ln w="0"/>
                <a:solidFill>
                  <a:schemeClr val="bg2"/>
                </a:solidFill>
                <a:effectLst>
                  <a:innerShdw blurRad="63500" dist="50800" dir="13500000">
                    <a:srgbClr val="000000">
                      <a:alpha val="50000"/>
                    </a:srgbClr>
                  </a:innerShdw>
                </a:effectLst>
                <a:latin typeface="Mizan AR+LT Bold" panose="00000800000000000000" pitchFamily="50" charset="-78"/>
                <a:cs typeface="Mizan AR+LT Bold" panose="00000800000000000000" pitchFamily="50" charset="-78"/>
              </a:rPr>
              <a:t>نیاز های عمومی </a:t>
            </a:r>
            <a:endParaRPr lang="en-US" sz="3600" b="1" spc="50" dirty="0">
              <a:ln w="0"/>
              <a:solidFill>
                <a:schemeClr val="bg2"/>
              </a:solidFill>
              <a:effectLst>
                <a:innerShdw blurRad="63500" dist="50800" dir="13500000">
                  <a:srgbClr val="000000">
                    <a:alpha val="50000"/>
                  </a:srgbClr>
                </a:innerShdw>
              </a:effectLst>
              <a:latin typeface="Mizan AR+LT Bold" panose="00000800000000000000" pitchFamily="50" charset="-78"/>
              <a:cs typeface="Mizan AR+LT Bold" panose="00000800000000000000" pitchFamily="50" charset="-78"/>
            </a:endParaRPr>
          </a:p>
        </p:txBody>
      </p:sp>
    </p:spTree>
    <p:extLst>
      <p:ext uri="{BB962C8B-B14F-4D97-AF65-F5344CB8AC3E}">
        <p14:creationId xmlns:p14="http://schemas.microsoft.com/office/powerpoint/2010/main" val="33056736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4125" y="261256"/>
            <a:ext cx="5668293" cy="63224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515711" y="261256"/>
            <a:ext cx="1574855" cy="461665"/>
          </a:xfrm>
          <a:prstGeom prst="rect">
            <a:avLst/>
          </a:prstGeom>
          <a:noFill/>
        </p:spPr>
        <p:txBody>
          <a:bodyPr wrap="none" rtlCol="0">
            <a:spAutoFit/>
          </a:bodyPr>
          <a:lstStyle/>
          <a:p>
            <a:r>
              <a:rPr lang="en-US" sz="2400" b="1" spc="50" dirty="0" smtClean="0">
                <a:ln w="0"/>
                <a:solidFill>
                  <a:schemeClr val="bg2"/>
                </a:solidFill>
                <a:effectLst>
                  <a:innerShdw blurRad="63500" dist="50800" dir="13500000">
                    <a:srgbClr val="000000">
                      <a:alpha val="50000"/>
                    </a:srgbClr>
                  </a:innerShdw>
                </a:effectLst>
                <a:latin typeface="Segoe UI" panose="020B0502040204020203" pitchFamily="34" charset="0"/>
                <a:cs typeface="Segoe UI" panose="020B0502040204020203" pitchFamily="34" charset="0"/>
              </a:rPr>
              <a:t>Add item</a:t>
            </a:r>
            <a:endParaRPr lang="en-US" sz="2400" b="1" spc="50" dirty="0">
              <a:ln w="0"/>
              <a:solidFill>
                <a:schemeClr val="bg2"/>
              </a:solidFill>
              <a:effectLst>
                <a:innerShdw blurRad="63500" dist="50800" dir="13500000">
                  <a:srgbClr val="000000">
                    <a:alpha val="50000"/>
                  </a:srgbClr>
                </a:innerShdw>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637101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9011" y="399343"/>
            <a:ext cx="2714205" cy="461665"/>
          </a:xfrm>
          <a:prstGeom prst="rect">
            <a:avLst/>
          </a:prstGeom>
          <a:noFill/>
        </p:spPr>
        <p:txBody>
          <a:bodyPr wrap="none" rtlCol="0">
            <a:spAutoFit/>
          </a:bodyPr>
          <a:lstStyle/>
          <a:p>
            <a:r>
              <a:rPr lang="en-US" sz="2400" b="1" spc="50" dirty="0" smtClean="0">
                <a:ln w="0"/>
                <a:solidFill>
                  <a:schemeClr val="bg2"/>
                </a:solidFill>
                <a:effectLst>
                  <a:innerShdw blurRad="63500" dist="50800" dir="13500000">
                    <a:srgbClr val="000000">
                      <a:alpha val="50000"/>
                    </a:srgbClr>
                  </a:innerShdw>
                </a:effectLst>
                <a:latin typeface="Segoe UI" panose="020B0502040204020203" pitchFamily="34" charset="0"/>
                <a:cs typeface="Segoe UI" panose="020B0502040204020203" pitchFamily="34" charset="0"/>
              </a:rPr>
              <a:t>Bank transaction</a:t>
            </a:r>
            <a:endParaRPr lang="en-US" sz="2400" b="1" spc="50" dirty="0">
              <a:ln w="0"/>
              <a:solidFill>
                <a:schemeClr val="bg2"/>
              </a:solidFill>
              <a:effectLst>
                <a:innerShdw blurRad="63500" dist="50800" dir="13500000">
                  <a:srgbClr val="000000">
                    <a:alpha val="50000"/>
                  </a:srgbClr>
                </a:innerShdw>
              </a:effectLst>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5342" r="13022"/>
          <a:stretch/>
        </p:blipFill>
        <p:spPr>
          <a:xfrm>
            <a:off x="3320613" y="766409"/>
            <a:ext cx="4966137" cy="57274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71805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9986" y="306921"/>
            <a:ext cx="2079800" cy="461665"/>
          </a:xfrm>
          <a:prstGeom prst="rect">
            <a:avLst/>
          </a:prstGeom>
          <a:noFill/>
        </p:spPr>
        <p:txBody>
          <a:bodyPr wrap="none" rtlCol="0">
            <a:spAutoFit/>
          </a:bodyPr>
          <a:lstStyle/>
          <a:p>
            <a:r>
              <a:rPr lang="en-US" sz="2400" b="1" spc="50" dirty="0" smtClean="0">
                <a:ln w="0"/>
                <a:solidFill>
                  <a:schemeClr val="bg2"/>
                </a:solidFill>
                <a:effectLst>
                  <a:innerShdw blurRad="63500" dist="50800" dir="13500000">
                    <a:srgbClr val="000000">
                      <a:alpha val="50000"/>
                    </a:srgbClr>
                  </a:innerShdw>
                </a:effectLst>
                <a:latin typeface="Segoe UI" panose="020B0502040204020203" pitchFamily="34" charset="0"/>
                <a:cs typeface="Segoe UI" panose="020B0502040204020203" pitchFamily="34" charset="0"/>
              </a:rPr>
              <a:t>Cancel order</a:t>
            </a:r>
            <a:endParaRPr lang="en-US" sz="2400" b="1" spc="50" dirty="0">
              <a:ln w="0"/>
              <a:solidFill>
                <a:schemeClr val="bg2"/>
              </a:solidFill>
              <a:effectLst>
                <a:innerShdw blurRad="63500" dist="50800" dir="13500000">
                  <a:srgbClr val="000000">
                    <a:alpha val="50000"/>
                  </a:srgbClr>
                </a:innerShdw>
              </a:effectLst>
              <a:latin typeface="Segoe UI" panose="020B0502040204020203" pitchFamily="34" charset="0"/>
              <a:cs typeface="Segoe UI" panose="020B05020402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6316" y="182606"/>
            <a:ext cx="4480640" cy="63224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114086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7586" y="692331"/>
            <a:ext cx="2402132" cy="461665"/>
          </a:xfrm>
          <a:prstGeom prst="rect">
            <a:avLst/>
          </a:prstGeom>
          <a:noFill/>
        </p:spPr>
        <p:txBody>
          <a:bodyPr wrap="none" rtlCol="0">
            <a:spAutoFit/>
          </a:bodyPr>
          <a:lstStyle/>
          <a:p>
            <a:r>
              <a:rPr lang="en-US" sz="2400" b="1" spc="50" dirty="0" smtClean="0">
                <a:ln w="0"/>
                <a:solidFill>
                  <a:schemeClr val="bg2"/>
                </a:solidFill>
                <a:effectLst>
                  <a:innerShdw blurRad="63500" dist="50800" dir="13500000">
                    <a:srgbClr val="000000">
                      <a:alpha val="50000"/>
                    </a:srgbClr>
                  </a:innerShdw>
                </a:effectLst>
                <a:latin typeface="Segoe UI" panose="020B0502040204020203" pitchFamily="34" charset="0"/>
                <a:cs typeface="Segoe UI" panose="020B0502040204020203" pitchFamily="34" charset="0"/>
              </a:rPr>
              <a:t>Change profile</a:t>
            </a:r>
            <a:endParaRPr lang="en-US" sz="2400" b="1" spc="50" dirty="0">
              <a:ln w="0"/>
              <a:solidFill>
                <a:schemeClr val="bg2"/>
              </a:solidFill>
              <a:effectLst>
                <a:innerShdw blurRad="63500" dist="50800" dir="13500000">
                  <a:srgbClr val="000000">
                    <a:alpha val="50000"/>
                  </a:srgbClr>
                </a:innerShdw>
              </a:effectLst>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4103" y="1011121"/>
            <a:ext cx="5293943" cy="54844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624129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1886" y="535577"/>
            <a:ext cx="1546001" cy="461665"/>
          </a:xfrm>
          <a:prstGeom prst="rect">
            <a:avLst/>
          </a:prstGeom>
          <a:noFill/>
        </p:spPr>
        <p:txBody>
          <a:bodyPr wrap="none" rtlCol="0">
            <a:spAutoFit/>
          </a:bodyPr>
          <a:lstStyle/>
          <a:p>
            <a:r>
              <a:rPr lang="en-US" sz="2400" b="1" spc="50" dirty="0" smtClean="0">
                <a:ln w="0"/>
                <a:solidFill>
                  <a:schemeClr val="bg2"/>
                </a:solidFill>
                <a:effectLst>
                  <a:innerShdw blurRad="63500" dist="50800" dir="13500000">
                    <a:srgbClr val="000000">
                      <a:alpha val="50000"/>
                    </a:srgbClr>
                  </a:innerShdw>
                </a:effectLst>
                <a:latin typeface="Segoe UI" panose="020B0502040204020203" pitchFamily="34" charset="0"/>
                <a:cs typeface="Segoe UI" panose="020B0502040204020203" pitchFamily="34" charset="0"/>
              </a:rPr>
              <a:t>Edit item</a:t>
            </a:r>
            <a:endParaRPr lang="en-US" sz="2400" b="1" spc="50" dirty="0">
              <a:ln w="0"/>
              <a:solidFill>
                <a:schemeClr val="bg2"/>
              </a:solidFill>
              <a:effectLst>
                <a:innerShdw blurRad="63500" dist="50800" dir="13500000">
                  <a:srgbClr val="000000">
                    <a:alpha val="50000"/>
                  </a:srgbClr>
                </a:innerShdw>
              </a:effectLst>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5111" y="535577"/>
            <a:ext cx="5209274" cy="59081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877444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086" y="449852"/>
            <a:ext cx="2960682" cy="461665"/>
          </a:xfrm>
          <a:prstGeom prst="rect">
            <a:avLst/>
          </a:prstGeom>
          <a:noFill/>
        </p:spPr>
        <p:txBody>
          <a:bodyPr wrap="none" rtlCol="0">
            <a:spAutoFit/>
          </a:bodyPr>
          <a:lstStyle/>
          <a:p>
            <a:r>
              <a:rPr lang="en-US" sz="2400" b="1" spc="50" dirty="0" smtClean="0">
                <a:ln w="0"/>
                <a:solidFill>
                  <a:schemeClr val="bg2"/>
                </a:solidFill>
                <a:effectLst>
                  <a:innerShdw blurRad="63500" dist="50800" dir="13500000">
                    <a:srgbClr val="000000">
                      <a:alpha val="50000"/>
                    </a:srgbClr>
                  </a:innerShdw>
                </a:effectLst>
                <a:latin typeface="Segoe UI" panose="020B0502040204020203" pitchFamily="34" charset="0"/>
                <a:cs typeface="Segoe UI" panose="020B0502040204020203" pitchFamily="34" charset="0"/>
              </a:rPr>
              <a:t>Get activity report</a:t>
            </a:r>
            <a:endParaRPr lang="en-US" sz="2400" b="1" spc="50" dirty="0">
              <a:ln w="0"/>
              <a:solidFill>
                <a:schemeClr val="bg2"/>
              </a:solidFill>
              <a:effectLst>
                <a:innerShdw blurRad="63500" dist="50800" dir="13500000">
                  <a:srgbClr val="000000">
                    <a:alpha val="50000"/>
                  </a:srgbClr>
                </a:innerShdw>
              </a:effectLst>
              <a:latin typeface="Segoe UI" panose="020B0502040204020203" pitchFamily="34" charset="0"/>
              <a:cs typeface="Segoe UI" panose="020B05020402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768" y="833084"/>
            <a:ext cx="5601674" cy="55033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768175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4236" y="411751"/>
            <a:ext cx="2911887" cy="461665"/>
          </a:xfrm>
          <a:prstGeom prst="rect">
            <a:avLst/>
          </a:prstGeom>
          <a:noFill/>
        </p:spPr>
        <p:txBody>
          <a:bodyPr wrap="none" rtlCol="0">
            <a:spAutoFit/>
          </a:bodyPr>
          <a:lstStyle/>
          <a:p>
            <a:r>
              <a:rPr lang="en-US" sz="2400" b="1" spc="50" dirty="0" smtClean="0">
                <a:ln w="0"/>
                <a:solidFill>
                  <a:schemeClr val="bg2"/>
                </a:solidFill>
                <a:effectLst>
                  <a:innerShdw blurRad="63500" dist="50800" dir="13500000">
                    <a:srgbClr val="000000">
                      <a:alpha val="50000"/>
                    </a:srgbClr>
                  </a:innerShdw>
                </a:effectLst>
                <a:latin typeface="Segoe UI" panose="020B0502040204020203" pitchFamily="34" charset="0"/>
                <a:cs typeface="Segoe UI" panose="020B0502040204020203" pitchFamily="34" charset="0"/>
              </a:rPr>
              <a:t>Get available item</a:t>
            </a:r>
            <a:endParaRPr lang="en-US" sz="2400" b="1" spc="50" dirty="0">
              <a:ln w="0"/>
              <a:solidFill>
                <a:schemeClr val="bg2"/>
              </a:solidFill>
              <a:effectLst>
                <a:innerShdw blurRad="63500" dist="50800" dir="13500000">
                  <a:srgbClr val="000000">
                    <a:alpha val="50000"/>
                  </a:srgbClr>
                </a:innerShdw>
              </a:effectLst>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6687" r="12014"/>
          <a:stretch/>
        </p:blipFill>
        <p:spPr>
          <a:xfrm>
            <a:off x="3333750" y="873415"/>
            <a:ext cx="4962525" cy="54820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482346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93355" y="766825"/>
            <a:ext cx="7099300" cy="1785104"/>
          </a:xfrm>
          <a:prstGeom prst="rect">
            <a:avLst/>
          </a:prstGeom>
          <a:noFill/>
        </p:spPr>
        <p:txBody>
          <a:bodyPr wrap="square" rtlCol="0">
            <a:spAutoFit/>
          </a:bodyPr>
          <a:lstStyle/>
          <a:p>
            <a:pPr lvl="0" algn="r" rtl="1"/>
            <a:r>
              <a:rPr lang="fa-IR" sz="3200" b="1" spc="50" dirty="0" smtClean="0">
                <a:ln w="0"/>
                <a:effectLst>
                  <a:outerShdw blurRad="38100" dist="38100" dir="2700000" algn="tl">
                    <a:srgbClr val="000000">
                      <a:alpha val="43137"/>
                    </a:srgbClr>
                  </a:outerShdw>
                </a:effectLst>
                <a:latin typeface="Mizan AR+LT" panose="00000500000000000000" pitchFamily="50" charset="-78"/>
                <a:cs typeface="Mizan AR+LT" panose="00000500000000000000" pitchFamily="50" charset="-78"/>
              </a:rPr>
              <a:t>اهداف اصلی</a:t>
            </a:r>
            <a:endParaRPr lang="en-US" sz="3200" b="1" spc="50" dirty="0" smtClean="0">
              <a:ln w="0"/>
              <a:effectLst>
                <a:outerShdw blurRad="38100" dist="38100" dir="2700000" algn="tl">
                  <a:srgbClr val="000000">
                    <a:alpha val="43137"/>
                  </a:srgbClr>
                </a:outerShdw>
              </a:effectLst>
              <a:latin typeface="Mizan AR+LT" panose="00000500000000000000" pitchFamily="50" charset="-78"/>
              <a:cs typeface="Mizan AR+LT" panose="00000500000000000000" pitchFamily="50" charset="-78"/>
            </a:endParaRPr>
          </a:p>
          <a:p>
            <a:pPr marL="285750" indent="-285750" algn="r" rtl="1">
              <a:buFont typeface="Arial" panose="020B0604020202020204" pitchFamily="34" charset="0"/>
              <a:buChar char="•"/>
            </a:pPr>
            <a:r>
              <a:rPr lang="fa-IR" sz="2000" b="1" spc="50" dirty="0" smtClean="0">
                <a:ln w="0"/>
                <a:effectLst>
                  <a:innerShdw blurRad="63500" dist="50800" dir="13500000">
                    <a:srgbClr val="000000">
                      <a:alpha val="50000"/>
                    </a:srgbClr>
                  </a:innerShdw>
                </a:effectLst>
                <a:latin typeface="Mizan AR+LT" panose="00000500000000000000" pitchFamily="50" charset="-78"/>
                <a:cs typeface="Mizan AR+LT" panose="00000500000000000000" pitchFamily="50" charset="-78"/>
              </a:rPr>
              <a:t>تسهیل روند خرید دارو</a:t>
            </a:r>
          </a:p>
          <a:p>
            <a:pPr marL="285750" indent="-285750" algn="r" rtl="1">
              <a:buFont typeface="Arial" panose="020B0604020202020204" pitchFamily="34" charset="0"/>
              <a:buChar char="•"/>
            </a:pPr>
            <a:r>
              <a:rPr lang="fa-IR" sz="2000" b="1" spc="50" dirty="0" smtClean="0">
                <a:ln w="0"/>
                <a:effectLst>
                  <a:innerShdw blurRad="63500" dist="50800" dir="13500000">
                    <a:srgbClr val="000000">
                      <a:alpha val="50000"/>
                    </a:srgbClr>
                  </a:innerShdw>
                </a:effectLst>
                <a:latin typeface="Mizan AR+LT" panose="00000500000000000000" pitchFamily="50" charset="-78"/>
                <a:cs typeface="Mizan AR+LT" panose="00000500000000000000" pitchFamily="50" charset="-78"/>
              </a:rPr>
              <a:t>یکئارچه سازی داروخانه ها</a:t>
            </a:r>
          </a:p>
          <a:p>
            <a:pPr marL="285750" indent="-285750" algn="r" rtl="1">
              <a:buFont typeface="Arial" panose="020B0604020202020204" pitchFamily="34" charset="0"/>
              <a:buChar char="•"/>
            </a:pPr>
            <a:r>
              <a:rPr lang="fa-IR" sz="2000" b="1" spc="50" dirty="0" smtClean="0">
                <a:ln w="0"/>
                <a:effectLst>
                  <a:innerShdw blurRad="63500" dist="50800" dir="13500000">
                    <a:srgbClr val="000000">
                      <a:alpha val="50000"/>
                    </a:srgbClr>
                  </a:innerShdw>
                </a:effectLst>
                <a:latin typeface="Mizan AR+LT" panose="00000500000000000000" pitchFamily="50" charset="-78"/>
                <a:cs typeface="Mizan AR+LT" panose="00000500000000000000" pitchFamily="50" charset="-78"/>
              </a:rPr>
              <a:t>کاهش اشتباهات ناشی از نسخ دست نویس</a:t>
            </a:r>
          </a:p>
          <a:p>
            <a:pPr marL="285750" indent="-285750" algn="r" rtl="1">
              <a:buFont typeface="Arial" panose="020B0604020202020204" pitchFamily="34" charset="0"/>
              <a:buChar char="•"/>
            </a:pPr>
            <a:endParaRPr lang="en-US" b="1" spc="50" dirty="0">
              <a:ln w="0"/>
              <a:effectLst>
                <a:innerShdw blurRad="63500" dist="50800" dir="13500000">
                  <a:srgbClr val="000000">
                    <a:alpha val="50000"/>
                  </a:srgbClr>
                </a:innerShdw>
              </a:effectLst>
              <a:latin typeface="Mizan AR+LT" panose="00000500000000000000" pitchFamily="50" charset="-78"/>
              <a:cs typeface="Mizan AR+LT" panose="00000500000000000000" pitchFamily="50" charset="-78"/>
            </a:endParaRPr>
          </a:p>
        </p:txBody>
      </p:sp>
      <p:pic>
        <p:nvPicPr>
          <p:cNvPr id="1026" name="Picture 2" descr="Related image"/>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25600" y1="46769" x2="25600" y2="46769"/>
                        <a14:foregroundMark x1="48700" y1="32615" x2="48700" y2="32615"/>
                        <a14:foregroundMark x1="61700" y1="30769" x2="61700" y2="30769"/>
                        <a14:foregroundMark x1="75000" y1="30462" x2="75000" y2="30462"/>
                        <a14:foregroundMark x1="35000" y1="30000" x2="35000" y2="30000"/>
                        <a14:foregroundMark x1="21400" y1="48615" x2="21400" y2="48615"/>
                        <a14:foregroundMark x1="18100" y1="55692" x2="18100" y2="55692"/>
                        <a14:foregroundMark x1="23100" y1="57077" x2="23100" y2="57077"/>
                        <a14:foregroundMark x1="20000" y1="51846" x2="20000" y2="51846"/>
                        <a14:foregroundMark x1="16500" y1="43538" x2="26400" y2="69846"/>
                        <a14:backgroundMark x1="23900" y1="60923" x2="23900" y2="60923"/>
                        <a14:backgroundMark x1="26500" y1="54462" x2="26500" y2="54462"/>
                      </a14:backgroundRemoval>
                    </a14:imgEffect>
                  </a14:imgLayer>
                </a14:imgProps>
              </a:ext>
              <a:ext uri="{28A0092B-C50C-407E-A947-70E740481C1C}">
                <a14:useLocalDpi xmlns:a14="http://schemas.microsoft.com/office/drawing/2010/main" val="0"/>
              </a:ext>
            </a:extLst>
          </a:blip>
          <a:srcRect/>
          <a:stretch>
            <a:fillRect/>
          </a:stretch>
        </p:blipFill>
        <p:spPr bwMode="auto">
          <a:xfrm>
            <a:off x="931719" y="2428423"/>
            <a:ext cx="7260936" cy="3512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4122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5686" y="442504"/>
            <a:ext cx="2474139" cy="461665"/>
          </a:xfrm>
          <a:prstGeom prst="rect">
            <a:avLst/>
          </a:prstGeom>
          <a:noFill/>
        </p:spPr>
        <p:txBody>
          <a:bodyPr wrap="none" rtlCol="0">
            <a:spAutoFit/>
          </a:bodyPr>
          <a:lstStyle/>
          <a:p>
            <a:r>
              <a:rPr lang="en-US" sz="2400" b="1" spc="50" dirty="0" smtClean="0">
                <a:ln w="0"/>
                <a:solidFill>
                  <a:schemeClr val="bg2"/>
                </a:solidFill>
                <a:effectLst>
                  <a:innerShdw blurRad="63500" dist="50800" dir="13500000">
                    <a:srgbClr val="000000">
                      <a:alpha val="50000"/>
                    </a:srgbClr>
                  </a:innerShdw>
                </a:effectLst>
                <a:latin typeface="Segoe UI" panose="020B0502040204020203" pitchFamily="34" charset="0"/>
                <a:cs typeface="Segoe UI" panose="020B0502040204020203" pitchFamily="34" charset="0"/>
              </a:rPr>
              <a:t>Get status item</a:t>
            </a:r>
            <a:endParaRPr lang="en-US" sz="2400" b="1" spc="50" dirty="0">
              <a:ln w="0"/>
              <a:solidFill>
                <a:schemeClr val="bg2"/>
              </a:solidFill>
              <a:effectLst>
                <a:innerShdw blurRad="63500" dist="50800" dir="13500000">
                  <a:srgbClr val="000000">
                    <a:alpha val="50000"/>
                  </a:srgbClr>
                </a:innerShdw>
              </a:effectLst>
              <a:latin typeface="Segoe UI" panose="020B0502040204020203" pitchFamily="34" charset="0"/>
              <a:cs typeface="Segoe UI" panose="020B0502040204020203" pitchFamily="34"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3855" r="18554"/>
          <a:stretch/>
        </p:blipFill>
        <p:spPr>
          <a:xfrm>
            <a:off x="3781425" y="442504"/>
            <a:ext cx="4314825" cy="5689700"/>
          </a:xfrm>
          <a:prstGeom prst="rect">
            <a:avLst/>
          </a:prstGeom>
        </p:spPr>
      </p:pic>
    </p:spTree>
    <p:extLst>
      <p:ext uri="{BB962C8B-B14F-4D97-AF65-F5344CB8AC3E}">
        <p14:creationId xmlns:p14="http://schemas.microsoft.com/office/powerpoint/2010/main" val="41995612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3786" y="402227"/>
            <a:ext cx="2384755" cy="461665"/>
          </a:xfrm>
          <a:prstGeom prst="rect">
            <a:avLst/>
          </a:prstGeom>
          <a:noFill/>
        </p:spPr>
        <p:txBody>
          <a:bodyPr wrap="none" rtlCol="0">
            <a:spAutoFit/>
          </a:bodyPr>
          <a:lstStyle/>
          <a:p>
            <a:r>
              <a:rPr lang="en-US" sz="2400" b="1" spc="50" dirty="0" smtClean="0">
                <a:ln w="0"/>
                <a:solidFill>
                  <a:schemeClr val="bg2"/>
                </a:solidFill>
                <a:effectLst>
                  <a:innerShdw blurRad="63500" dist="50800" dir="13500000">
                    <a:srgbClr val="000000">
                      <a:alpha val="50000"/>
                    </a:srgbClr>
                  </a:innerShdw>
                </a:effectLst>
                <a:latin typeface="Segoe UI" panose="020B0502040204020203" pitchFamily="34" charset="0"/>
                <a:cs typeface="Segoe UI" panose="020B0502040204020203" pitchFamily="34" charset="0"/>
              </a:rPr>
              <a:t>Increase credit</a:t>
            </a:r>
            <a:endParaRPr lang="en-US" sz="2400" b="1" spc="50" dirty="0">
              <a:ln w="0"/>
              <a:solidFill>
                <a:schemeClr val="bg2"/>
              </a:solidFill>
              <a:effectLst>
                <a:innerShdw blurRad="63500" dist="50800" dir="13500000">
                  <a:srgbClr val="000000">
                    <a:alpha val="50000"/>
                  </a:srgbClr>
                </a:innerShdw>
              </a:effectLst>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1816" y="633059"/>
            <a:ext cx="5295302" cy="5603966"/>
          </a:xfrm>
          <a:prstGeom prst="rect">
            <a:avLst/>
          </a:prstGeom>
        </p:spPr>
      </p:pic>
    </p:spTree>
    <p:extLst>
      <p:ext uri="{BB962C8B-B14F-4D97-AF65-F5344CB8AC3E}">
        <p14:creationId xmlns:p14="http://schemas.microsoft.com/office/powerpoint/2010/main" val="7390755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2361" y="432979"/>
            <a:ext cx="1117614" cy="461665"/>
          </a:xfrm>
          <a:prstGeom prst="rect">
            <a:avLst/>
          </a:prstGeom>
          <a:noFill/>
        </p:spPr>
        <p:txBody>
          <a:bodyPr wrap="none" rtlCol="0">
            <a:spAutoFit/>
          </a:bodyPr>
          <a:lstStyle/>
          <a:p>
            <a:r>
              <a:rPr lang="en-US" sz="2400" b="1" spc="50" dirty="0" smtClean="0">
                <a:ln w="0"/>
                <a:solidFill>
                  <a:schemeClr val="bg2"/>
                </a:solidFill>
                <a:effectLst>
                  <a:innerShdw blurRad="63500" dist="50800" dir="13500000">
                    <a:srgbClr val="000000">
                      <a:alpha val="50000"/>
                    </a:srgbClr>
                  </a:innerShdw>
                </a:effectLst>
                <a:latin typeface="Segoe UI" panose="020B0502040204020203" pitchFamily="34" charset="0"/>
                <a:cs typeface="Segoe UI" panose="020B0502040204020203" pitchFamily="34" charset="0"/>
              </a:rPr>
              <a:t>Login </a:t>
            </a:r>
            <a:endParaRPr lang="en-US" sz="2400" b="1" spc="50" dirty="0">
              <a:ln w="0"/>
              <a:solidFill>
                <a:schemeClr val="bg2"/>
              </a:solidFill>
              <a:effectLst>
                <a:innerShdw blurRad="63500" dist="50800" dir="13500000">
                  <a:srgbClr val="000000">
                    <a:alpha val="50000"/>
                  </a:srgbClr>
                </a:innerShdw>
              </a:effectLst>
              <a:latin typeface="Segoe UI" panose="020B0502040204020203" pitchFamily="34" charset="0"/>
              <a:cs typeface="Segoe UI" panose="020B0502040204020203" pitchFamily="34"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6341" r="14327"/>
          <a:stretch/>
        </p:blipFill>
        <p:spPr>
          <a:xfrm>
            <a:off x="2600325" y="759061"/>
            <a:ext cx="5543550" cy="54672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765875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7377" y="411752"/>
            <a:ext cx="1435008" cy="461665"/>
          </a:xfrm>
          <a:prstGeom prst="rect">
            <a:avLst/>
          </a:prstGeom>
          <a:noFill/>
        </p:spPr>
        <p:txBody>
          <a:bodyPr wrap="none" rtlCol="0">
            <a:spAutoFit/>
          </a:bodyPr>
          <a:lstStyle/>
          <a:p>
            <a:r>
              <a:rPr lang="en-US" sz="2400" b="1" spc="50" dirty="0" smtClean="0">
                <a:ln w="0"/>
                <a:solidFill>
                  <a:schemeClr val="bg2"/>
                </a:solidFill>
                <a:effectLst>
                  <a:innerShdw blurRad="63500" dist="50800" dir="13500000">
                    <a:srgbClr val="000000">
                      <a:alpha val="50000"/>
                    </a:srgbClr>
                  </a:innerShdw>
                </a:effectLst>
                <a:latin typeface="Segoe UI" panose="020B0502040204020203" pitchFamily="34" charset="0"/>
                <a:cs typeface="Segoe UI" panose="020B0502040204020203" pitchFamily="34" charset="0"/>
              </a:rPr>
              <a:t>Logout  </a:t>
            </a:r>
            <a:endParaRPr lang="en-US" sz="2400" b="1" spc="50" dirty="0">
              <a:ln w="0"/>
              <a:solidFill>
                <a:schemeClr val="bg2"/>
              </a:solidFill>
              <a:effectLst>
                <a:innerShdw blurRad="63500" dist="50800" dir="13500000">
                  <a:srgbClr val="000000">
                    <a:alpha val="50000"/>
                  </a:srgbClr>
                </a:innerShdw>
              </a:effectLst>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5102" r="10870"/>
          <a:stretch/>
        </p:blipFill>
        <p:spPr>
          <a:xfrm>
            <a:off x="2495549" y="642584"/>
            <a:ext cx="6134101" cy="56039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04284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3062" y="518759"/>
            <a:ext cx="2006447" cy="461665"/>
          </a:xfrm>
          <a:prstGeom prst="rect">
            <a:avLst/>
          </a:prstGeom>
          <a:noFill/>
        </p:spPr>
        <p:txBody>
          <a:bodyPr wrap="none" rtlCol="0">
            <a:spAutoFit/>
          </a:bodyPr>
          <a:lstStyle/>
          <a:p>
            <a:r>
              <a:rPr lang="en-US" sz="2400" b="1" spc="50" dirty="0" smtClean="0">
                <a:ln w="0"/>
                <a:solidFill>
                  <a:schemeClr val="bg2"/>
                </a:solidFill>
                <a:effectLst>
                  <a:innerShdw blurRad="63500" dist="50800" dir="13500000">
                    <a:srgbClr val="000000">
                      <a:alpha val="50000"/>
                    </a:srgbClr>
                  </a:innerShdw>
                </a:effectLst>
                <a:latin typeface="Segoe UI" panose="020B0502040204020203" pitchFamily="34" charset="0"/>
                <a:cs typeface="Segoe UI" panose="020B0502040204020203" pitchFamily="34" charset="0"/>
              </a:rPr>
              <a:t>Order item  </a:t>
            </a:r>
            <a:endParaRPr lang="en-US" sz="2400" b="1" spc="50" dirty="0">
              <a:ln w="0"/>
              <a:solidFill>
                <a:schemeClr val="bg2"/>
              </a:solidFill>
              <a:effectLst>
                <a:innerShdw blurRad="63500" dist="50800" dir="13500000">
                  <a:srgbClr val="000000">
                    <a:alpha val="50000"/>
                  </a:srgbClr>
                </a:innerShdw>
              </a:effectLst>
              <a:latin typeface="Segoe UI" panose="020B0502040204020203" pitchFamily="34" charset="0"/>
              <a:cs typeface="Segoe UI" panose="020B05020402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9957" y="673392"/>
            <a:ext cx="5852048" cy="5760720"/>
          </a:xfrm>
          <a:prstGeom prst="rect">
            <a:avLst/>
          </a:prstGeom>
        </p:spPr>
      </p:pic>
    </p:spTree>
    <p:extLst>
      <p:ext uri="{BB962C8B-B14F-4D97-AF65-F5344CB8AC3E}">
        <p14:creationId xmlns:p14="http://schemas.microsoft.com/office/powerpoint/2010/main" val="17078462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7339" y="316446"/>
            <a:ext cx="2137893" cy="461665"/>
          </a:xfrm>
          <a:prstGeom prst="rect">
            <a:avLst/>
          </a:prstGeom>
          <a:noFill/>
        </p:spPr>
        <p:txBody>
          <a:bodyPr wrap="none" rtlCol="0">
            <a:spAutoFit/>
          </a:bodyPr>
          <a:lstStyle/>
          <a:p>
            <a:r>
              <a:rPr lang="en-US" sz="2400" b="1" spc="50" dirty="0" smtClean="0">
                <a:ln w="0"/>
                <a:solidFill>
                  <a:schemeClr val="bg2"/>
                </a:solidFill>
                <a:effectLst>
                  <a:innerShdw blurRad="63500" dist="50800" dir="13500000">
                    <a:srgbClr val="000000">
                      <a:alpha val="50000"/>
                    </a:srgbClr>
                  </a:innerShdw>
                </a:effectLst>
                <a:latin typeface="Segoe UI" panose="020B0502040204020203" pitchFamily="34" charset="0"/>
                <a:cs typeface="Segoe UI" panose="020B0502040204020203" pitchFamily="34" charset="0"/>
              </a:rPr>
              <a:t>Search item  </a:t>
            </a:r>
            <a:endParaRPr lang="en-US" sz="2400" b="1" spc="50" dirty="0">
              <a:ln w="0"/>
              <a:solidFill>
                <a:schemeClr val="bg2"/>
              </a:solidFill>
              <a:effectLst>
                <a:innerShdw blurRad="63500" dist="50800" dir="13500000">
                  <a:srgbClr val="000000">
                    <a:alpha val="50000"/>
                  </a:srgbClr>
                </a:innerShdw>
              </a:effectLst>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1283" y="404948"/>
            <a:ext cx="5640649" cy="60872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826034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06286" y="535577"/>
            <a:ext cx="1329210" cy="461665"/>
          </a:xfrm>
          <a:prstGeom prst="rect">
            <a:avLst/>
          </a:prstGeom>
          <a:noFill/>
        </p:spPr>
        <p:txBody>
          <a:bodyPr wrap="none" rtlCol="0">
            <a:spAutoFit/>
          </a:bodyPr>
          <a:lstStyle/>
          <a:p>
            <a:r>
              <a:rPr lang="en-US" sz="2400" b="1" spc="50" dirty="0" smtClean="0">
                <a:ln w="0"/>
                <a:solidFill>
                  <a:schemeClr val="bg2"/>
                </a:solidFill>
                <a:effectLst>
                  <a:innerShdw blurRad="63500" dist="50800" dir="13500000">
                    <a:srgbClr val="000000">
                      <a:alpha val="50000"/>
                    </a:srgbClr>
                  </a:innerShdw>
                </a:effectLst>
                <a:latin typeface="Segoe UI" panose="020B0502040204020203" pitchFamily="34" charset="0"/>
                <a:cs typeface="Segoe UI" panose="020B0502040204020203" pitchFamily="34" charset="0"/>
              </a:rPr>
              <a:t>Signup </a:t>
            </a:r>
            <a:endParaRPr lang="en-US" sz="2400" b="1" spc="50" dirty="0">
              <a:ln w="0"/>
              <a:solidFill>
                <a:schemeClr val="bg2"/>
              </a:solidFill>
              <a:effectLst>
                <a:innerShdw blurRad="63500" dist="50800" dir="13500000">
                  <a:srgbClr val="000000">
                    <a:alpha val="50000"/>
                  </a:srgbClr>
                </a:innerShdw>
              </a:effectLst>
              <a:latin typeface="Segoe UI" panose="020B0502040204020203" pitchFamily="34" charset="0"/>
              <a:cs typeface="Segoe UI" panose="020B05020402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5253" y="766409"/>
            <a:ext cx="5324802" cy="5595202"/>
          </a:xfrm>
          <a:prstGeom prst="rect">
            <a:avLst/>
          </a:prstGeom>
        </p:spPr>
      </p:pic>
    </p:spTree>
    <p:extLst>
      <p:ext uri="{BB962C8B-B14F-4D97-AF65-F5344CB8AC3E}">
        <p14:creationId xmlns:p14="http://schemas.microsoft.com/office/powerpoint/2010/main" val="37338689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1386" y="325971"/>
            <a:ext cx="3177665" cy="461665"/>
          </a:xfrm>
          <a:prstGeom prst="rect">
            <a:avLst/>
          </a:prstGeom>
          <a:noFill/>
        </p:spPr>
        <p:txBody>
          <a:bodyPr wrap="none" rtlCol="0">
            <a:spAutoFit/>
          </a:bodyPr>
          <a:lstStyle/>
          <a:p>
            <a:r>
              <a:rPr lang="en-US" sz="2400" b="1" spc="50" dirty="0" smtClean="0">
                <a:ln w="0"/>
                <a:solidFill>
                  <a:schemeClr val="bg2"/>
                </a:solidFill>
                <a:effectLst>
                  <a:innerShdw blurRad="63500" dist="50800" dir="13500000">
                    <a:srgbClr val="000000">
                      <a:alpha val="50000"/>
                    </a:srgbClr>
                  </a:innerShdw>
                </a:effectLst>
                <a:latin typeface="Segoe UI" panose="020B0502040204020203" pitchFamily="34" charset="0"/>
                <a:cs typeface="Segoe UI" panose="020B0502040204020203" pitchFamily="34" charset="0"/>
              </a:rPr>
              <a:t>Upload prescription</a:t>
            </a:r>
            <a:endParaRPr lang="en-US" sz="2400" b="1" spc="50" dirty="0">
              <a:ln w="0"/>
              <a:solidFill>
                <a:schemeClr val="bg2"/>
              </a:solidFill>
              <a:effectLst>
                <a:innerShdw blurRad="63500" dist="50800" dir="13500000">
                  <a:srgbClr val="000000">
                    <a:alpha val="50000"/>
                  </a:srgbClr>
                </a:innerShdw>
              </a:effectLst>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6701" y="235131"/>
            <a:ext cx="4588435" cy="64269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937905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6636" y="345021"/>
            <a:ext cx="2914709" cy="461665"/>
          </a:xfrm>
          <a:prstGeom prst="rect">
            <a:avLst/>
          </a:prstGeom>
          <a:noFill/>
        </p:spPr>
        <p:txBody>
          <a:bodyPr wrap="none" rtlCol="0">
            <a:spAutoFit/>
          </a:bodyPr>
          <a:lstStyle/>
          <a:p>
            <a:r>
              <a:rPr lang="en-US" sz="2400" b="1" spc="50" dirty="0" smtClean="0">
                <a:ln w="0"/>
                <a:solidFill>
                  <a:schemeClr val="bg2"/>
                </a:solidFill>
                <a:effectLst>
                  <a:innerShdw blurRad="63500" dist="50800" dir="13500000">
                    <a:srgbClr val="000000">
                      <a:alpha val="50000"/>
                    </a:srgbClr>
                  </a:innerShdw>
                </a:effectLst>
                <a:latin typeface="Segoe UI" panose="020B0502040204020203" pitchFamily="34" charset="0"/>
                <a:cs typeface="Segoe UI" panose="020B0502040204020203" pitchFamily="34" charset="0"/>
              </a:rPr>
              <a:t>Valid prescription</a:t>
            </a:r>
            <a:endParaRPr lang="en-US" sz="2400" b="1" spc="50" dirty="0">
              <a:ln w="0"/>
              <a:solidFill>
                <a:schemeClr val="bg2"/>
              </a:solidFill>
              <a:effectLst>
                <a:innerShdw blurRad="63500" dist="50800" dir="13500000">
                  <a:srgbClr val="000000">
                    <a:alpha val="50000"/>
                  </a:srgbClr>
                </a:innerShdw>
              </a:effectLst>
              <a:latin typeface="Segoe UI" panose="020B0502040204020203" pitchFamily="34" charset="0"/>
              <a:cs typeface="Segoe UI" panose="020B05020402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9451" y="345021"/>
            <a:ext cx="3752971" cy="6282147"/>
          </a:xfrm>
          <a:prstGeom prst="rect">
            <a:avLst/>
          </a:prstGeom>
        </p:spPr>
      </p:pic>
    </p:spTree>
    <p:extLst>
      <p:ext uri="{BB962C8B-B14F-4D97-AF65-F5344CB8AC3E}">
        <p14:creationId xmlns:p14="http://schemas.microsoft.com/office/powerpoint/2010/main" val="1359144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43359" y="63500"/>
            <a:ext cx="7429499" cy="727682"/>
          </a:xfrm>
        </p:spPr>
        <p:txBody>
          <a:bodyPr/>
          <a:lstStyle/>
          <a:p>
            <a:pPr algn="ctr"/>
            <a:r>
              <a:rPr lang="en-US" b="1" cap="none" spc="50" dirty="0" smtClean="0">
                <a:ln w="0"/>
                <a:effectLst>
                  <a:innerShdw blurRad="63500" dist="50800" dir="13500000">
                    <a:srgbClr val="000000">
                      <a:alpha val="50000"/>
                    </a:srgbClr>
                  </a:innerShdw>
                </a:effectLst>
                <a:latin typeface="Segoe UI" panose="020B0502040204020203" pitchFamily="34" charset="0"/>
                <a:cs typeface="Segoe UI" panose="020B0502040204020203" pitchFamily="34" charset="0"/>
              </a:rPr>
              <a:t>BLOCK</a:t>
            </a:r>
            <a:r>
              <a:rPr lang="fa-IR" b="1" cap="none" spc="50" dirty="0" smtClean="0">
                <a:ln w="0"/>
                <a:effectLst>
                  <a:innerShdw blurRad="63500" dist="50800" dir="13500000">
                    <a:srgbClr val="000000">
                      <a:alpha val="50000"/>
                    </a:srgbClr>
                  </a:innerShdw>
                </a:effectLst>
                <a:latin typeface="Segoe UI" panose="020B0502040204020203" pitchFamily="34" charset="0"/>
                <a:cs typeface="Segoe UI" panose="020B0502040204020203" pitchFamily="34" charset="0"/>
              </a:rPr>
              <a:t> </a:t>
            </a:r>
            <a:r>
              <a:rPr lang="en-US" b="1" cap="none" spc="50" dirty="0" smtClean="0">
                <a:ln w="0"/>
                <a:effectLst>
                  <a:innerShdw blurRad="63500" dist="50800" dir="13500000">
                    <a:srgbClr val="000000">
                      <a:alpha val="50000"/>
                    </a:srgbClr>
                  </a:innerShdw>
                </a:effectLst>
                <a:latin typeface="Segoe UI" panose="020B0502040204020203" pitchFamily="34" charset="0"/>
                <a:cs typeface="Segoe UI" panose="020B0502040204020203" pitchFamily="34" charset="0"/>
              </a:rPr>
              <a:t>DIAGRAM</a:t>
            </a:r>
            <a:endParaRPr lang="en-US" b="1" cap="none" spc="50" dirty="0">
              <a:ln w="0"/>
              <a:effectLst>
                <a:innerShdw blurRad="63500" dist="50800" dir="13500000">
                  <a:srgbClr val="000000">
                    <a:alpha val="50000"/>
                  </a:srgbClr>
                </a:innerShdw>
              </a:effectLst>
              <a:latin typeface="Segoe UI" panose="020B0502040204020203" pitchFamily="34" charset="0"/>
              <a:cs typeface="Segoe UI" panose="020B0502040204020203" pitchFamily="34" charset="0"/>
            </a:endParaRPr>
          </a:p>
        </p:txBody>
      </p:sp>
      <p:pic>
        <p:nvPicPr>
          <p:cNvPr id="1026" name="Picture 2" descr="C:\Users\MHMD\Desktop\SE-DrogStore\Block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1189038"/>
            <a:ext cx="8066542" cy="4919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0742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6582" y="944814"/>
            <a:ext cx="7658099" cy="3970318"/>
          </a:xfrm>
          <a:prstGeom prst="rect">
            <a:avLst/>
          </a:prstGeom>
          <a:noFill/>
        </p:spPr>
        <p:txBody>
          <a:bodyPr wrap="square" rtlCol="0">
            <a:spAutoFit/>
          </a:bodyPr>
          <a:lstStyle/>
          <a:p>
            <a:pPr lvl="0" algn="r" rtl="1"/>
            <a:r>
              <a:rPr lang="ar-SA" sz="3200" b="1" dirty="0">
                <a:effectLst>
                  <a:outerShdw blurRad="38100" dist="38100" dir="2700000" algn="tl">
                    <a:srgbClr val="000000">
                      <a:alpha val="43137"/>
                    </a:srgbClr>
                  </a:outerShdw>
                </a:effectLst>
                <a:latin typeface="Mizan AR+LT" panose="00000500000000000000" pitchFamily="50" charset="-78"/>
                <a:cs typeface="Mizan AR+LT" panose="00000500000000000000" pitchFamily="50" charset="-78"/>
              </a:rPr>
              <a:t>سناریو کاربر</a:t>
            </a:r>
            <a:endParaRPr lang="en-US" sz="3200" dirty="0">
              <a:effectLst>
                <a:outerShdw blurRad="38100" dist="38100" dir="2700000" algn="tl">
                  <a:srgbClr val="000000">
                    <a:alpha val="43137"/>
                  </a:srgbClr>
                </a:outerShdw>
              </a:effectLst>
              <a:latin typeface="Mizan AR+LT" panose="00000500000000000000" pitchFamily="50" charset="-78"/>
              <a:cs typeface="Mizan AR+LT" panose="00000500000000000000" pitchFamily="50" charset="-78"/>
            </a:endParaRPr>
          </a:p>
          <a:p>
            <a:pPr algn="r" rtl="1"/>
            <a:r>
              <a:rPr lang="ar-SA" sz="2000" dirty="0">
                <a:latin typeface="Mizan AR+LT" panose="00000500000000000000" pitchFamily="50" charset="-78"/>
                <a:cs typeface="Mizan AR+LT" panose="00000500000000000000" pitchFamily="50" charset="-78"/>
              </a:rPr>
              <a:t>یک سیستم برای فروش دارو به کاربر در بستر اینترنت باید ایجاد شود که ویژگی های زیر را دارا باشد:</a:t>
            </a:r>
            <a:endParaRPr lang="en-US" sz="2000" dirty="0">
              <a:latin typeface="Mizan AR+LT" panose="00000500000000000000" pitchFamily="50" charset="-78"/>
              <a:cs typeface="Mizan AR+LT" panose="00000500000000000000" pitchFamily="50" charset="-78"/>
            </a:endParaRPr>
          </a:p>
          <a:p>
            <a:pPr marL="457200" lvl="0" indent="-457200" algn="r" rtl="1">
              <a:buFont typeface="+mj-lt"/>
              <a:buAutoNum type="arabicPeriod"/>
            </a:pPr>
            <a:r>
              <a:rPr lang="ar-SA" sz="2000" dirty="0">
                <a:latin typeface="Mizan AR+LT" panose="00000500000000000000" pitchFamily="50" charset="-78"/>
                <a:cs typeface="Mizan AR+LT" panose="00000500000000000000" pitchFamily="50" charset="-78"/>
              </a:rPr>
              <a:t>باید از نسخه های دیجیتال هم پشتیبانی کند و بیماران بتوانند بوسیله آن دارو های خود را خریداری کنند.</a:t>
            </a:r>
            <a:endParaRPr lang="en-US" sz="2000" dirty="0">
              <a:latin typeface="Mizan AR+LT" panose="00000500000000000000" pitchFamily="50" charset="-78"/>
              <a:cs typeface="Mizan AR+LT" panose="00000500000000000000" pitchFamily="50" charset="-78"/>
            </a:endParaRPr>
          </a:p>
          <a:p>
            <a:pPr marL="457200" lvl="0" indent="-457200" algn="r" rtl="1">
              <a:buFont typeface="+mj-lt"/>
              <a:buAutoNum type="arabicPeriod"/>
            </a:pPr>
            <a:r>
              <a:rPr lang="ar-SA" sz="2000" dirty="0">
                <a:latin typeface="Mizan AR+LT" panose="00000500000000000000" pitchFamily="50" charset="-78"/>
                <a:cs typeface="Mizan AR+LT" panose="00000500000000000000" pitchFamily="50" charset="-78"/>
              </a:rPr>
              <a:t>برنامه باید کاربر پسند باشد و بیماران با کمترین میزان اتلاف وقت بتوانند دارو خود را تهیه کنند.</a:t>
            </a:r>
            <a:endParaRPr lang="en-US" sz="2000" dirty="0">
              <a:latin typeface="Mizan AR+LT" panose="00000500000000000000" pitchFamily="50" charset="-78"/>
              <a:cs typeface="Mizan AR+LT" panose="00000500000000000000" pitchFamily="50" charset="-78"/>
            </a:endParaRPr>
          </a:p>
          <a:p>
            <a:pPr marL="457200" lvl="0" indent="-457200" algn="r" rtl="1">
              <a:buFont typeface="+mj-lt"/>
              <a:buAutoNum type="arabicPeriod"/>
            </a:pPr>
            <a:r>
              <a:rPr lang="ar-SA" sz="2000" dirty="0">
                <a:latin typeface="Mizan AR+LT" panose="00000500000000000000" pitchFamily="50" charset="-78"/>
                <a:cs typeface="Mizan AR+LT" panose="00000500000000000000" pitchFamily="50" charset="-78"/>
              </a:rPr>
              <a:t>هر کاربر باید بتواند گزارشی از سابقه خرید دارو های خود مشاهده کند.</a:t>
            </a:r>
            <a:endParaRPr lang="en-US" sz="2000" dirty="0">
              <a:latin typeface="Mizan AR+LT" panose="00000500000000000000" pitchFamily="50" charset="-78"/>
              <a:cs typeface="Mizan AR+LT" panose="00000500000000000000" pitchFamily="50" charset="-78"/>
            </a:endParaRPr>
          </a:p>
          <a:p>
            <a:pPr marL="457200" lvl="0" indent="-457200" algn="r" rtl="1">
              <a:buFont typeface="+mj-lt"/>
              <a:buAutoNum type="arabicPeriod"/>
            </a:pPr>
            <a:r>
              <a:rPr lang="ar-SA" sz="2000" dirty="0">
                <a:latin typeface="Mizan AR+LT" panose="00000500000000000000" pitchFamily="50" charset="-78"/>
                <a:cs typeface="Mizan AR+LT" panose="00000500000000000000" pitchFamily="50" charset="-78"/>
              </a:rPr>
              <a:t>در این سیستم امنیت اطلاعات کاربر و سرعت تحویل سفارش کاربر بسیار اهمیت دارد.</a:t>
            </a:r>
            <a:endParaRPr lang="en-US" sz="2000" dirty="0">
              <a:latin typeface="Mizan AR+LT" panose="00000500000000000000" pitchFamily="50" charset="-78"/>
              <a:cs typeface="Mizan AR+LT" panose="00000500000000000000" pitchFamily="50" charset="-78"/>
            </a:endParaRPr>
          </a:p>
          <a:p>
            <a:pPr marL="457200" lvl="0" indent="-457200" algn="r" rtl="1">
              <a:buFont typeface="+mj-lt"/>
              <a:buAutoNum type="arabicPeriod"/>
            </a:pPr>
            <a:r>
              <a:rPr lang="ar-SA" sz="2000" dirty="0">
                <a:latin typeface="Mizan AR+LT" panose="00000500000000000000" pitchFamily="50" charset="-78"/>
                <a:cs typeface="Mizan AR+LT" panose="00000500000000000000" pitchFamily="50" charset="-78"/>
              </a:rPr>
              <a:t>کاربر می تواند کالای مورد نیاز خود را با نام آن جست و جو کند</a:t>
            </a:r>
            <a:r>
              <a:rPr lang="ar-SA" sz="2000" dirty="0" smtClean="0">
                <a:latin typeface="Mizan AR+LT" panose="00000500000000000000" pitchFamily="50" charset="-78"/>
                <a:cs typeface="Mizan AR+LT" panose="00000500000000000000" pitchFamily="50" charset="-78"/>
              </a:rPr>
              <a:t>.</a:t>
            </a:r>
            <a:endParaRPr lang="fa-IR" sz="2000" dirty="0" smtClean="0">
              <a:latin typeface="Mizan AR+LT" panose="00000500000000000000" pitchFamily="50" charset="-78"/>
              <a:cs typeface="Mizan AR+LT" panose="00000500000000000000" pitchFamily="50" charset="-78"/>
            </a:endParaRPr>
          </a:p>
          <a:p>
            <a:pPr marL="457200" lvl="0" indent="-457200" algn="r" rtl="1">
              <a:buFont typeface="+mj-lt"/>
              <a:buAutoNum type="arabicPeriod"/>
            </a:pPr>
            <a:r>
              <a:rPr lang="fa-IR" sz="2000" dirty="0" smtClean="0">
                <a:latin typeface="Mizan AR+LT" panose="00000500000000000000" pitchFamily="50" charset="-78"/>
                <a:cs typeface="Mizan AR+LT" panose="00000500000000000000" pitchFamily="50" charset="-78"/>
              </a:rPr>
              <a:t>ادمین داروخانه مسئولیت اضافه کردن و مدیریت دارو ها را بعهده دارد. </a:t>
            </a:r>
            <a:endParaRPr lang="en-US" sz="2000" dirty="0">
              <a:latin typeface="Mizan AR+LT" panose="00000500000000000000" pitchFamily="50" charset="-78"/>
              <a:cs typeface="Mizan AR+LT" panose="00000500000000000000" pitchFamily="50" charset="-78"/>
            </a:endParaRPr>
          </a:p>
          <a:p>
            <a:pPr algn="r" rtl="1"/>
            <a:endParaRPr lang="en-US" sz="2000" dirty="0">
              <a:latin typeface="Mizan AR+LT" panose="00000500000000000000" pitchFamily="50" charset="-78"/>
              <a:cs typeface="Mizan AR+LT" panose="00000500000000000000" pitchFamily="50" charset="-78"/>
            </a:endParaRPr>
          </a:p>
        </p:txBody>
      </p:sp>
    </p:spTree>
    <p:extLst>
      <p:ext uri="{BB962C8B-B14F-4D97-AF65-F5344CB8AC3E}">
        <p14:creationId xmlns:p14="http://schemas.microsoft.com/office/powerpoint/2010/main" val="12550116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92560" y="174018"/>
            <a:ext cx="7429499" cy="727682"/>
          </a:xfrm>
        </p:spPr>
        <p:txBody>
          <a:bodyPr>
            <a:normAutofit/>
          </a:bodyPr>
          <a:lstStyle/>
          <a:p>
            <a:pPr algn="ctr"/>
            <a:r>
              <a:rPr lang="en-US" b="1" cap="none" spc="50" dirty="0" smtClean="0">
                <a:ln w="0"/>
                <a:effectLst>
                  <a:innerShdw blurRad="63500" dist="50800" dir="13500000">
                    <a:srgbClr val="000000">
                      <a:alpha val="50000"/>
                    </a:srgbClr>
                  </a:innerShdw>
                </a:effectLst>
                <a:latin typeface="Segoe UI" panose="020B0502040204020203" pitchFamily="34" charset="0"/>
                <a:cs typeface="Segoe UI" panose="020B0502040204020203" pitchFamily="34" charset="0"/>
              </a:rPr>
              <a:t>	DFD0 </a:t>
            </a:r>
            <a:r>
              <a:rPr lang="en-US" sz="1800" b="1" cap="none" spc="50" dirty="0" smtClean="0">
                <a:ln w="0"/>
                <a:effectLst>
                  <a:innerShdw blurRad="63500" dist="50800" dir="13500000">
                    <a:srgbClr val="000000">
                      <a:alpha val="50000"/>
                    </a:srgbClr>
                  </a:innerShdw>
                </a:effectLst>
                <a:latin typeface="Segoe UI" panose="020B0502040204020203" pitchFamily="34" charset="0"/>
                <a:cs typeface="Segoe UI" panose="020B0502040204020203" pitchFamily="34" charset="0"/>
              </a:rPr>
              <a:t>(DATA FLOW DIAGRAM)</a:t>
            </a:r>
            <a:endParaRPr lang="en-US" b="1" cap="none" spc="50" dirty="0">
              <a:ln w="0"/>
              <a:effectLst>
                <a:innerShdw blurRad="63500" dist="50800" dir="13500000">
                  <a:srgbClr val="000000">
                    <a:alpha val="50000"/>
                  </a:srgbClr>
                </a:innerShdw>
              </a:effectLst>
              <a:latin typeface="Segoe UI" panose="020B0502040204020203" pitchFamily="34" charset="0"/>
              <a:cs typeface="Segoe UI" panose="020B0502040204020203" pitchFamily="34" charset="0"/>
            </a:endParaRPr>
          </a:p>
        </p:txBody>
      </p:sp>
      <p:pic>
        <p:nvPicPr>
          <p:cNvPr id="7170" name="Picture 2" descr="C:\Users\MHMD\Downloads\Telegram Desktop\DFD0.png"/>
          <p:cNvPicPr>
            <a:picLocks noChangeAspect="1" noChangeArrowheads="1"/>
          </p:cNvPicPr>
          <p:nvPr/>
        </p:nvPicPr>
        <p:blipFill rotWithShape="1">
          <a:blip r:embed="rId2">
            <a:extLst>
              <a:ext uri="{28A0092B-C50C-407E-A947-70E740481C1C}">
                <a14:useLocalDpi xmlns:a14="http://schemas.microsoft.com/office/drawing/2010/main" val="0"/>
              </a:ext>
            </a:extLst>
          </a:blip>
          <a:srcRect l="10093" t="5992" r="4843" b="4751"/>
          <a:stretch/>
        </p:blipFill>
        <p:spPr bwMode="auto">
          <a:xfrm>
            <a:off x="203199" y="957943"/>
            <a:ext cx="8679543" cy="5515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0720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6059" y="161318"/>
            <a:ext cx="7429499" cy="727682"/>
          </a:xfrm>
        </p:spPr>
        <p:txBody>
          <a:bodyPr>
            <a:normAutofit/>
          </a:bodyPr>
          <a:lstStyle/>
          <a:p>
            <a:pPr algn="ctr"/>
            <a:r>
              <a:rPr lang="en-US" b="1" cap="none" spc="50" dirty="0">
                <a:ln w="0"/>
                <a:effectLst>
                  <a:innerShdw blurRad="63500" dist="50800" dir="13500000">
                    <a:srgbClr val="000000">
                      <a:alpha val="50000"/>
                    </a:srgbClr>
                  </a:innerShdw>
                </a:effectLst>
                <a:latin typeface="Segoe UI" panose="020B0502040204020203" pitchFamily="34" charset="0"/>
                <a:cs typeface="Segoe UI" panose="020B0502040204020203" pitchFamily="34" charset="0"/>
              </a:rPr>
              <a:t>	 </a:t>
            </a:r>
            <a:r>
              <a:rPr lang="en-US" b="1" cap="none" spc="50" dirty="0" smtClean="0">
                <a:ln w="0"/>
                <a:effectLst>
                  <a:innerShdw blurRad="63500" dist="50800" dir="13500000">
                    <a:srgbClr val="000000">
                      <a:alpha val="50000"/>
                    </a:srgbClr>
                  </a:innerShdw>
                </a:effectLst>
                <a:latin typeface="Segoe UI" panose="020B0502040204020203" pitchFamily="34" charset="0"/>
                <a:cs typeface="Segoe UI" panose="020B0502040204020203" pitchFamily="34" charset="0"/>
              </a:rPr>
              <a:t>DFD1 </a:t>
            </a:r>
            <a:r>
              <a:rPr lang="en-US" sz="1800" b="1" cap="none" spc="50" dirty="0">
                <a:ln w="0"/>
                <a:effectLst>
                  <a:innerShdw blurRad="63500" dist="50800" dir="13500000">
                    <a:srgbClr val="000000">
                      <a:alpha val="50000"/>
                    </a:srgbClr>
                  </a:innerShdw>
                </a:effectLst>
                <a:latin typeface="Segoe UI" panose="020B0502040204020203" pitchFamily="34" charset="0"/>
                <a:cs typeface="Segoe UI" panose="020B0502040204020203" pitchFamily="34" charset="0"/>
              </a:rPr>
              <a:t>(DATA FLOW DIAGRAM)</a:t>
            </a:r>
            <a:endParaRPr lang="en-US" b="1" cap="none" spc="50" dirty="0">
              <a:ln w="0"/>
              <a:effectLst>
                <a:innerShdw blurRad="63500" dist="50800" dir="13500000">
                  <a:srgbClr val="000000">
                    <a:alpha val="50000"/>
                  </a:srgbClr>
                </a:innerShdw>
              </a:effectLst>
              <a:latin typeface="Segoe UI" panose="020B0502040204020203" pitchFamily="34" charset="0"/>
              <a:cs typeface="Segoe UI" panose="020B0502040204020203" pitchFamily="34" charset="0"/>
            </a:endParaRPr>
          </a:p>
        </p:txBody>
      </p:sp>
      <p:pic>
        <p:nvPicPr>
          <p:cNvPr id="4098" name="Picture 2" descr="C:\Users\MHMD\Desktop\DFD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200" y="914400"/>
            <a:ext cx="8509000" cy="572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0175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a:spLocks noGrp="1"/>
          </p:cNvSpPr>
          <p:nvPr>
            <p:ph type="title"/>
          </p:nvPr>
        </p:nvSpPr>
        <p:spPr>
          <a:xfrm>
            <a:off x="856059" y="161318"/>
            <a:ext cx="7429499" cy="727682"/>
          </a:xfrm>
        </p:spPr>
        <p:txBody>
          <a:bodyPr>
            <a:normAutofit/>
          </a:bodyPr>
          <a:lstStyle/>
          <a:p>
            <a:pPr algn="ctr"/>
            <a:r>
              <a:rPr lang="en-US" b="1" cap="none" spc="50" dirty="0">
                <a:ln w="0"/>
                <a:effectLst>
                  <a:innerShdw blurRad="63500" dist="50800" dir="13500000">
                    <a:srgbClr val="000000">
                      <a:alpha val="50000"/>
                    </a:srgbClr>
                  </a:innerShdw>
                </a:effectLst>
                <a:latin typeface="Segoe UI" panose="020B0502040204020203" pitchFamily="34" charset="0"/>
                <a:cs typeface="Segoe UI" panose="020B0502040204020203" pitchFamily="34" charset="0"/>
              </a:rPr>
              <a:t>	 </a:t>
            </a:r>
            <a:r>
              <a:rPr lang="en-US" b="1" cap="none" spc="50" dirty="0" smtClean="0">
                <a:ln w="0"/>
                <a:effectLst>
                  <a:innerShdw blurRad="63500" dist="50800" dir="13500000">
                    <a:srgbClr val="000000">
                      <a:alpha val="50000"/>
                    </a:srgbClr>
                  </a:innerShdw>
                </a:effectLst>
                <a:latin typeface="Segoe UI" panose="020B0502040204020203" pitchFamily="34" charset="0"/>
                <a:cs typeface="Segoe UI" panose="020B0502040204020203" pitchFamily="34" charset="0"/>
              </a:rPr>
              <a:t>DFD1 </a:t>
            </a:r>
            <a:r>
              <a:rPr lang="en-US" sz="1800" b="1" cap="none" spc="50" dirty="0">
                <a:ln w="0"/>
                <a:effectLst>
                  <a:innerShdw blurRad="63500" dist="50800" dir="13500000">
                    <a:srgbClr val="000000">
                      <a:alpha val="50000"/>
                    </a:srgbClr>
                  </a:innerShdw>
                </a:effectLst>
                <a:latin typeface="Segoe UI" panose="020B0502040204020203" pitchFamily="34" charset="0"/>
                <a:cs typeface="Segoe UI" panose="020B0502040204020203" pitchFamily="34" charset="0"/>
              </a:rPr>
              <a:t>(DATA FLOW DIAGRAM)</a:t>
            </a:r>
            <a:endParaRPr lang="en-US" b="1" cap="none" spc="50" dirty="0">
              <a:ln w="0"/>
              <a:effectLst>
                <a:innerShdw blurRad="63500" dist="50800" dir="13500000">
                  <a:srgbClr val="000000">
                    <a:alpha val="50000"/>
                  </a:srgbClr>
                </a:innerShdw>
              </a:effectLst>
              <a:latin typeface="Segoe UI" panose="020B0502040204020203" pitchFamily="34" charset="0"/>
              <a:cs typeface="Segoe UI" panose="020B0502040204020203" pitchFamily="34" charset="0"/>
            </a:endParaRPr>
          </a:p>
        </p:txBody>
      </p:sp>
      <p:pic>
        <p:nvPicPr>
          <p:cNvPr id="5122" name="Picture 2" descr="C:\Users\MHMD\Desktop\DFD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24" y="812800"/>
            <a:ext cx="8715375"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2713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10734" y="57178"/>
            <a:ext cx="7429499" cy="727682"/>
          </a:xfrm>
        </p:spPr>
        <p:txBody>
          <a:bodyPr/>
          <a:lstStyle/>
          <a:p>
            <a:pPr algn="ctr"/>
            <a:r>
              <a:rPr lang="en-US" b="1" cap="none" spc="50" dirty="0" smtClean="0">
                <a:ln w="0"/>
                <a:effectLst>
                  <a:innerShdw blurRad="63500" dist="50800" dir="13500000">
                    <a:srgbClr val="000000">
                      <a:alpha val="50000"/>
                    </a:srgbClr>
                  </a:innerShdw>
                </a:effectLst>
                <a:latin typeface="Segoe UI" panose="020B0502040204020203" pitchFamily="34" charset="0"/>
                <a:cs typeface="Segoe UI" panose="020B0502040204020203" pitchFamily="34" charset="0"/>
              </a:rPr>
              <a:t>Context ERD</a:t>
            </a:r>
            <a:endParaRPr lang="en-US" b="1" cap="none" spc="50" dirty="0">
              <a:ln w="0"/>
              <a:effectLst>
                <a:innerShdw blurRad="63500" dist="50800" dir="13500000">
                  <a:srgbClr val="000000">
                    <a:alpha val="50000"/>
                  </a:srgbClr>
                </a:innerShdw>
              </a:effectLst>
              <a:latin typeface="Segoe UI" panose="020B0502040204020203" pitchFamily="34" charset="0"/>
              <a:cs typeface="Segoe UI" panose="020B0502040204020203" pitchFamily="34" charset="0"/>
            </a:endParaRPr>
          </a:p>
        </p:txBody>
      </p:sp>
      <p:pic>
        <p:nvPicPr>
          <p:cNvPr id="6146" name="Picture 2" descr="C:\Users\MHMD\Downloads\Telegram Desktop\Context E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187" y="812800"/>
            <a:ext cx="7377113" cy="584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0733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272" y="10391"/>
            <a:ext cx="7429499" cy="727682"/>
          </a:xfrm>
        </p:spPr>
        <p:txBody>
          <a:bodyPr/>
          <a:lstStyle/>
          <a:p>
            <a:pPr algn="ctr"/>
            <a:r>
              <a:rPr lang="en-US" b="1" cap="none" spc="50" dirty="0">
                <a:ln w="0"/>
                <a:effectLst>
                  <a:innerShdw blurRad="63500" dist="50800" dir="13500000">
                    <a:srgbClr val="000000">
                      <a:alpha val="50000"/>
                    </a:srgbClr>
                  </a:innerShdw>
                </a:effectLst>
                <a:latin typeface="Segoe UI" panose="020B0502040204020203" pitchFamily="34" charset="0"/>
                <a:cs typeface="Segoe UI" panose="020B0502040204020203" pitchFamily="34" charset="0"/>
              </a:rPr>
              <a:t>KEY BASED</a:t>
            </a:r>
            <a:r>
              <a:rPr lang="en-US" b="1" cap="none" spc="50" dirty="0" smtClean="0">
                <a:ln w="0"/>
                <a:effectLst>
                  <a:innerShdw blurRad="63500" dist="50800" dir="13500000">
                    <a:srgbClr val="000000">
                      <a:alpha val="50000"/>
                    </a:srgbClr>
                  </a:innerShdw>
                </a:effectLst>
                <a:latin typeface="Segoe UI" panose="020B0502040204020203" pitchFamily="34" charset="0"/>
                <a:cs typeface="Segoe UI" panose="020B0502040204020203" pitchFamily="34" charset="0"/>
              </a:rPr>
              <a:t> ERD</a:t>
            </a:r>
            <a:endParaRPr lang="en-US" b="1" cap="none" spc="50" dirty="0">
              <a:ln w="0"/>
              <a:effectLst>
                <a:innerShdw blurRad="63500" dist="50800" dir="13500000">
                  <a:srgbClr val="000000">
                    <a:alpha val="50000"/>
                  </a:srgbClr>
                </a:innerShdw>
              </a:effectLst>
              <a:latin typeface="Segoe UI" panose="020B0502040204020203" pitchFamily="34" charset="0"/>
              <a:cs typeface="Segoe UI" panose="020B0502040204020203" pitchFamily="34" charset="0"/>
            </a:endParaRPr>
          </a:p>
        </p:txBody>
      </p:sp>
      <p:pic>
        <p:nvPicPr>
          <p:cNvPr id="8194" name="Picture 2" descr="C:\Users\MHMD\Downloads\Telegram Desktop\KeyBasedERD.png"/>
          <p:cNvPicPr>
            <a:picLocks noChangeAspect="1" noChangeArrowheads="1"/>
          </p:cNvPicPr>
          <p:nvPr/>
        </p:nvPicPr>
        <p:blipFill rotWithShape="1">
          <a:blip r:embed="rId2">
            <a:extLst>
              <a:ext uri="{28A0092B-C50C-407E-A947-70E740481C1C}">
                <a14:useLocalDpi xmlns:a14="http://schemas.microsoft.com/office/drawing/2010/main" val="0"/>
              </a:ext>
            </a:extLst>
          </a:blip>
          <a:srcRect l="7613" t="1464" r="8841" b="1299"/>
          <a:stretch/>
        </p:blipFill>
        <p:spPr bwMode="auto">
          <a:xfrm>
            <a:off x="554014" y="613062"/>
            <a:ext cx="7904185" cy="6203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9017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0247" y="0"/>
            <a:ext cx="7429499" cy="727682"/>
          </a:xfrm>
        </p:spPr>
        <p:txBody>
          <a:bodyPr/>
          <a:lstStyle/>
          <a:p>
            <a:pPr algn="ctr"/>
            <a:r>
              <a:rPr lang="en-US" b="1" cap="none" spc="50" dirty="0" smtClean="0">
                <a:ln w="0"/>
                <a:effectLst>
                  <a:innerShdw blurRad="63500" dist="50800" dir="13500000">
                    <a:srgbClr val="000000">
                      <a:alpha val="50000"/>
                    </a:srgbClr>
                  </a:innerShdw>
                </a:effectLst>
                <a:latin typeface="Segoe UI" panose="020B0502040204020203" pitchFamily="34" charset="0"/>
                <a:cs typeface="Segoe UI" panose="020B0502040204020203" pitchFamily="34" charset="0"/>
              </a:rPr>
              <a:t>CLASS DIAGRAM</a:t>
            </a:r>
            <a:endParaRPr lang="en-US" b="1" cap="none" spc="50" dirty="0">
              <a:ln w="0"/>
              <a:effectLst>
                <a:innerShdw blurRad="63500" dist="50800" dir="13500000">
                  <a:srgbClr val="000000">
                    <a:alpha val="50000"/>
                  </a:srgbClr>
                </a:innerShdw>
              </a:effectLst>
              <a:latin typeface="Segoe UI" panose="020B0502040204020203" pitchFamily="34" charset="0"/>
              <a:cs typeface="Segoe UI" panose="020B0502040204020203" pitchFamily="34" charset="0"/>
            </a:endParaRPr>
          </a:p>
        </p:txBody>
      </p:sp>
      <p:pic>
        <p:nvPicPr>
          <p:cNvPr id="9218" name="Picture 2" descr="C:\Users\MHMD\Downloads\Telegram Desktop\Class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27" y="706582"/>
            <a:ext cx="8956964" cy="6016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591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40622" y="0"/>
            <a:ext cx="7429499" cy="727682"/>
          </a:xfrm>
        </p:spPr>
        <p:txBody>
          <a:bodyPr/>
          <a:lstStyle/>
          <a:p>
            <a:pPr algn="ctr"/>
            <a:r>
              <a:rPr lang="en-US" b="1" cap="none" spc="50" dirty="0" smtClean="0">
                <a:ln w="0"/>
                <a:effectLst>
                  <a:innerShdw blurRad="63500" dist="50800" dir="13500000">
                    <a:srgbClr val="000000">
                      <a:alpha val="50000"/>
                    </a:srgbClr>
                  </a:innerShdw>
                </a:effectLst>
                <a:latin typeface="Segoe UI" panose="020B0502040204020203" pitchFamily="34" charset="0"/>
                <a:cs typeface="Segoe UI" panose="020B0502040204020203" pitchFamily="34" charset="0"/>
              </a:rPr>
              <a:t>COMPONENT DIAGRAM</a:t>
            </a:r>
            <a:endParaRPr lang="en-US" b="1" cap="none" spc="50" dirty="0">
              <a:ln w="0"/>
              <a:effectLst>
                <a:innerShdw blurRad="63500" dist="50800" dir="13500000">
                  <a:srgbClr val="000000">
                    <a:alpha val="50000"/>
                  </a:srgbClr>
                </a:innerShdw>
              </a:effectLst>
              <a:latin typeface="Segoe UI" panose="020B0502040204020203" pitchFamily="34" charset="0"/>
              <a:cs typeface="Segoe UI" panose="020B0502040204020203" pitchFamily="34" charset="0"/>
            </a:endParaRPr>
          </a:p>
        </p:txBody>
      </p:sp>
      <p:pic>
        <p:nvPicPr>
          <p:cNvPr id="10242" name="Picture 2" descr="C:\Users\MHMD\Downloads\Telegram Desktop\Component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50" y="621928"/>
            <a:ext cx="7692014" cy="6142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8241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92977" y="88582"/>
            <a:ext cx="7429499" cy="727682"/>
          </a:xfrm>
        </p:spPr>
        <p:txBody>
          <a:bodyPr/>
          <a:lstStyle/>
          <a:p>
            <a:pPr algn="ctr"/>
            <a:r>
              <a:rPr lang="en-US" b="1" cap="none" spc="50" dirty="0" smtClean="0">
                <a:ln w="0"/>
                <a:effectLst>
                  <a:innerShdw blurRad="63500" dist="50800" dir="13500000">
                    <a:srgbClr val="000000">
                      <a:alpha val="50000"/>
                    </a:srgbClr>
                  </a:innerShdw>
                </a:effectLst>
                <a:latin typeface="Segoe UI" panose="020B0502040204020203" pitchFamily="34" charset="0"/>
                <a:cs typeface="Segoe UI" panose="020B0502040204020203" pitchFamily="34" charset="0"/>
              </a:rPr>
              <a:t>DEPLOYMENT DIAGRAM</a:t>
            </a:r>
            <a:endParaRPr lang="en-US" b="1" cap="none" spc="50" dirty="0">
              <a:ln w="0"/>
              <a:effectLst>
                <a:innerShdw blurRad="63500" dist="50800" dir="13500000">
                  <a:srgbClr val="000000">
                    <a:alpha val="50000"/>
                  </a:srgbClr>
                </a:innerShdw>
              </a:effectLst>
              <a:latin typeface="Segoe UI" panose="020B0502040204020203" pitchFamily="34" charset="0"/>
              <a:cs typeface="Segoe UI" panose="020B0502040204020203" pitchFamily="34" charset="0"/>
            </a:endParaRPr>
          </a:p>
        </p:txBody>
      </p:sp>
      <p:pic>
        <p:nvPicPr>
          <p:cNvPr id="11266" name="Picture 2" descr="C:\Users\MHMD\Downloads\Telegram Desktop\DeploymentDiagram.png"/>
          <p:cNvPicPr>
            <a:picLocks noChangeAspect="1" noChangeArrowheads="1"/>
          </p:cNvPicPr>
          <p:nvPr/>
        </p:nvPicPr>
        <p:blipFill rotWithShape="1">
          <a:blip r:embed="rId2">
            <a:extLst>
              <a:ext uri="{28A0092B-C50C-407E-A947-70E740481C1C}">
                <a14:useLocalDpi xmlns:a14="http://schemas.microsoft.com/office/drawing/2010/main" val="0"/>
              </a:ext>
            </a:extLst>
          </a:blip>
          <a:srcRect l="2473" r="8737"/>
          <a:stretch/>
        </p:blipFill>
        <p:spPr bwMode="auto">
          <a:xfrm>
            <a:off x="197427" y="842147"/>
            <a:ext cx="8777452" cy="5569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2168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35133"/>
            <a:ext cx="8472574" cy="6494085"/>
          </a:xfrm>
          <a:prstGeom prst="rect">
            <a:avLst/>
          </a:prstGeom>
          <a:noFill/>
        </p:spPr>
        <p:txBody>
          <a:bodyPr wrap="square" rtlCol="0">
            <a:spAutoFit/>
          </a:bodyPr>
          <a:lstStyle/>
          <a:p>
            <a:pPr lvl="0" algn="ctr" rtl="1"/>
            <a:r>
              <a:rPr lang="ar-SA" sz="3600" b="1" spc="50" dirty="0">
                <a:ln w="0"/>
                <a:effectLst>
                  <a:innerShdw blurRad="63500" dist="50800" dir="13500000">
                    <a:srgbClr val="000000">
                      <a:alpha val="50000"/>
                    </a:srgbClr>
                  </a:innerShdw>
                </a:effectLst>
                <a:latin typeface="Mizan AR+LT Bold" panose="00000800000000000000" pitchFamily="50" charset="-78"/>
                <a:cs typeface="Mizan AR+LT Bold" panose="00000800000000000000" pitchFamily="50" charset="-78"/>
              </a:rPr>
              <a:t>تکامل سیستم</a:t>
            </a:r>
            <a:endParaRPr lang="en-US" sz="3600" b="1" spc="50" dirty="0">
              <a:ln w="0"/>
              <a:effectLst>
                <a:innerShdw blurRad="63500" dist="50800" dir="13500000">
                  <a:srgbClr val="000000">
                    <a:alpha val="50000"/>
                  </a:srgbClr>
                </a:innerShdw>
              </a:effectLst>
              <a:latin typeface="Mizan AR+LT Bold" panose="00000800000000000000" pitchFamily="50" charset="-78"/>
              <a:cs typeface="Mizan AR+LT Bold" panose="00000800000000000000" pitchFamily="50" charset="-78"/>
            </a:endParaRPr>
          </a:p>
          <a:p>
            <a:pPr lvl="0" algn="r" rtl="1"/>
            <a:r>
              <a:rPr lang="ar-SA" sz="2400" dirty="0">
                <a:latin typeface="Mizan AR+LT Bold" panose="00000800000000000000" pitchFamily="50" charset="-78"/>
                <a:cs typeface="Mizan AR+LT Bold" panose="00000800000000000000" pitchFamily="50" charset="-78"/>
              </a:rPr>
              <a:t>صدور نسخه دیجیتال</a:t>
            </a:r>
            <a:endParaRPr lang="en-US" sz="2400" dirty="0">
              <a:latin typeface="Mizan AR+LT Bold" panose="00000800000000000000" pitchFamily="50" charset="-78"/>
              <a:cs typeface="Mizan AR+LT Bold" panose="00000800000000000000" pitchFamily="50" charset="-78"/>
            </a:endParaRPr>
          </a:p>
          <a:p>
            <a:pPr algn="r" rtl="1"/>
            <a:r>
              <a:rPr lang="ar-SA" sz="2000" dirty="0">
                <a:latin typeface="Mizan AR+LT" panose="00000500000000000000" pitchFamily="50" charset="-78"/>
                <a:cs typeface="Mizan AR+LT" panose="00000500000000000000" pitchFamily="50" charset="-78"/>
              </a:rPr>
              <a:t>در سیستم فعلی ما فرض کرده ایم که کاربر توسط سیستم های موجود نسخه دیجیتال خود را دریافت میکند یکی از بخش هایی که در اینده ممکن است اضافه شود بخش صدور نسخه دیجیتال است</a:t>
            </a:r>
            <a:r>
              <a:rPr lang="ar-SA" sz="2000" dirty="0" smtClean="0">
                <a:latin typeface="Mizan AR+LT" panose="00000500000000000000" pitchFamily="50" charset="-78"/>
                <a:cs typeface="Mizan AR+LT" panose="00000500000000000000" pitchFamily="50" charset="-78"/>
              </a:rPr>
              <a:t>.</a:t>
            </a:r>
            <a:endParaRPr lang="en-US" sz="2000" dirty="0" smtClean="0">
              <a:latin typeface="Mizan AR+LT" panose="00000500000000000000" pitchFamily="50" charset="-78"/>
              <a:cs typeface="Mizan AR+LT" panose="00000500000000000000" pitchFamily="50" charset="-78"/>
            </a:endParaRPr>
          </a:p>
          <a:p>
            <a:pPr algn="r" rtl="1"/>
            <a:endParaRPr lang="en-US" sz="2000" dirty="0">
              <a:latin typeface="Mizan AR+LT" panose="00000500000000000000" pitchFamily="50" charset="-78"/>
              <a:cs typeface="Mizan AR+LT" panose="00000500000000000000" pitchFamily="50" charset="-78"/>
            </a:endParaRPr>
          </a:p>
          <a:p>
            <a:pPr lvl="0" algn="r" rtl="1"/>
            <a:r>
              <a:rPr lang="ar-SA" sz="2400" dirty="0">
                <a:latin typeface="Mizan AR+LT Bold" panose="00000800000000000000" pitchFamily="50" charset="-78"/>
                <a:cs typeface="Mizan AR+LT Bold" panose="00000800000000000000" pitchFamily="50" charset="-78"/>
              </a:rPr>
              <a:t>قابلیت اطلاع رسانی یک کالا به کاربر درصورت موجود شدن</a:t>
            </a:r>
            <a:endParaRPr lang="en-US" sz="2400" dirty="0">
              <a:latin typeface="Mizan AR+LT Bold" panose="00000800000000000000" pitchFamily="50" charset="-78"/>
              <a:cs typeface="Mizan AR+LT Bold" panose="00000800000000000000" pitchFamily="50" charset="-78"/>
            </a:endParaRPr>
          </a:p>
          <a:p>
            <a:pPr algn="r" rtl="1"/>
            <a:r>
              <a:rPr lang="ar-SA" sz="2000" dirty="0">
                <a:latin typeface="Mizan AR+LT" panose="00000500000000000000" pitchFamily="50" charset="-78"/>
                <a:cs typeface="Mizan AR+LT" panose="00000500000000000000" pitchFamily="50" charset="-78"/>
              </a:rPr>
              <a:t>گاهی ممکن است کاربر کالایی را نیاز داشته باشد که موجود نباشد یکی از بخش هایی که اضافه خواهد شد اینست که توسط اپلیکیشن به کاربر اطلاع رسانی شود</a:t>
            </a:r>
            <a:r>
              <a:rPr lang="ar-SA" sz="2000" dirty="0" smtClean="0">
                <a:latin typeface="Mizan AR+LT" panose="00000500000000000000" pitchFamily="50" charset="-78"/>
                <a:cs typeface="Mizan AR+LT" panose="00000500000000000000" pitchFamily="50" charset="-78"/>
              </a:rPr>
              <a:t>.</a:t>
            </a:r>
            <a:endParaRPr lang="en-US" sz="2000" dirty="0" smtClean="0">
              <a:latin typeface="Mizan AR+LT" panose="00000500000000000000" pitchFamily="50" charset="-78"/>
              <a:cs typeface="Mizan AR+LT" panose="00000500000000000000" pitchFamily="50" charset="-78"/>
            </a:endParaRPr>
          </a:p>
          <a:p>
            <a:pPr algn="r" rtl="1"/>
            <a:endParaRPr lang="en-US" sz="2000" dirty="0">
              <a:latin typeface="Mizan AR+LT" panose="00000500000000000000" pitchFamily="50" charset="-78"/>
              <a:cs typeface="Mizan AR+LT" panose="00000500000000000000" pitchFamily="50" charset="-78"/>
            </a:endParaRPr>
          </a:p>
          <a:p>
            <a:pPr lvl="0" algn="r" rtl="1"/>
            <a:r>
              <a:rPr lang="ar-SA" sz="2400" dirty="0">
                <a:latin typeface="Mizan AR+LT Bold" panose="00000800000000000000" pitchFamily="50" charset="-78"/>
                <a:cs typeface="Mizan AR+LT Bold" panose="00000800000000000000" pitchFamily="50" charset="-78"/>
              </a:rPr>
              <a:t>قابلیت جستجو بر اساس شکل دارو</a:t>
            </a:r>
            <a:endParaRPr lang="en-US" sz="2400" dirty="0">
              <a:latin typeface="Mizan AR+LT Bold" panose="00000800000000000000" pitchFamily="50" charset="-78"/>
              <a:cs typeface="Mizan AR+LT Bold" panose="00000800000000000000" pitchFamily="50" charset="-78"/>
            </a:endParaRPr>
          </a:p>
          <a:p>
            <a:pPr algn="r" rtl="1"/>
            <a:r>
              <a:rPr lang="ar-SA" sz="2000" dirty="0">
                <a:latin typeface="Mizan AR+LT" panose="00000500000000000000" pitchFamily="50" charset="-78"/>
                <a:cs typeface="Mizan AR+LT" panose="00000500000000000000" pitchFamily="50" charset="-78"/>
              </a:rPr>
              <a:t>یکی از معمول ترین روش های جستجو دارو به وسیله شکل آن است که در اینده اضافه خواهد شد</a:t>
            </a:r>
            <a:r>
              <a:rPr lang="ar-SA" sz="2000" dirty="0" smtClean="0">
                <a:latin typeface="Mizan AR+LT" panose="00000500000000000000" pitchFamily="50" charset="-78"/>
                <a:cs typeface="Mizan AR+LT" panose="00000500000000000000" pitchFamily="50" charset="-78"/>
              </a:rPr>
              <a:t>.</a:t>
            </a:r>
            <a:endParaRPr lang="en-US" sz="2000" dirty="0" smtClean="0">
              <a:latin typeface="Mizan AR+LT" panose="00000500000000000000" pitchFamily="50" charset="-78"/>
              <a:cs typeface="Mizan AR+LT" panose="00000500000000000000" pitchFamily="50" charset="-78"/>
            </a:endParaRPr>
          </a:p>
          <a:p>
            <a:pPr algn="r" rtl="1"/>
            <a:endParaRPr lang="en-US" sz="2000" dirty="0">
              <a:latin typeface="Mizan AR+LT" panose="00000500000000000000" pitchFamily="50" charset="-78"/>
              <a:cs typeface="Mizan AR+LT" panose="00000500000000000000" pitchFamily="50" charset="-78"/>
            </a:endParaRPr>
          </a:p>
          <a:p>
            <a:pPr lvl="0" algn="r" rtl="1"/>
            <a:r>
              <a:rPr lang="ar-SA" sz="2400" dirty="0">
                <a:latin typeface="Mizan AR+LT Bold" panose="00000800000000000000" pitchFamily="50" charset="-78"/>
                <a:cs typeface="Mizan AR+LT Bold" panose="00000800000000000000" pitchFamily="50" charset="-78"/>
              </a:rPr>
              <a:t>اضافه کردن پروفایل پزشکی برای کاربر</a:t>
            </a:r>
            <a:endParaRPr lang="en-US" sz="2400" dirty="0">
              <a:latin typeface="Mizan AR+LT Bold" panose="00000800000000000000" pitchFamily="50" charset="-78"/>
              <a:cs typeface="Mizan AR+LT Bold" panose="00000800000000000000" pitchFamily="50" charset="-78"/>
            </a:endParaRPr>
          </a:p>
          <a:p>
            <a:pPr algn="r" rtl="1"/>
            <a:r>
              <a:rPr lang="ar-SA" sz="2000" dirty="0">
                <a:latin typeface="Mizan AR+LT" panose="00000500000000000000" pitchFamily="50" charset="-78"/>
                <a:cs typeface="Mizan AR+LT" panose="00000500000000000000" pitchFamily="50" charset="-78"/>
              </a:rPr>
              <a:t>کاربر میتواند یک پروفایل پزشکی از بیماری ها و نسخه ها و دارو هایی که مصرف کرده است داشته باشد</a:t>
            </a:r>
            <a:r>
              <a:rPr lang="ar-SA" sz="2000" dirty="0" smtClean="0">
                <a:latin typeface="Mizan AR+LT" panose="00000500000000000000" pitchFamily="50" charset="-78"/>
                <a:cs typeface="Mizan AR+LT" panose="00000500000000000000" pitchFamily="50" charset="-78"/>
              </a:rPr>
              <a:t>.</a:t>
            </a:r>
            <a:endParaRPr lang="en-US" sz="2000" dirty="0" smtClean="0">
              <a:latin typeface="Mizan AR+LT" panose="00000500000000000000" pitchFamily="50" charset="-78"/>
              <a:cs typeface="Mizan AR+LT" panose="00000500000000000000" pitchFamily="50" charset="-78"/>
            </a:endParaRPr>
          </a:p>
          <a:p>
            <a:pPr algn="r" rtl="1"/>
            <a:endParaRPr lang="en-US" sz="2000" dirty="0">
              <a:latin typeface="Mizan AR+LT" panose="00000500000000000000" pitchFamily="50" charset="-78"/>
              <a:cs typeface="Mizan AR+LT" panose="00000500000000000000" pitchFamily="50" charset="-78"/>
            </a:endParaRPr>
          </a:p>
          <a:p>
            <a:pPr lvl="0" algn="r" rtl="1"/>
            <a:r>
              <a:rPr lang="ar-SA" sz="2400" dirty="0">
                <a:latin typeface="Mizan AR+LT Bold" panose="00000800000000000000" pitchFamily="50" charset="-78"/>
                <a:cs typeface="Mizan AR+LT Bold" panose="00000800000000000000" pitchFamily="50" charset="-78"/>
              </a:rPr>
              <a:t>برنامه دارویی</a:t>
            </a:r>
            <a:endParaRPr lang="en-US" sz="2400" dirty="0">
              <a:latin typeface="Mizan AR+LT Bold" panose="00000800000000000000" pitchFamily="50" charset="-78"/>
              <a:cs typeface="Mizan AR+LT Bold" panose="00000800000000000000" pitchFamily="50" charset="-78"/>
            </a:endParaRPr>
          </a:p>
          <a:p>
            <a:pPr algn="r" rtl="1"/>
            <a:r>
              <a:rPr lang="ar-SA" sz="2000" dirty="0">
                <a:latin typeface="Mizan AR+LT" panose="00000500000000000000" pitchFamily="50" charset="-78"/>
                <a:cs typeface="Mizan AR+LT" panose="00000500000000000000" pitchFamily="50" charset="-78"/>
              </a:rPr>
              <a:t>چون بیشتر کاربران این برنامه بیمارانی هستند که دارو مصرف میکنند مطلوب است که بتوانند برنامه دارویی تعریف کنند و برنامه به ان ها زمان مصرف را یاداوری کند.</a:t>
            </a:r>
            <a:endParaRPr lang="en-US" sz="2000" dirty="0">
              <a:latin typeface="Mizan AR+LT" panose="00000500000000000000" pitchFamily="50" charset="-78"/>
              <a:cs typeface="Mizan AR+LT" panose="00000500000000000000" pitchFamily="50" charset="-78"/>
            </a:endParaRPr>
          </a:p>
          <a:p>
            <a:pPr algn="r"/>
            <a:endParaRPr lang="en-US" sz="2000" dirty="0">
              <a:latin typeface="Mizan AR+LT" panose="00000500000000000000" pitchFamily="50" charset="-78"/>
              <a:cs typeface="Mizan AR+LT" panose="00000500000000000000" pitchFamily="50" charset="-78"/>
            </a:endParaRPr>
          </a:p>
        </p:txBody>
      </p:sp>
    </p:spTree>
    <p:extLst>
      <p:ext uri="{BB962C8B-B14F-4D97-AF65-F5344CB8AC3E}">
        <p14:creationId xmlns:p14="http://schemas.microsoft.com/office/powerpoint/2010/main" val="5761606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792421561"/>
              </p:ext>
            </p:extLst>
          </p:nvPr>
        </p:nvGraphicFramePr>
        <p:xfrm>
          <a:off x="854075" y="1168399"/>
          <a:ext cx="7200899" cy="2260600"/>
        </p:xfrm>
        <a:graphic>
          <a:graphicData uri="http://schemas.openxmlformats.org/drawingml/2006/table">
            <a:tbl>
              <a:tblPr rtl="1"/>
              <a:tblGrid>
                <a:gridCol w="2335427">
                  <a:extLst>
                    <a:ext uri="{9D8B030D-6E8A-4147-A177-3AD203B41FA5}">
                      <a16:colId xmlns="" xmlns:a16="http://schemas.microsoft.com/office/drawing/2014/main" val="3665263167"/>
                    </a:ext>
                  </a:extLst>
                </a:gridCol>
                <a:gridCol w="4865472">
                  <a:extLst>
                    <a:ext uri="{9D8B030D-6E8A-4147-A177-3AD203B41FA5}">
                      <a16:colId xmlns="" xmlns:a16="http://schemas.microsoft.com/office/drawing/2014/main" val="72826693"/>
                    </a:ext>
                  </a:extLst>
                </a:gridCol>
              </a:tblGrid>
              <a:tr h="875697">
                <a:tc>
                  <a:txBody>
                    <a:bodyPr/>
                    <a:lstStyle/>
                    <a:p>
                      <a:pPr algn="ctr" rtl="1">
                        <a:lnSpc>
                          <a:spcPct val="107000"/>
                        </a:lnSpc>
                        <a:spcAft>
                          <a:spcPts val="800"/>
                        </a:spcAft>
                      </a:pPr>
                      <a:r>
                        <a:rPr lang="ar-SA" sz="2000" b="0" dirty="0">
                          <a:effectLst/>
                          <a:latin typeface="Mizan AR+LT" pitchFamily="50" charset="-78"/>
                          <a:ea typeface="Calibri" panose="020F0502020204030204" pitchFamily="34" charset="0"/>
                          <a:cs typeface="Mizan AR+LT" pitchFamily="50" charset="-78"/>
                        </a:rPr>
                        <a:t>کاربران عادی</a:t>
                      </a:r>
                      <a:endParaRPr lang="en-US" sz="1600" b="0" dirty="0">
                        <a:effectLst/>
                        <a:latin typeface="Mizan AR+LT" pitchFamily="50" charset="-78"/>
                        <a:ea typeface="Calibri" panose="020F0502020204030204" pitchFamily="34" charset="0"/>
                        <a:cs typeface="Mizan AR+LT" pitchFamily="50" charset="-78"/>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lnSpc>
                          <a:spcPct val="107000"/>
                        </a:lnSpc>
                        <a:spcAft>
                          <a:spcPts val="800"/>
                        </a:spcAft>
                      </a:pPr>
                      <a:r>
                        <a:rPr lang="ar-SA" sz="2000" b="0" dirty="0">
                          <a:effectLst/>
                          <a:latin typeface="Mizan AR+LT" pitchFamily="50" charset="-78"/>
                          <a:ea typeface="Calibri" panose="020F0502020204030204" pitchFamily="34" charset="0"/>
                          <a:cs typeface="Mizan AR+LT" pitchFamily="50" charset="-78"/>
                        </a:rPr>
                        <a:t>افرادی که به واسطه خرید دارو یا لوازم بهداشتی از برنامه استفاده می کنند.</a:t>
                      </a:r>
                      <a:endParaRPr lang="en-US" sz="1600" b="0" dirty="0">
                        <a:effectLst/>
                        <a:latin typeface="Mizan AR+LT" pitchFamily="50" charset="-78"/>
                        <a:ea typeface="Calibri" panose="020F0502020204030204" pitchFamily="34" charset="0"/>
                        <a:cs typeface="Mizan AR+LT" pitchFamily="50" charset="-78"/>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39693632"/>
                  </a:ext>
                </a:extLst>
              </a:tr>
              <a:tr h="875697">
                <a:tc>
                  <a:txBody>
                    <a:bodyPr/>
                    <a:lstStyle/>
                    <a:p>
                      <a:pPr algn="ctr" rtl="1">
                        <a:lnSpc>
                          <a:spcPct val="107000"/>
                        </a:lnSpc>
                        <a:spcAft>
                          <a:spcPts val="800"/>
                        </a:spcAft>
                      </a:pPr>
                      <a:r>
                        <a:rPr lang="ar-SA" sz="2000" b="0" dirty="0" smtClean="0">
                          <a:effectLst/>
                          <a:latin typeface="Mizan AR+LT" pitchFamily="50" charset="-78"/>
                          <a:ea typeface="Calibri" panose="020F0502020204030204" pitchFamily="34" charset="0"/>
                          <a:cs typeface="Mizan AR+LT" pitchFamily="50" charset="-78"/>
                        </a:rPr>
                        <a:t>مس</a:t>
                      </a:r>
                      <a:r>
                        <a:rPr lang="fa-IR" sz="2000" b="0" dirty="0" smtClean="0">
                          <a:effectLst/>
                          <a:latin typeface="Mizan AR+LT" pitchFamily="50" charset="-78"/>
                          <a:ea typeface="Calibri" panose="020F0502020204030204" pitchFamily="34" charset="0"/>
                          <a:cs typeface="Mizan AR+LT" pitchFamily="50" charset="-78"/>
                        </a:rPr>
                        <a:t>ئ</a:t>
                      </a:r>
                      <a:r>
                        <a:rPr lang="ar-SA" sz="2000" b="0" dirty="0" smtClean="0">
                          <a:effectLst/>
                          <a:latin typeface="Mizan AR+LT" pitchFamily="50" charset="-78"/>
                          <a:ea typeface="Calibri" panose="020F0502020204030204" pitchFamily="34" charset="0"/>
                          <a:cs typeface="Mizan AR+LT" pitchFamily="50" charset="-78"/>
                        </a:rPr>
                        <a:t>ول </a:t>
                      </a:r>
                      <a:r>
                        <a:rPr lang="ar-SA" sz="2000" b="0" dirty="0">
                          <a:effectLst/>
                          <a:latin typeface="Mizan AR+LT" pitchFamily="50" charset="-78"/>
                          <a:ea typeface="Calibri" panose="020F0502020204030204" pitchFamily="34" charset="0"/>
                          <a:cs typeface="Mizan AR+LT" pitchFamily="50" charset="-78"/>
                        </a:rPr>
                        <a:t>داروخانه</a:t>
                      </a:r>
                      <a:endParaRPr lang="en-US" sz="1600" b="0" dirty="0">
                        <a:effectLst/>
                        <a:latin typeface="Mizan AR+LT" pitchFamily="50" charset="-78"/>
                        <a:ea typeface="Calibri" panose="020F0502020204030204" pitchFamily="34" charset="0"/>
                        <a:cs typeface="Mizan AR+LT" pitchFamily="50" charset="-78"/>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lnSpc>
                          <a:spcPct val="107000"/>
                        </a:lnSpc>
                        <a:spcAft>
                          <a:spcPts val="800"/>
                        </a:spcAft>
                      </a:pPr>
                      <a:r>
                        <a:rPr lang="ar-SA" sz="2000" b="0" dirty="0">
                          <a:effectLst/>
                          <a:latin typeface="Mizan AR+LT" pitchFamily="50" charset="-78"/>
                          <a:ea typeface="Calibri" panose="020F0502020204030204" pitchFamily="34" charset="0"/>
                          <a:cs typeface="Mizan AR+LT" pitchFamily="50" charset="-78"/>
                        </a:rPr>
                        <a:t>فردی که وظیفه به روز رسانی محصولات داخل داروخانه و اضافه کردن و ویرایش ان را در دیتابیس دارد</a:t>
                      </a:r>
                      <a:endParaRPr lang="en-US" sz="1600" b="0" dirty="0">
                        <a:effectLst/>
                        <a:latin typeface="Mizan AR+LT" pitchFamily="50" charset="-78"/>
                        <a:ea typeface="Calibri" panose="020F0502020204030204" pitchFamily="34" charset="0"/>
                        <a:cs typeface="Mizan AR+LT" pitchFamily="50" charset="-78"/>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402979273"/>
                  </a:ext>
                </a:extLst>
              </a:tr>
              <a:tr h="509206">
                <a:tc>
                  <a:txBody>
                    <a:bodyPr/>
                    <a:lstStyle/>
                    <a:p>
                      <a:pPr algn="ctr" rtl="1">
                        <a:lnSpc>
                          <a:spcPct val="107000"/>
                        </a:lnSpc>
                        <a:spcAft>
                          <a:spcPts val="800"/>
                        </a:spcAft>
                      </a:pPr>
                      <a:r>
                        <a:rPr lang="ar-SA" sz="2000" b="0" dirty="0">
                          <a:effectLst/>
                          <a:latin typeface="Mizan AR+LT" pitchFamily="50" charset="-78"/>
                          <a:ea typeface="Calibri" panose="020F0502020204030204" pitchFamily="34" charset="0"/>
                          <a:cs typeface="Mizan AR+LT" pitchFamily="50" charset="-78"/>
                        </a:rPr>
                        <a:t>عامل حمل سفارش</a:t>
                      </a:r>
                      <a:endParaRPr lang="en-US" sz="1600" b="0" dirty="0">
                        <a:effectLst/>
                        <a:latin typeface="Mizan AR+LT" pitchFamily="50" charset="-78"/>
                        <a:ea typeface="Calibri" panose="020F0502020204030204" pitchFamily="34" charset="0"/>
                        <a:cs typeface="Mizan AR+LT" pitchFamily="50" charset="-78"/>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lnSpc>
                          <a:spcPct val="107000"/>
                        </a:lnSpc>
                        <a:spcAft>
                          <a:spcPts val="800"/>
                        </a:spcAft>
                      </a:pPr>
                      <a:r>
                        <a:rPr lang="ar-SA" sz="2000" b="0" dirty="0">
                          <a:effectLst/>
                          <a:latin typeface="Mizan AR+LT" pitchFamily="50" charset="-78"/>
                          <a:ea typeface="Calibri" panose="020F0502020204030204" pitchFamily="34" charset="0"/>
                          <a:cs typeface="Mizan AR+LT" pitchFamily="50" charset="-78"/>
                        </a:rPr>
                        <a:t>این فرد تنها سفارش را به دست سفارش دهنده میرساند.</a:t>
                      </a:r>
                      <a:endParaRPr lang="en-US" sz="1600" b="0" dirty="0">
                        <a:effectLst/>
                        <a:latin typeface="Mizan AR+LT" pitchFamily="50" charset="-78"/>
                        <a:ea typeface="Calibri" panose="020F0502020204030204" pitchFamily="34" charset="0"/>
                        <a:cs typeface="Mizan AR+LT" pitchFamily="50" charset="-78"/>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428772543"/>
                  </a:ext>
                </a:extLst>
              </a:tr>
            </a:tbl>
          </a:graphicData>
        </a:graphic>
      </p:graphicFrame>
      <p:sp>
        <p:nvSpPr>
          <p:cNvPr id="7" name="Title 6"/>
          <p:cNvSpPr>
            <a:spLocks noGrp="1"/>
          </p:cNvSpPr>
          <p:nvPr>
            <p:ph type="title"/>
          </p:nvPr>
        </p:nvSpPr>
        <p:spPr>
          <a:xfrm>
            <a:off x="637851" y="0"/>
            <a:ext cx="7429499" cy="1018309"/>
          </a:xfrm>
        </p:spPr>
        <p:txBody>
          <a:bodyPr/>
          <a:lstStyle/>
          <a:p>
            <a:pPr algn="ctr"/>
            <a:r>
              <a:rPr lang="fa-IR" b="1" cap="none" spc="50" dirty="0" smtClean="0">
                <a:ln w="0"/>
                <a:effectLst>
                  <a:innerShdw blurRad="63500" dist="50800" dir="13500000">
                    <a:srgbClr val="000000">
                      <a:alpha val="50000"/>
                    </a:srgbClr>
                  </a:innerShdw>
                </a:effectLst>
                <a:latin typeface="Mizan AR+LT" pitchFamily="50" charset="-78"/>
                <a:cs typeface="Mizan AR+LT" pitchFamily="50" charset="-78"/>
              </a:rPr>
              <a:t>ذینفعان</a:t>
            </a:r>
            <a:endParaRPr lang="en-US" b="1" cap="none" spc="50" dirty="0">
              <a:ln w="0"/>
              <a:effectLst>
                <a:innerShdw blurRad="63500" dist="50800" dir="13500000">
                  <a:srgbClr val="000000">
                    <a:alpha val="50000"/>
                  </a:srgbClr>
                </a:innerShdw>
              </a:effectLst>
              <a:latin typeface="Mizan AR+LT" pitchFamily="50" charset="-78"/>
              <a:cs typeface="Mizan AR+LT" pitchFamily="50" charset="-78"/>
            </a:endParaRPr>
          </a:p>
        </p:txBody>
      </p:sp>
      <p:pic>
        <p:nvPicPr>
          <p:cNvPr id="14338" name="Picture 2" descr="Image result for StackHold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33425"/>
            <a:ext cx="5000625" cy="401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98361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79714" y="918046"/>
            <a:ext cx="7290163" cy="2939587"/>
          </a:xfrm>
          <a:prstGeom prst="rect">
            <a:avLst/>
          </a:prstGeom>
        </p:spPr>
        <p:txBody>
          <a:bodyPr wrap="square">
            <a:spAutoFit/>
          </a:bodyPr>
          <a:lstStyle/>
          <a:p>
            <a:pPr lvl="0" algn="r" rtl="1">
              <a:lnSpc>
                <a:spcPct val="107000"/>
              </a:lnSpc>
              <a:spcAft>
                <a:spcPts val="800"/>
              </a:spcAft>
            </a:pPr>
            <a:r>
              <a:rPr lang="ar-SA" sz="3600" b="1" spc="50" dirty="0">
                <a:ln w="0"/>
                <a:solidFill>
                  <a:schemeClr val="bg2"/>
                </a:solidFill>
                <a:effectLst>
                  <a:innerShdw blurRad="63500" dist="50800" dir="13500000">
                    <a:srgbClr val="000000">
                      <a:alpha val="50000"/>
                    </a:srgbClr>
                  </a:innerShdw>
                </a:effectLst>
                <a:latin typeface="Mizan AR+LT Bold" panose="00000800000000000000" pitchFamily="50" charset="-78"/>
                <a:ea typeface="Calibri" panose="020F0502020204030204" pitchFamily="34" charset="0"/>
                <a:cs typeface="Mizan AR+LT Bold" panose="00000800000000000000" pitchFamily="50" charset="-78"/>
              </a:rPr>
              <a:t>نیازمندی ها</a:t>
            </a:r>
            <a:r>
              <a:rPr lang="fa-IR" sz="3600" b="1" spc="50" dirty="0" smtClean="0">
                <a:ln w="0"/>
                <a:solidFill>
                  <a:schemeClr val="bg2"/>
                </a:solidFill>
                <a:effectLst>
                  <a:innerShdw blurRad="63500" dist="50800" dir="13500000">
                    <a:srgbClr val="000000">
                      <a:alpha val="50000"/>
                    </a:srgbClr>
                  </a:innerShdw>
                </a:effectLst>
                <a:latin typeface="Mizan AR+LT Bold" panose="00000800000000000000" pitchFamily="50" charset="-78"/>
                <a:ea typeface="Calibri" panose="020F0502020204030204" pitchFamily="34" charset="0"/>
                <a:cs typeface="Mizan AR+LT Bold" panose="00000800000000000000" pitchFamily="50" charset="-78"/>
              </a:rPr>
              <a:t>ی</a:t>
            </a:r>
            <a:r>
              <a:rPr lang="en-US" sz="3600" b="1" spc="50" dirty="0" smtClean="0">
                <a:ln w="0"/>
                <a:solidFill>
                  <a:schemeClr val="bg2"/>
                </a:solidFill>
                <a:effectLst>
                  <a:innerShdw blurRad="63500" dist="50800" dir="13500000">
                    <a:srgbClr val="000000">
                      <a:alpha val="50000"/>
                    </a:srgbClr>
                  </a:innerShdw>
                </a:effectLst>
                <a:latin typeface="Mizan AR+LT Bold" panose="00000800000000000000" pitchFamily="50" charset="-78"/>
                <a:ea typeface="Calibri" panose="020F0502020204030204" pitchFamily="34" charset="0"/>
                <a:cs typeface="Mizan AR+LT Bold" panose="00000800000000000000" pitchFamily="50" charset="-78"/>
              </a:rPr>
              <a:t>functional </a:t>
            </a:r>
          </a:p>
          <a:p>
            <a:pPr marL="914400" indent="-457200" algn="r" rtl="1">
              <a:lnSpc>
                <a:spcPct val="107000"/>
              </a:lnSpc>
              <a:spcAft>
                <a:spcPts val="800"/>
              </a:spcAft>
              <a:buFont typeface="Arial" panose="020B0604020202020204" pitchFamily="34" charset="0"/>
              <a:buChar char="•"/>
            </a:pPr>
            <a:r>
              <a:rPr lang="ar-SA" sz="2800" b="1" dirty="0" smtClean="0">
                <a:latin typeface="Mizan AR+LT Bold" panose="00000800000000000000" pitchFamily="50" charset="-78"/>
                <a:ea typeface="Calibri" panose="020F0502020204030204" pitchFamily="34" charset="0"/>
                <a:cs typeface="Mizan AR+LT Bold" panose="00000800000000000000" pitchFamily="50" charset="-78"/>
              </a:rPr>
              <a:t>خرید دارو و اقلام مورد نیاز</a:t>
            </a:r>
            <a:r>
              <a:rPr lang="fa-IR" sz="2800" b="1" dirty="0" smtClean="0">
                <a:latin typeface="Mizan AR+LT Bold" panose="00000800000000000000" pitchFamily="50" charset="-78"/>
                <a:ea typeface="Calibri" panose="020F0502020204030204" pitchFamily="34" charset="0"/>
                <a:cs typeface="Mizan AR+LT Bold" panose="00000800000000000000" pitchFamily="50" charset="-78"/>
              </a:rPr>
              <a:t> به صورت آنلاین</a:t>
            </a:r>
            <a:endParaRPr lang="en-US" sz="2800" b="1" dirty="0" smtClean="0">
              <a:latin typeface="Mizan AR+LT Bold" panose="00000800000000000000" pitchFamily="50" charset="-78"/>
              <a:ea typeface="Calibri" panose="020F0502020204030204" pitchFamily="34" charset="0"/>
              <a:cs typeface="Mizan AR+LT Bold" panose="00000800000000000000" pitchFamily="50" charset="-78"/>
            </a:endParaRPr>
          </a:p>
          <a:p>
            <a:pPr marL="914400" indent="-457200" algn="r" rtl="1">
              <a:lnSpc>
                <a:spcPct val="107000"/>
              </a:lnSpc>
              <a:spcAft>
                <a:spcPts val="800"/>
              </a:spcAft>
              <a:buFont typeface="Arial" panose="020B0604020202020204" pitchFamily="34" charset="0"/>
              <a:buChar char="•"/>
            </a:pPr>
            <a:r>
              <a:rPr lang="ar-SA" sz="2800" b="1" dirty="0" smtClean="0">
                <a:latin typeface="Mizan AR+LT Bold" panose="00000800000000000000" pitchFamily="50" charset="-78"/>
                <a:ea typeface="Calibri" panose="020F0502020204030204" pitchFamily="34" charset="0"/>
                <a:cs typeface="Mizan AR+LT Bold" panose="00000800000000000000" pitchFamily="50" charset="-78"/>
              </a:rPr>
              <a:t>قابلیت </a:t>
            </a:r>
            <a:r>
              <a:rPr lang="ar-SA" sz="2800" b="1" dirty="0">
                <a:latin typeface="Mizan AR+LT Bold" panose="00000800000000000000" pitchFamily="50" charset="-78"/>
                <a:ea typeface="Calibri" panose="020F0502020204030204" pitchFamily="34" charset="0"/>
                <a:cs typeface="Mizan AR+LT Bold" panose="00000800000000000000" pitchFamily="50" charset="-78"/>
              </a:rPr>
              <a:t>پرداخت آنلاین </a:t>
            </a:r>
            <a:endParaRPr lang="en-US" sz="2800" b="1" dirty="0">
              <a:latin typeface="Mizan AR+LT Bold" panose="00000800000000000000" pitchFamily="50" charset="-78"/>
              <a:ea typeface="Calibri" panose="020F0502020204030204" pitchFamily="34" charset="0"/>
              <a:cs typeface="Mizan AR+LT Bold" panose="00000800000000000000" pitchFamily="50" charset="-78"/>
            </a:endParaRPr>
          </a:p>
          <a:p>
            <a:pPr marL="914400" indent="-457200" algn="r" rtl="1">
              <a:lnSpc>
                <a:spcPct val="107000"/>
              </a:lnSpc>
              <a:spcAft>
                <a:spcPts val="800"/>
              </a:spcAft>
              <a:buFont typeface="Arial" panose="020B0604020202020204" pitchFamily="34" charset="0"/>
              <a:buChar char="•"/>
            </a:pPr>
            <a:r>
              <a:rPr lang="ar-SA" sz="2800" b="1" dirty="0">
                <a:latin typeface="Mizan AR+LT Bold" panose="00000800000000000000" pitchFamily="50" charset="-78"/>
                <a:ea typeface="Calibri" panose="020F0502020204030204" pitchFamily="34" charset="0"/>
                <a:cs typeface="Mizan AR+LT Bold" panose="00000800000000000000" pitchFamily="50" charset="-78"/>
              </a:rPr>
              <a:t>ارایه دارو ها با توجه به نسخه دیجیتال </a:t>
            </a:r>
            <a:r>
              <a:rPr lang="ar-SA" sz="2800" b="1" dirty="0" smtClean="0">
                <a:latin typeface="Mizan AR+LT Bold" panose="00000800000000000000" pitchFamily="50" charset="-78"/>
                <a:ea typeface="Calibri" panose="020F0502020204030204" pitchFamily="34" charset="0"/>
                <a:cs typeface="Mizan AR+LT Bold" panose="00000800000000000000" pitchFamily="50" charset="-78"/>
              </a:rPr>
              <a:t>کابر</a:t>
            </a:r>
            <a:r>
              <a:rPr lang="ar-SA" sz="2800" b="1" dirty="0">
                <a:latin typeface="Mizan AR+LT Bold" panose="00000800000000000000" pitchFamily="50" charset="-78"/>
                <a:ea typeface="Calibri" panose="020F0502020204030204" pitchFamily="34" charset="0"/>
                <a:cs typeface="Mizan AR+LT Bold" panose="00000800000000000000" pitchFamily="50" charset="-78"/>
              </a:rPr>
              <a:t>	</a:t>
            </a:r>
            <a:endParaRPr lang="en-US" sz="2800" b="1" dirty="0">
              <a:latin typeface="Mizan AR+LT Bold" panose="00000800000000000000" pitchFamily="50" charset="-78"/>
              <a:ea typeface="Calibri" panose="020F0502020204030204" pitchFamily="34" charset="0"/>
              <a:cs typeface="Mizan AR+LT Bold" panose="00000800000000000000" pitchFamily="50" charset="-78"/>
            </a:endParaRPr>
          </a:p>
          <a:p>
            <a:pPr marL="914400" indent="-457200" algn="r" rtl="1">
              <a:lnSpc>
                <a:spcPct val="107000"/>
              </a:lnSpc>
              <a:spcAft>
                <a:spcPts val="800"/>
              </a:spcAft>
              <a:buFont typeface="Arial" panose="020B0604020202020204" pitchFamily="34" charset="0"/>
              <a:buChar char="•"/>
            </a:pPr>
            <a:r>
              <a:rPr lang="ar-SA" sz="2800" b="1" dirty="0">
                <a:latin typeface="Mizan AR+LT Bold" panose="00000800000000000000" pitchFamily="50" charset="-78"/>
                <a:ea typeface="Calibri" panose="020F0502020204030204" pitchFamily="34" charset="0"/>
                <a:cs typeface="Mizan AR+LT Bold" panose="00000800000000000000" pitchFamily="50" charset="-78"/>
              </a:rPr>
              <a:t>قابلیت جستجو کالا با نام آن</a:t>
            </a:r>
            <a:endParaRPr lang="en-US" sz="2800" b="1" dirty="0">
              <a:latin typeface="Mizan AR+LT Bold" panose="00000800000000000000" pitchFamily="50" charset="-78"/>
              <a:ea typeface="Calibri" panose="020F0502020204030204" pitchFamily="34" charset="0"/>
              <a:cs typeface="Mizan AR+LT Bold" panose="00000800000000000000" pitchFamily="50" charset="-78"/>
            </a:endParaRPr>
          </a:p>
        </p:txBody>
      </p:sp>
      <p:pic>
        <p:nvPicPr>
          <p:cNvPr id="2054" name="Picture 6" descr="Image result for requirements"/>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986" b="97106" l="9986" r="89870">
                        <a14:foregroundMark x1="51085" y1="93488" x2="51085" y2="93488"/>
                        <a14:foregroundMark x1="47612" y1="97106" x2="47612" y2="97106"/>
                      </a14:backgroundRemoval>
                    </a14:imgEffect>
                  </a14:imgLayer>
                </a14:imgProps>
              </a:ext>
              <a:ext uri="{28A0092B-C50C-407E-A947-70E740481C1C}">
                <a14:useLocalDpi xmlns:a14="http://schemas.microsoft.com/office/drawing/2010/main" val="0"/>
              </a:ext>
            </a:extLst>
          </a:blip>
          <a:srcRect/>
          <a:stretch>
            <a:fillRect/>
          </a:stretch>
        </p:blipFill>
        <p:spPr bwMode="auto">
          <a:xfrm>
            <a:off x="457200" y="3146733"/>
            <a:ext cx="3358842" cy="335884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6"/>
          <p:cNvSpPr txBox="1">
            <a:spLocks/>
          </p:cNvSpPr>
          <p:nvPr/>
        </p:nvSpPr>
        <p:spPr>
          <a:xfrm>
            <a:off x="2917537" y="63500"/>
            <a:ext cx="3376600" cy="730528"/>
          </a:xfrm>
          <a:prstGeom prst="rect">
            <a:avLst/>
          </a:prstGeom>
        </p:spPr>
        <p:txBody>
          <a:bodyP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1600" b="1" cap="none" spc="50" dirty="0" smtClean="0">
                <a:ln w="0"/>
                <a:effectLst>
                  <a:innerShdw blurRad="63500" dist="50800" dir="13500000">
                    <a:srgbClr val="000000">
                      <a:alpha val="50000"/>
                    </a:srgbClr>
                  </a:innerShdw>
                </a:effectLst>
                <a:latin typeface="Segoe UI" panose="020B0502040204020203" pitchFamily="34" charset="0"/>
                <a:cs typeface="Segoe UI" panose="020B0502040204020203" pitchFamily="34" charset="0"/>
              </a:rPr>
              <a:t>USER REQUIREMENTS</a:t>
            </a:r>
            <a:endParaRPr lang="en-US" sz="1600" b="1" cap="none" spc="50" dirty="0">
              <a:ln w="0"/>
              <a:effectLst>
                <a:innerShdw blurRad="63500" dist="50800" dir="13500000">
                  <a:srgbClr val="000000">
                    <a:alpha val="50000"/>
                  </a:srgbClr>
                </a:innerShdw>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710937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56217" y="2390503"/>
            <a:ext cx="184731" cy="369332"/>
          </a:xfrm>
          <a:prstGeom prst="rect">
            <a:avLst/>
          </a:prstGeom>
          <a:noFill/>
        </p:spPr>
        <p:txBody>
          <a:bodyPr wrap="none" rtlCol="0">
            <a:spAutoFit/>
          </a:bodyPr>
          <a:lstStyle/>
          <a:p>
            <a:endParaRPr lang="en-US" dirty="0"/>
          </a:p>
        </p:txBody>
      </p:sp>
      <p:sp>
        <p:nvSpPr>
          <p:cNvPr id="3" name="TextBox 2"/>
          <p:cNvSpPr txBox="1"/>
          <p:nvPr/>
        </p:nvSpPr>
        <p:spPr>
          <a:xfrm>
            <a:off x="415635" y="280555"/>
            <a:ext cx="8094519" cy="3908762"/>
          </a:xfrm>
          <a:prstGeom prst="rect">
            <a:avLst/>
          </a:prstGeom>
          <a:noFill/>
        </p:spPr>
        <p:txBody>
          <a:bodyPr wrap="square" rtlCol="0">
            <a:spAutoFit/>
          </a:bodyPr>
          <a:lstStyle/>
          <a:p>
            <a:pPr algn="ctr" rtl="1"/>
            <a:r>
              <a:rPr lang="ar-SA" sz="3200" b="1" spc="50" dirty="0">
                <a:ln w="0"/>
                <a:effectLst>
                  <a:innerShdw blurRad="63500" dist="50800" dir="13500000">
                    <a:srgbClr val="000000">
                      <a:alpha val="50000"/>
                    </a:srgbClr>
                  </a:innerShdw>
                </a:effectLst>
                <a:latin typeface="Mizan AR+LT" pitchFamily="50" charset="-78"/>
                <a:cs typeface="Mizan AR+LT" pitchFamily="50" charset="-78"/>
              </a:rPr>
              <a:t>پروسه ی ارزیابی نیازمندی </a:t>
            </a:r>
            <a:r>
              <a:rPr lang="ar-SA" sz="3200" b="1" spc="50" dirty="0" smtClean="0">
                <a:ln w="0"/>
                <a:effectLst>
                  <a:innerShdw blurRad="63500" dist="50800" dir="13500000">
                    <a:srgbClr val="000000">
                      <a:alpha val="50000"/>
                    </a:srgbClr>
                  </a:innerShdw>
                </a:effectLst>
                <a:latin typeface="Mizan AR+LT" pitchFamily="50" charset="-78"/>
                <a:cs typeface="Mizan AR+LT" pitchFamily="50" charset="-78"/>
              </a:rPr>
              <a:t>ها</a:t>
            </a:r>
            <a:endParaRPr lang="fa-IR" sz="3200" b="1" spc="50" dirty="0" smtClean="0">
              <a:ln w="0"/>
              <a:effectLst>
                <a:innerShdw blurRad="63500" dist="50800" dir="13500000">
                  <a:srgbClr val="000000">
                    <a:alpha val="50000"/>
                  </a:srgbClr>
                </a:innerShdw>
              </a:effectLst>
              <a:latin typeface="Mizan AR+LT" pitchFamily="50" charset="-78"/>
              <a:cs typeface="Mizan AR+LT" pitchFamily="50" charset="-78"/>
            </a:endParaRPr>
          </a:p>
          <a:p>
            <a:pPr algn="ctr" rtl="1"/>
            <a:endParaRPr lang="en-US" sz="2400" dirty="0">
              <a:latin typeface="Mizan AR+LT" pitchFamily="50" charset="-78"/>
              <a:cs typeface="Mizan AR+LT" pitchFamily="50" charset="-78"/>
            </a:endParaRPr>
          </a:p>
          <a:p>
            <a:pPr algn="r" rtl="1"/>
            <a:r>
              <a:rPr lang="ar-SA" sz="2400" dirty="0" smtClean="0">
                <a:latin typeface="Mizan AR+LT" panose="00000500000000000000" pitchFamily="50" charset="-78"/>
                <a:cs typeface="Mizan AR+LT" panose="00000500000000000000" pitchFamily="50" charset="-78"/>
              </a:rPr>
              <a:t>نیازمندی </a:t>
            </a:r>
            <a:r>
              <a:rPr lang="ar-SA" sz="2400" dirty="0">
                <a:latin typeface="Mizan AR+LT" panose="00000500000000000000" pitchFamily="50" charset="-78"/>
                <a:cs typeface="Mizan AR+LT" panose="00000500000000000000" pitchFamily="50" charset="-78"/>
              </a:rPr>
              <a:t>ها در این پروژه به وسیله ی پرس و جو از داروخانه ها و بیماران صورت گرفت تا نیاز های اولیه مشخص شود و نیاز های ثانویه هم برای بروزرسانی های آینده در بخش تکامل </a:t>
            </a:r>
            <a:r>
              <a:rPr lang="ar-SA" sz="2400" dirty="0" smtClean="0">
                <a:latin typeface="Mizan AR+LT" panose="00000500000000000000" pitchFamily="50" charset="-78"/>
                <a:cs typeface="Mizan AR+LT" panose="00000500000000000000" pitchFamily="50" charset="-78"/>
              </a:rPr>
              <a:t>سیستم یادداشت </a:t>
            </a:r>
            <a:r>
              <a:rPr lang="ar-SA" sz="2400" dirty="0">
                <a:latin typeface="Mizan AR+LT" panose="00000500000000000000" pitchFamily="50" charset="-78"/>
                <a:cs typeface="Mizan AR+LT" panose="00000500000000000000" pitchFamily="50" charset="-78"/>
              </a:rPr>
              <a:t>شده </a:t>
            </a:r>
            <a:r>
              <a:rPr lang="ar-SA" sz="2400" dirty="0" smtClean="0">
                <a:latin typeface="Mizan AR+LT" panose="00000500000000000000" pitchFamily="50" charset="-78"/>
                <a:cs typeface="Mizan AR+LT" panose="00000500000000000000" pitchFamily="50" charset="-78"/>
              </a:rPr>
              <a:t>است</a:t>
            </a:r>
            <a:r>
              <a:rPr lang="fa-IR" sz="2400" dirty="0" smtClean="0">
                <a:latin typeface="Mizan AR+LT" panose="00000500000000000000" pitchFamily="50" charset="-78"/>
                <a:cs typeface="Mizan AR+LT" panose="00000500000000000000" pitchFamily="50" charset="-78"/>
              </a:rPr>
              <a:t>.</a:t>
            </a:r>
          </a:p>
          <a:p>
            <a:pPr algn="r" rtl="1"/>
            <a:r>
              <a:rPr lang="fa-IR" sz="2400" dirty="0" smtClean="0">
                <a:latin typeface="Mizan AR+LT" panose="00000500000000000000" pitchFamily="50" charset="-78"/>
                <a:cs typeface="Mizan AR+LT" panose="00000500000000000000" pitchFamily="50" charset="-78"/>
              </a:rPr>
              <a:t>ارزیابی نیازمندی ها هم با مرور این سند توسط متخصصان انجام شد.</a:t>
            </a:r>
            <a:endParaRPr lang="fa-IR" sz="2400" dirty="0">
              <a:latin typeface="Mizan AR+LT" panose="00000500000000000000" pitchFamily="50" charset="-78"/>
              <a:cs typeface="Mizan AR+LT" panose="00000500000000000000" pitchFamily="50" charset="-78"/>
            </a:endParaRPr>
          </a:p>
          <a:p>
            <a:pPr algn="r" rtl="1"/>
            <a:r>
              <a:rPr lang="ar-SA" sz="2400" dirty="0" smtClean="0">
                <a:latin typeface="Mizan AR+LT" panose="00000500000000000000" pitchFamily="50" charset="-78"/>
                <a:cs typeface="Mizan AR+LT" panose="00000500000000000000" pitchFamily="50" charset="-78"/>
              </a:rPr>
              <a:t>همچنین </a:t>
            </a:r>
            <a:r>
              <a:rPr lang="ar-SA" sz="2400" dirty="0">
                <a:latin typeface="Mizan AR+LT" panose="00000500000000000000" pitchFamily="50" charset="-78"/>
                <a:cs typeface="Mizan AR+LT" panose="00000500000000000000" pitchFamily="50" charset="-78"/>
              </a:rPr>
              <a:t>برای پیاده سازی نحوه ی استفاده از نسخه ی دیجیتال و فرآیند تشخیص نسخه ی معتبر از پزشکان و افراد متخصص در حوزه ی امنیت مشاوره گرفته شده است.</a:t>
            </a:r>
            <a:endParaRPr lang="en-US" sz="2400" dirty="0">
              <a:latin typeface="Mizan AR+LT" panose="00000500000000000000" pitchFamily="50" charset="-78"/>
              <a:cs typeface="Mizan AR+LT" panose="00000500000000000000" pitchFamily="50" charset="-78"/>
            </a:endParaRPr>
          </a:p>
          <a:p>
            <a:pPr algn="r" rtl="1"/>
            <a:endParaRPr lang="en-US" sz="2400" dirty="0">
              <a:latin typeface="Mizan AR+LT" panose="00000500000000000000" pitchFamily="50" charset="-78"/>
              <a:cs typeface="Mizan AR+LT" panose="00000500000000000000" pitchFamily="50" charset="-78"/>
            </a:endParaRPr>
          </a:p>
        </p:txBody>
      </p:sp>
      <p:pic>
        <p:nvPicPr>
          <p:cNvPr id="13318" name="Picture 6" descr="Related image"/>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10000" r="90000">
                        <a14:foregroundMark x1="71556" y1="16912" x2="62667" y2="27059"/>
                        <a14:foregroundMark x1="29111" y1="77353" x2="29111" y2="77353"/>
                        <a14:foregroundMark x1="29333" y1="76765" x2="28889" y2="87059"/>
                        <a14:foregroundMark x1="72556" y1="19853" x2="75667" y2="27647"/>
                        <a14:foregroundMark x1="30556" y1="88235" x2="28000" y2="88088"/>
                      </a14:backgroundRemoval>
                    </a14:imgEffect>
                  </a14:imgLayer>
                </a14:imgProps>
              </a:ext>
              <a:ext uri="{28A0092B-C50C-407E-A947-70E740481C1C}">
                <a14:useLocalDpi xmlns:a14="http://schemas.microsoft.com/office/drawing/2010/main" val="0"/>
              </a:ext>
            </a:extLst>
          </a:blip>
          <a:srcRect/>
          <a:stretch>
            <a:fillRect/>
          </a:stretch>
        </p:blipFill>
        <p:spPr bwMode="auto">
          <a:xfrm>
            <a:off x="1342735" y="3619499"/>
            <a:ext cx="4067734" cy="3073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4289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09624" y="711507"/>
            <a:ext cx="7515225" cy="3578224"/>
          </a:xfrm>
          <a:prstGeom prst="rect">
            <a:avLst/>
          </a:prstGeom>
        </p:spPr>
        <p:txBody>
          <a:bodyPr wrap="square">
            <a:spAutoFit/>
          </a:bodyPr>
          <a:lstStyle/>
          <a:p>
            <a:pPr lvl="0" algn="r" rtl="1">
              <a:lnSpc>
                <a:spcPct val="107000"/>
              </a:lnSpc>
              <a:spcAft>
                <a:spcPts val="800"/>
              </a:spcAft>
            </a:pPr>
            <a:r>
              <a:rPr lang="ar-SA" sz="3600" b="1" spc="50" dirty="0">
                <a:ln w="0"/>
                <a:solidFill>
                  <a:schemeClr val="bg2"/>
                </a:solidFill>
                <a:effectLst>
                  <a:innerShdw blurRad="63500" dist="50800" dir="13500000">
                    <a:srgbClr val="000000">
                      <a:alpha val="50000"/>
                    </a:srgbClr>
                  </a:innerShdw>
                </a:effectLst>
                <a:latin typeface="Mizan AR+LT Bold" panose="00000800000000000000" pitchFamily="50" charset="-78"/>
                <a:ea typeface="Calibri" panose="020F0502020204030204" pitchFamily="34" charset="0"/>
                <a:cs typeface="Mizan AR+LT Bold" panose="00000800000000000000" pitchFamily="50" charset="-78"/>
              </a:rPr>
              <a:t>نیازمندی ها</a:t>
            </a:r>
            <a:r>
              <a:rPr lang="fa-IR" sz="3600" b="1" spc="50" dirty="0" smtClean="0">
                <a:ln w="0"/>
                <a:solidFill>
                  <a:schemeClr val="bg2"/>
                </a:solidFill>
                <a:effectLst>
                  <a:innerShdw blurRad="63500" dist="50800" dir="13500000">
                    <a:srgbClr val="000000">
                      <a:alpha val="50000"/>
                    </a:srgbClr>
                  </a:innerShdw>
                </a:effectLst>
                <a:latin typeface="Mizan AR+LT Bold" panose="00000800000000000000" pitchFamily="50" charset="-78"/>
                <a:ea typeface="Calibri" panose="020F0502020204030204" pitchFamily="34" charset="0"/>
                <a:cs typeface="Mizan AR+LT Bold" panose="00000800000000000000" pitchFamily="50" charset="-78"/>
              </a:rPr>
              <a:t>ی</a:t>
            </a:r>
            <a:r>
              <a:rPr lang="en-US" sz="3600" b="1" spc="50" dirty="0" smtClean="0">
                <a:ln w="0"/>
                <a:solidFill>
                  <a:schemeClr val="bg2"/>
                </a:solidFill>
                <a:effectLst>
                  <a:innerShdw blurRad="63500" dist="50800" dir="13500000">
                    <a:srgbClr val="000000">
                      <a:alpha val="50000"/>
                    </a:srgbClr>
                  </a:innerShdw>
                </a:effectLst>
                <a:latin typeface="Mizan AR+LT Bold" panose="00000800000000000000" pitchFamily="50" charset="-78"/>
                <a:ea typeface="Calibri" panose="020F0502020204030204" pitchFamily="34" charset="0"/>
                <a:cs typeface="Mizan AR+LT Bold" panose="00000800000000000000" pitchFamily="50" charset="-78"/>
              </a:rPr>
              <a:t> non </a:t>
            </a:r>
            <a:r>
              <a:rPr lang="en-US" sz="3600" b="1" spc="50" dirty="0">
                <a:ln w="0"/>
                <a:solidFill>
                  <a:schemeClr val="bg2"/>
                </a:solidFill>
                <a:effectLst>
                  <a:innerShdw blurRad="63500" dist="50800" dir="13500000">
                    <a:srgbClr val="000000">
                      <a:alpha val="50000"/>
                    </a:srgbClr>
                  </a:innerShdw>
                </a:effectLst>
                <a:latin typeface="Mizan AR+LT Bold" panose="00000800000000000000" pitchFamily="50" charset="-78"/>
                <a:ea typeface="Calibri" panose="020F0502020204030204" pitchFamily="34" charset="0"/>
                <a:cs typeface="Mizan AR+LT Bold" panose="00000800000000000000" pitchFamily="50" charset="-78"/>
              </a:rPr>
              <a:t>functional </a:t>
            </a:r>
            <a:endParaRPr lang="en-US" sz="2800" b="1" dirty="0">
              <a:latin typeface="Mizan AR+LT Bold" panose="00000800000000000000" pitchFamily="50" charset="-78"/>
              <a:ea typeface="Calibri" panose="020F0502020204030204" pitchFamily="34" charset="0"/>
              <a:cs typeface="Mizan AR+LT Bold" panose="00000800000000000000" pitchFamily="50" charset="-78"/>
            </a:endParaRPr>
          </a:p>
          <a:p>
            <a:pPr marL="914400" indent="-457200" algn="r" rtl="1">
              <a:lnSpc>
                <a:spcPct val="150000"/>
              </a:lnSpc>
              <a:spcAft>
                <a:spcPts val="800"/>
              </a:spcAft>
              <a:buFont typeface="Arial" panose="020B0604020202020204" pitchFamily="34" charset="0"/>
              <a:buChar char="•"/>
            </a:pPr>
            <a:r>
              <a:rPr lang="ar-SA" sz="2800" b="1" dirty="0">
                <a:latin typeface="Mizan AR+LT Bold" panose="00000800000000000000" pitchFamily="50" charset="-78"/>
                <a:ea typeface="Calibri" panose="020F0502020204030204" pitchFamily="34" charset="0"/>
                <a:cs typeface="Mizan AR+LT Bold" panose="00000800000000000000" pitchFamily="50" charset="-78"/>
              </a:rPr>
              <a:t>حفظ حریم </a:t>
            </a:r>
            <a:r>
              <a:rPr lang="ar-SA" sz="2800" b="1" dirty="0" smtClean="0">
                <a:latin typeface="Mizan AR+LT Bold" panose="00000800000000000000" pitchFamily="50" charset="-78"/>
                <a:ea typeface="Calibri" panose="020F0502020204030204" pitchFamily="34" charset="0"/>
                <a:cs typeface="Mizan AR+LT Bold" panose="00000800000000000000" pitchFamily="50" charset="-78"/>
              </a:rPr>
              <a:t>خصوصی</a:t>
            </a:r>
            <a:r>
              <a:rPr lang="fa-IR" sz="2800" b="1" dirty="0" smtClean="0">
                <a:latin typeface="Mizan AR+LT Bold" panose="00000800000000000000" pitchFamily="50" charset="-78"/>
                <a:ea typeface="Calibri" panose="020F0502020204030204" pitchFamily="34" charset="0"/>
                <a:cs typeface="Mizan AR+LT Bold" panose="00000800000000000000" pitchFamily="50" charset="-78"/>
              </a:rPr>
              <a:t> </a:t>
            </a:r>
            <a:r>
              <a:rPr lang="ar-SA" sz="2800" b="1" dirty="0" smtClean="0">
                <a:latin typeface="Mizan AR+LT Bold" panose="00000800000000000000" pitchFamily="50" charset="-78"/>
                <a:ea typeface="Calibri" panose="020F0502020204030204" pitchFamily="34" charset="0"/>
                <a:cs typeface="Mizan AR+LT Bold" panose="00000800000000000000" pitchFamily="50" charset="-78"/>
              </a:rPr>
              <a:t>(</a:t>
            </a:r>
            <a:r>
              <a:rPr lang="en-US" sz="2800" b="1" dirty="0" smtClean="0">
                <a:latin typeface="Mizan AR+LT Bold" panose="00000800000000000000" pitchFamily="50" charset="-78"/>
                <a:ea typeface="Calibri" panose="020F0502020204030204" pitchFamily="34" charset="0"/>
                <a:cs typeface="Mizan AR+LT Bold" panose="00000800000000000000" pitchFamily="50" charset="-78"/>
              </a:rPr>
              <a:t>Privacy</a:t>
            </a:r>
            <a:r>
              <a:rPr lang="ar-SA" sz="2800" b="1" dirty="0" smtClean="0">
                <a:latin typeface="Mizan AR+LT Bold" panose="00000800000000000000" pitchFamily="50" charset="-78"/>
                <a:ea typeface="Calibri" panose="020F0502020204030204" pitchFamily="34" charset="0"/>
                <a:cs typeface="Mizan AR+LT Bold" panose="00000800000000000000" pitchFamily="50" charset="-78"/>
              </a:rPr>
              <a:t>)</a:t>
            </a:r>
            <a:endParaRPr lang="en-US" sz="2000" b="1" dirty="0" smtClean="0">
              <a:latin typeface="Mizan AR+LT Bold" panose="00000800000000000000" pitchFamily="50" charset="-78"/>
              <a:ea typeface="Calibri" panose="020F0502020204030204" pitchFamily="34" charset="0"/>
              <a:cs typeface="Mizan AR+LT Bold" panose="00000800000000000000" pitchFamily="50" charset="-78"/>
            </a:endParaRPr>
          </a:p>
          <a:p>
            <a:pPr marL="914400" indent="-457200" algn="r" rtl="1">
              <a:lnSpc>
                <a:spcPct val="150000"/>
              </a:lnSpc>
              <a:spcAft>
                <a:spcPts val="800"/>
              </a:spcAft>
              <a:buFont typeface="Arial" panose="020B0604020202020204" pitchFamily="34" charset="0"/>
              <a:buChar char="•"/>
            </a:pPr>
            <a:r>
              <a:rPr lang="ar-SA" sz="2800" b="1" dirty="0" smtClean="0">
                <a:latin typeface="Mizan AR+LT Bold" panose="00000800000000000000" pitchFamily="50" charset="-78"/>
                <a:ea typeface="Calibri" panose="020F0502020204030204" pitchFamily="34" charset="0"/>
                <a:cs typeface="Mizan AR+LT Bold" panose="00000800000000000000" pitchFamily="50" charset="-78"/>
              </a:rPr>
              <a:t>کاربر پسند بودن برنامه</a:t>
            </a:r>
            <a:r>
              <a:rPr lang="fa-IR" sz="2800" b="1" dirty="0" smtClean="0">
                <a:latin typeface="Mizan AR+LT Bold" panose="00000800000000000000" pitchFamily="50" charset="-78"/>
                <a:ea typeface="Calibri" panose="020F0502020204030204" pitchFamily="34" charset="0"/>
                <a:cs typeface="Mizan AR+LT Bold" panose="00000800000000000000" pitchFamily="50" charset="-78"/>
              </a:rPr>
              <a:t> </a:t>
            </a:r>
            <a:r>
              <a:rPr lang="ar-SA" sz="2800" b="1" dirty="0" smtClean="0">
                <a:latin typeface="Mizan AR+LT Bold" panose="00000800000000000000" pitchFamily="50" charset="-78"/>
                <a:ea typeface="Calibri" panose="020F0502020204030204" pitchFamily="34" charset="0"/>
                <a:cs typeface="Mizan AR+LT Bold" panose="00000800000000000000" pitchFamily="50" charset="-78"/>
              </a:rPr>
              <a:t>(</a:t>
            </a:r>
            <a:r>
              <a:rPr lang="en-US" sz="2800" b="1" dirty="0" smtClean="0">
                <a:latin typeface="Mizan AR+LT Bold" panose="00000800000000000000" pitchFamily="50" charset="-78"/>
                <a:ea typeface="Calibri" panose="020F0502020204030204" pitchFamily="34" charset="0"/>
                <a:cs typeface="Mizan AR+LT Bold" panose="00000800000000000000" pitchFamily="50" charset="-78"/>
              </a:rPr>
              <a:t>User Friendly</a:t>
            </a:r>
            <a:r>
              <a:rPr lang="ar-SA" sz="2800" b="1" dirty="0" smtClean="0">
                <a:latin typeface="Mizan AR+LT Bold" panose="00000800000000000000" pitchFamily="50" charset="-78"/>
                <a:ea typeface="Calibri" panose="020F0502020204030204" pitchFamily="34" charset="0"/>
                <a:cs typeface="Mizan AR+LT Bold" panose="00000800000000000000" pitchFamily="50" charset="-78"/>
              </a:rPr>
              <a:t>)</a:t>
            </a:r>
            <a:endParaRPr lang="en-US" sz="2000" b="1" dirty="0" smtClean="0">
              <a:latin typeface="Mizan AR+LT Bold" panose="00000800000000000000" pitchFamily="50" charset="-78"/>
              <a:ea typeface="Calibri" panose="020F0502020204030204" pitchFamily="34" charset="0"/>
              <a:cs typeface="Mizan AR+LT Bold" panose="00000800000000000000" pitchFamily="50" charset="-78"/>
            </a:endParaRPr>
          </a:p>
          <a:p>
            <a:pPr marL="914400" indent="-457200" algn="r" rtl="1">
              <a:lnSpc>
                <a:spcPct val="150000"/>
              </a:lnSpc>
              <a:spcAft>
                <a:spcPts val="800"/>
              </a:spcAft>
              <a:buFont typeface="Arial" panose="020B0604020202020204" pitchFamily="34" charset="0"/>
              <a:buChar char="•"/>
            </a:pPr>
            <a:r>
              <a:rPr lang="ar-SA" sz="2800" b="1" dirty="0" smtClean="0">
                <a:latin typeface="Mizan AR+LT Bold" panose="00000800000000000000" pitchFamily="50" charset="-78"/>
                <a:ea typeface="Calibri" panose="020F0502020204030204" pitchFamily="34" charset="0"/>
                <a:cs typeface="Mizan AR+LT Bold" panose="00000800000000000000" pitchFamily="50" charset="-78"/>
              </a:rPr>
              <a:t>پاسخگویی </a:t>
            </a:r>
            <a:r>
              <a:rPr lang="ar-SA" sz="2800" b="1" dirty="0">
                <a:latin typeface="Mizan AR+LT Bold" panose="00000800000000000000" pitchFamily="50" charset="-78"/>
                <a:ea typeface="Calibri" panose="020F0502020204030204" pitchFamily="34" charset="0"/>
                <a:cs typeface="Mizan AR+LT Bold" panose="00000800000000000000" pitchFamily="50" charset="-78"/>
              </a:rPr>
              <a:t>سریع نسبت به درخواست های کاربر(</a:t>
            </a:r>
            <a:r>
              <a:rPr lang="en-US" sz="2800" b="1" dirty="0">
                <a:latin typeface="Mizan AR+LT Bold" panose="00000800000000000000" pitchFamily="50" charset="-78"/>
                <a:ea typeface="Calibri" panose="020F0502020204030204" pitchFamily="34" charset="0"/>
                <a:cs typeface="Mizan AR+LT Bold" panose="00000800000000000000" pitchFamily="50" charset="-78"/>
              </a:rPr>
              <a:t>Response Time</a:t>
            </a:r>
            <a:r>
              <a:rPr lang="ar-SA" sz="2800" b="1" dirty="0" smtClean="0">
                <a:latin typeface="Mizan AR+LT Bold" panose="00000800000000000000" pitchFamily="50" charset="-78"/>
                <a:ea typeface="Calibri" panose="020F0502020204030204" pitchFamily="34" charset="0"/>
                <a:cs typeface="Mizan AR+LT Bold" panose="00000800000000000000" pitchFamily="50" charset="-78"/>
              </a:rPr>
              <a:t>)</a:t>
            </a:r>
            <a:endParaRPr lang="en-US" sz="2000" b="1" dirty="0">
              <a:latin typeface="Mizan AR+LT Bold" panose="00000800000000000000" pitchFamily="50" charset="-78"/>
              <a:ea typeface="Calibri" panose="020F0502020204030204" pitchFamily="34" charset="0"/>
              <a:cs typeface="Mizan AR+LT Bold" panose="00000800000000000000" pitchFamily="50" charset="-78"/>
            </a:endParaRPr>
          </a:p>
        </p:txBody>
      </p:sp>
      <p:pic>
        <p:nvPicPr>
          <p:cNvPr id="1536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924" y="3721100"/>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6"/>
          <p:cNvSpPr txBox="1">
            <a:spLocks/>
          </p:cNvSpPr>
          <p:nvPr/>
        </p:nvSpPr>
        <p:spPr>
          <a:xfrm>
            <a:off x="2917537" y="63500"/>
            <a:ext cx="3376600" cy="730528"/>
          </a:xfrm>
          <a:prstGeom prst="rect">
            <a:avLst/>
          </a:prstGeom>
        </p:spPr>
        <p:txBody>
          <a:bodyP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1600" b="1" cap="none" spc="50" dirty="0" smtClean="0">
                <a:ln w="0"/>
                <a:effectLst>
                  <a:innerShdw blurRad="63500" dist="50800" dir="13500000">
                    <a:srgbClr val="000000">
                      <a:alpha val="50000"/>
                    </a:srgbClr>
                  </a:innerShdw>
                </a:effectLst>
                <a:latin typeface="Segoe UI" panose="020B0502040204020203" pitchFamily="34" charset="0"/>
                <a:cs typeface="Segoe UI" panose="020B0502040204020203" pitchFamily="34" charset="0"/>
              </a:rPr>
              <a:t>USER REQUIREMENTS</a:t>
            </a:r>
            <a:endParaRPr lang="en-US" sz="1600" b="1" cap="none" spc="50" dirty="0">
              <a:ln w="0"/>
              <a:effectLst>
                <a:innerShdw blurRad="63500" dist="50800" dir="13500000">
                  <a:srgbClr val="000000">
                    <a:alpha val="50000"/>
                  </a:srgbClr>
                </a:innerShdw>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223149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6060" y="42689"/>
            <a:ext cx="7429499" cy="727682"/>
          </a:xfrm>
        </p:spPr>
        <p:txBody>
          <a:bodyPr/>
          <a:lstStyle/>
          <a:p>
            <a:pPr algn="ctr"/>
            <a:r>
              <a:rPr lang="en-US" b="1" cap="none" spc="50" dirty="0" smtClean="0">
                <a:ln w="0"/>
                <a:effectLst>
                  <a:innerShdw blurRad="63500" dist="50800" dir="13500000">
                    <a:srgbClr val="000000">
                      <a:alpha val="50000"/>
                    </a:srgbClr>
                  </a:innerShdw>
                </a:effectLst>
                <a:latin typeface="Segoe UI" panose="020B0502040204020203" pitchFamily="34" charset="0"/>
                <a:cs typeface="Segoe UI" panose="020B0502040204020203" pitchFamily="34" charset="0"/>
              </a:rPr>
              <a:t>USECASE DIAGRAM</a:t>
            </a:r>
            <a:endParaRPr lang="en-US" b="1" cap="none" spc="50" dirty="0">
              <a:ln w="0"/>
              <a:effectLst>
                <a:innerShdw blurRad="63500" dist="50800" dir="13500000">
                  <a:srgbClr val="000000">
                    <a:alpha val="50000"/>
                  </a:srgbClr>
                </a:innerShdw>
              </a:effectLst>
              <a:latin typeface="Segoe UI" panose="020B0502040204020203" pitchFamily="34" charset="0"/>
              <a:cs typeface="Segoe UI" panose="020B0502040204020203" pitchFamily="34" charset="0"/>
            </a:endParaRPr>
          </a:p>
        </p:txBody>
      </p:sp>
      <p:pic>
        <p:nvPicPr>
          <p:cNvPr id="12290" name="Picture 2" descr="C:\Users\MHMD\Downloads\Telegram Desktop\Usecase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78" y="702233"/>
            <a:ext cx="8585216" cy="6062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2696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7577" y="979714"/>
            <a:ext cx="184731" cy="369332"/>
          </a:xfrm>
          <a:prstGeom prst="rect">
            <a:avLst/>
          </a:prstGeom>
          <a:noFill/>
        </p:spPr>
        <p:txBody>
          <a:bodyPr wrap="none" rtlCol="0">
            <a:spAutoFit/>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54255987"/>
              </p:ext>
            </p:extLst>
          </p:nvPr>
        </p:nvGraphicFramePr>
        <p:xfrm>
          <a:off x="713114" y="1102034"/>
          <a:ext cx="7230292" cy="5760720"/>
        </p:xfrm>
        <a:graphic>
          <a:graphicData uri="http://schemas.openxmlformats.org/drawingml/2006/table">
            <a:tbl>
              <a:tblPr rtl="1" firstRow="1" firstCol="1" bandRow="1"/>
              <a:tblGrid>
                <a:gridCol w="7230292">
                  <a:extLst>
                    <a:ext uri="{9D8B030D-6E8A-4147-A177-3AD203B41FA5}">
                      <a16:colId xmlns="" xmlns:a16="http://schemas.microsoft.com/office/drawing/2014/main" val="3949683978"/>
                    </a:ext>
                  </a:extLst>
                </a:gridCol>
              </a:tblGrid>
              <a:tr h="288513">
                <a:tc>
                  <a:txBody>
                    <a:bodyPr/>
                    <a:lstStyle/>
                    <a:p>
                      <a:pPr marL="285750" indent="-285750" algn="r" rtl="1">
                        <a:lnSpc>
                          <a:spcPct val="150000"/>
                        </a:lnSpc>
                        <a:spcAft>
                          <a:spcPts val="0"/>
                        </a:spcAft>
                        <a:buFont typeface="Arial" panose="020B0604020202020204" pitchFamily="34" charset="0"/>
                        <a:buChar char="•"/>
                      </a:pPr>
                      <a:r>
                        <a:rPr lang="fa-IR" sz="1800" dirty="0">
                          <a:effectLst/>
                          <a:latin typeface="Mizan AR+LT" panose="00000500000000000000" pitchFamily="50" charset="-78"/>
                          <a:ea typeface="Calibri" panose="020F0502020204030204" pitchFamily="34" charset="0"/>
                          <a:cs typeface="Mizan AR+LT" panose="00000500000000000000" pitchFamily="50" charset="-78"/>
                        </a:rPr>
                        <a:t>معین بودن وضعیت موجودی و قیمت و مشخصات هر کالا </a:t>
                      </a:r>
                      <a:r>
                        <a:rPr lang="fa-IR" sz="1800" dirty="0" smtClean="0">
                          <a:effectLst/>
                          <a:latin typeface="Mizan AR+LT" panose="00000500000000000000" pitchFamily="50" charset="-78"/>
                          <a:ea typeface="Calibri" panose="020F0502020204030204" pitchFamily="34" charset="0"/>
                          <a:cs typeface="Mizan AR+LT" panose="00000500000000000000" pitchFamily="50" charset="-78"/>
                        </a:rPr>
                        <a:t>(نمایش گرافیکی مناسب)</a:t>
                      </a:r>
                      <a:endParaRPr lang="en-US" sz="1800" dirty="0">
                        <a:effectLst/>
                        <a:latin typeface="Mizan AR+LT" panose="00000500000000000000" pitchFamily="50" charset="-78"/>
                        <a:ea typeface="Calibri" panose="020F0502020204030204" pitchFamily="34" charset="0"/>
                        <a:cs typeface="Mizan AR+LT" panose="00000500000000000000" pitchFamily="50" charset="-78"/>
                      </a:endParaRPr>
                    </a:p>
                  </a:txBody>
                  <a:tcPr marL="67445" marR="6744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96410218"/>
                  </a:ext>
                </a:extLst>
              </a:tr>
              <a:tr h="289762">
                <a:tc>
                  <a:txBody>
                    <a:bodyPr/>
                    <a:lstStyle/>
                    <a:p>
                      <a:pPr marL="285750" indent="-285750" algn="r" rtl="1">
                        <a:lnSpc>
                          <a:spcPct val="150000"/>
                        </a:lnSpc>
                        <a:spcAft>
                          <a:spcPts val="0"/>
                        </a:spcAft>
                        <a:buFont typeface="Arial" panose="020B0604020202020204" pitchFamily="34" charset="0"/>
                        <a:buChar char="•"/>
                      </a:pPr>
                      <a:r>
                        <a:rPr lang="ar-SA" sz="1800" dirty="0">
                          <a:effectLst/>
                          <a:latin typeface="Mizan AR+LT" panose="00000500000000000000" pitchFamily="50" charset="-78"/>
                          <a:ea typeface="Calibri" panose="020F0502020204030204" pitchFamily="34" charset="0"/>
                          <a:cs typeface="Mizan AR+LT" panose="00000500000000000000" pitchFamily="50" charset="-78"/>
                        </a:rPr>
                        <a:t>به روزرسانی موجودیت هر دارو در داروخانه</a:t>
                      </a:r>
                      <a:endParaRPr lang="en-US" sz="1800" dirty="0">
                        <a:effectLst/>
                        <a:latin typeface="Mizan AR+LT" panose="00000500000000000000" pitchFamily="50" charset="-78"/>
                        <a:ea typeface="Calibri" panose="020F0502020204030204" pitchFamily="34" charset="0"/>
                        <a:cs typeface="Mizan AR+LT" panose="00000500000000000000" pitchFamily="50" charset="-78"/>
                      </a:endParaRPr>
                    </a:p>
                  </a:txBody>
                  <a:tcPr marL="67445" marR="6744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82794518"/>
                  </a:ext>
                </a:extLst>
              </a:tr>
              <a:tr h="230435">
                <a:tc>
                  <a:txBody>
                    <a:bodyPr/>
                    <a:lstStyle/>
                    <a:p>
                      <a:pPr marL="285750" indent="-285750" algn="r" rtl="1">
                        <a:lnSpc>
                          <a:spcPct val="150000"/>
                        </a:lnSpc>
                        <a:spcAft>
                          <a:spcPts val="0"/>
                        </a:spcAft>
                        <a:buFont typeface="Arial" panose="020B0604020202020204" pitchFamily="34" charset="0"/>
                        <a:buChar char="•"/>
                      </a:pPr>
                      <a:r>
                        <a:rPr lang="ar-SA" sz="1800" dirty="0">
                          <a:effectLst/>
                          <a:latin typeface="Mizan AR+LT" panose="00000500000000000000" pitchFamily="50" charset="-78"/>
                          <a:ea typeface="Calibri" panose="020F0502020204030204" pitchFamily="34" charset="0"/>
                          <a:cs typeface="Mizan AR+LT" panose="00000500000000000000" pitchFamily="50" charset="-78"/>
                        </a:rPr>
                        <a:t>چک کردن موجودی کاربر در صورت خرید از طریق حساب کاربری</a:t>
                      </a:r>
                      <a:endParaRPr lang="en-US" sz="1800" dirty="0">
                        <a:effectLst/>
                        <a:latin typeface="Mizan AR+LT" panose="00000500000000000000" pitchFamily="50" charset="-78"/>
                        <a:ea typeface="Calibri" panose="020F0502020204030204" pitchFamily="34" charset="0"/>
                        <a:cs typeface="Mizan AR+LT" panose="00000500000000000000" pitchFamily="50" charset="-78"/>
                      </a:endParaRPr>
                    </a:p>
                  </a:txBody>
                  <a:tcPr marL="67445" marR="6744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462407"/>
                  </a:ext>
                </a:extLst>
              </a:tr>
              <a:tr h="192467">
                <a:tc>
                  <a:txBody>
                    <a:bodyPr/>
                    <a:lstStyle/>
                    <a:p>
                      <a:pPr marL="285750" indent="-285750" algn="r" rtl="1">
                        <a:lnSpc>
                          <a:spcPct val="150000"/>
                        </a:lnSpc>
                        <a:spcAft>
                          <a:spcPts val="0"/>
                        </a:spcAft>
                        <a:buFont typeface="Arial" panose="020B0604020202020204" pitchFamily="34" charset="0"/>
                        <a:buChar char="•"/>
                      </a:pPr>
                      <a:r>
                        <a:rPr lang="ar-SA" sz="1800" dirty="0">
                          <a:effectLst/>
                          <a:latin typeface="Mizan AR+LT" panose="00000500000000000000" pitchFamily="50" charset="-78"/>
                          <a:ea typeface="Calibri" panose="020F0502020204030204" pitchFamily="34" charset="0"/>
                          <a:cs typeface="Mizan AR+LT" panose="00000500000000000000" pitchFamily="50" charset="-78"/>
                        </a:rPr>
                        <a:t>به روزرسانی حساب کاربر در صورت خرید موفق</a:t>
                      </a:r>
                      <a:endParaRPr lang="en-US" sz="1800" dirty="0">
                        <a:effectLst/>
                        <a:latin typeface="Mizan AR+LT" panose="00000500000000000000" pitchFamily="50" charset="-78"/>
                        <a:ea typeface="Calibri" panose="020F0502020204030204" pitchFamily="34" charset="0"/>
                        <a:cs typeface="Mizan AR+LT" panose="00000500000000000000" pitchFamily="50" charset="-78"/>
                      </a:endParaRPr>
                    </a:p>
                  </a:txBody>
                  <a:tcPr marL="67445" marR="6744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747789358"/>
                  </a:ext>
                </a:extLst>
              </a:tr>
              <a:tr h="288513">
                <a:tc>
                  <a:txBody>
                    <a:bodyPr/>
                    <a:lstStyle/>
                    <a:p>
                      <a:pPr marL="285750" indent="-285750" algn="r" rtl="1">
                        <a:lnSpc>
                          <a:spcPct val="150000"/>
                        </a:lnSpc>
                        <a:spcAft>
                          <a:spcPts val="0"/>
                        </a:spcAft>
                        <a:buFont typeface="Arial" panose="020B0604020202020204" pitchFamily="34" charset="0"/>
                        <a:buChar char="•"/>
                      </a:pPr>
                      <a:r>
                        <a:rPr lang="fa-IR" sz="1800" dirty="0">
                          <a:effectLst/>
                          <a:latin typeface="Mizan AR+LT" panose="00000500000000000000" pitchFamily="50" charset="-78"/>
                          <a:ea typeface="Calibri" panose="020F0502020204030204" pitchFamily="34" charset="0"/>
                          <a:cs typeface="Mizan AR+LT" panose="00000500000000000000" pitchFamily="50" charset="-78"/>
                        </a:rPr>
                        <a:t>بررسی وضعیت کاربر و نسخه دیجیتال قبل از خرید</a:t>
                      </a:r>
                      <a:endParaRPr lang="en-US" sz="1800" dirty="0">
                        <a:effectLst/>
                        <a:latin typeface="Mizan AR+LT" panose="00000500000000000000" pitchFamily="50" charset="-78"/>
                        <a:ea typeface="Calibri" panose="020F0502020204030204" pitchFamily="34" charset="0"/>
                        <a:cs typeface="Mizan AR+LT" panose="00000500000000000000" pitchFamily="50" charset="-78"/>
                      </a:endParaRPr>
                    </a:p>
                  </a:txBody>
                  <a:tcPr marL="67445" marR="6744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903928125"/>
                  </a:ext>
                </a:extLst>
              </a:tr>
              <a:tr h="384933">
                <a:tc>
                  <a:txBody>
                    <a:bodyPr/>
                    <a:lstStyle/>
                    <a:p>
                      <a:pPr marL="285750" indent="-285750" algn="r" rtl="1">
                        <a:lnSpc>
                          <a:spcPct val="150000"/>
                        </a:lnSpc>
                        <a:spcAft>
                          <a:spcPts val="0"/>
                        </a:spcAft>
                        <a:buFont typeface="Arial" panose="020B0604020202020204" pitchFamily="34" charset="0"/>
                        <a:buChar char="•"/>
                      </a:pPr>
                      <a:r>
                        <a:rPr lang="ar-SA" sz="1800" dirty="0">
                          <a:effectLst/>
                          <a:latin typeface="Mizan AR+LT" panose="00000500000000000000" pitchFamily="50" charset="-78"/>
                          <a:ea typeface="Calibri" panose="020F0502020204030204" pitchFamily="34" charset="0"/>
                          <a:cs typeface="Mizan AR+LT" panose="00000500000000000000" pitchFamily="50" charset="-78"/>
                        </a:rPr>
                        <a:t>سفارش فقط داروهای داخل نسخه در صورت با</a:t>
                      </a:r>
                      <a:r>
                        <a:rPr lang="fa-IR" sz="1800" dirty="0">
                          <a:effectLst/>
                          <a:latin typeface="Mizan AR+LT" panose="00000500000000000000" pitchFamily="50" charset="-78"/>
                          <a:ea typeface="Calibri" panose="020F0502020204030204" pitchFamily="34" charset="0"/>
                          <a:cs typeface="Mizan AR+LT" panose="00000500000000000000" pitchFamily="50" charset="-78"/>
                        </a:rPr>
                        <a:t>ر</a:t>
                      </a:r>
                      <a:r>
                        <a:rPr lang="ar-SA" sz="1800" dirty="0">
                          <a:effectLst/>
                          <a:latin typeface="Mizan AR+LT" panose="00000500000000000000" pitchFamily="50" charset="-78"/>
                          <a:ea typeface="Calibri" panose="020F0502020204030204" pitchFamily="34" charset="0"/>
                          <a:cs typeface="Mizan AR+LT" panose="00000500000000000000" pitchFamily="50" charset="-78"/>
                        </a:rPr>
                        <a:t>گذاری نسخه وعدم توانایی اضافه کردن دارو توسط خود کاربر به سبد خرید</a:t>
                      </a:r>
                      <a:endParaRPr lang="en-US" sz="1800" dirty="0">
                        <a:effectLst/>
                        <a:latin typeface="Mizan AR+LT" panose="00000500000000000000" pitchFamily="50" charset="-78"/>
                        <a:ea typeface="Calibri" panose="020F0502020204030204" pitchFamily="34" charset="0"/>
                        <a:cs typeface="Mizan AR+LT" panose="00000500000000000000" pitchFamily="50" charset="-78"/>
                      </a:endParaRPr>
                    </a:p>
                  </a:txBody>
                  <a:tcPr marL="67445" marR="6744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130223827"/>
                  </a:ext>
                </a:extLst>
              </a:tr>
              <a:tr h="192467">
                <a:tc>
                  <a:txBody>
                    <a:bodyPr/>
                    <a:lstStyle/>
                    <a:p>
                      <a:pPr marL="285750" indent="-285750" algn="r" rtl="1">
                        <a:lnSpc>
                          <a:spcPct val="150000"/>
                        </a:lnSpc>
                        <a:spcAft>
                          <a:spcPts val="0"/>
                        </a:spcAft>
                        <a:buFont typeface="Arial" panose="020B0604020202020204" pitchFamily="34" charset="0"/>
                        <a:buChar char="•"/>
                      </a:pPr>
                      <a:r>
                        <a:rPr lang="ar-SA" sz="1800">
                          <a:effectLst/>
                          <a:latin typeface="Mizan AR+LT" panose="00000500000000000000" pitchFamily="50" charset="-78"/>
                          <a:ea typeface="Calibri" panose="020F0502020204030204" pitchFamily="34" charset="0"/>
                          <a:cs typeface="Mizan AR+LT" panose="00000500000000000000" pitchFamily="50" charset="-78"/>
                        </a:rPr>
                        <a:t>اضافه کردن فقط محصولات مشخص شده(غیر دارو) به سبد خرید برای کاربر</a:t>
                      </a:r>
                      <a:endParaRPr lang="en-US" sz="1800">
                        <a:effectLst/>
                        <a:latin typeface="Mizan AR+LT" panose="00000500000000000000" pitchFamily="50" charset="-78"/>
                        <a:ea typeface="Calibri" panose="020F0502020204030204" pitchFamily="34" charset="0"/>
                        <a:cs typeface="Mizan AR+LT" panose="00000500000000000000" pitchFamily="50" charset="-78"/>
                      </a:endParaRPr>
                    </a:p>
                  </a:txBody>
                  <a:tcPr marL="67445" marR="6744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537548865"/>
                  </a:ext>
                </a:extLst>
              </a:tr>
              <a:tr h="288513">
                <a:tc>
                  <a:txBody>
                    <a:bodyPr/>
                    <a:lstStyle/>
                    <a:p>
                      <a:pPr marL="285750" indent="-285750" algn="r" rtl="1">
                        <a:lnSpc>
                          <a:spcPct val="150000"/>
                        </a:lnSpc>
                        <a:spcAft>
                          <a:spcPts val="0"/>
                        </a:spcAft>
                        <a:buFont typeface="Arial" panose="020B0604020202020204" pitchFamily="34" charset="0"/>
                        <a:buChar char="•"/>
                      </a:pPr>
                      <a:r>
                        <a:rPr lang="fa-IR" sz="1800">
                          <a:effectLst/>
                          <a:latin typeface="Mizan AR+LT" panose="00000500000000000000" pitchFamily="50" charset="-78"/>
                          <a:ea typeface="Calibri" panose="020F0502020204030204" pitchFamily="34" charset="0"/>
                          <a:cs typeface="Mizan AR+LT" panose="00000500000000000000" pitchFamily="50" charset="-78"/>
                        </a:rPr>
                        <a:t>خرید برای کاربر فقط درصورت </a:t>
                      </a:r>
                      <a:r>
                        <a:rPr lang="en-US" sz="1800">
                          <a:effectLst/>
                          <a:latin typeface="Mizan AR+LT" panose="00000500000000000000" pitchFamily="50" charset="-78"/>
                          <a:ea typeface="Calibri" panose="020F0502020204030204" pitchFamily="34" charset="0"/>
                          <a:cs typeface="Mizan AR+LT" panose="00000500000000000000" pitchFamily="50" charset="-78"/>
                        </a:rPr>
                        <a:t>login</a:t>
                      </a:r>
                      <a:r>
                        <a:rPr lang="fa-IR" sz="1800">
                          <a:effectLst/>
                          <a:latin typeface="Mizan AR+LT" panose="00000500000000000000" pitchFamily="50" charset="-78"/>
                          <a:ea typeface="Calibri" panose="020F0502020204030204" pitchFamily="34" charset="0"/>
                          <a:cs typeface="Mizan AR+LT" panose="00000500000000000000" pitchFamily="50" charset="-78"/>
                        </a:rPr>
                        <a:t> کردن</a:t>
                      </a:r>
                      <a:endParaRPr lang="en-US" sz="1800">
                        <a:effectLst/>
                        <a:latin typeface="Mizan AR+LT" panose="00000500000000000000" pitchFamily="50" charset="-78"/>
                        <a:ea typeface="Calibri" panose="020F0502020204030204" pitchFamily="34" charset="0"/>
                        <a:cs typeface="Mizan AR+LT" panose="00000500000000000000" pitchFamily="50" charset="-78"/>
                      </a:endParaRPr>
                    </a:p>
                  </a:txBody>
                  <a:tcPr marL="67445" marR="6744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000840552"/>
                  </a:ext>
                </a:extLst>
              </a:tr>
              <a:tr h="289762">
                <a:tc>
                  <a:txBody>
                    <a:bodyPr/>
                    <a:lstStyle/>
                    <a:p>
                      <a:pPr marL="285750" indent="-285750" algn="r" rtl="1">
                        <a:lnSpc>
                          <a:spcPct val="150000"/>
                        </a:lnSpc>
                        <a:spcAft>
                          <a:spcPts val="0"/>
                        </a:spcAft>
                        <a:buFont typeface="Arial" panose="020B0604020202020204" pitchFamily="34" charset="0"/>
                        <a:buChar char="•"/>
                      </a:pPr>
                      <a:r>
                        <a:rPr lang="ar-SA" sz="1800" dirty="0">
                          <a:effectLst/>
                          <a:latin typeface="Mizan AR+LT" panose="00000500000000000000" pitchFamily="50" charset="-78"/>
                          <a:ea typeface="Calibri" panose="020F0502020204030204" pitchFamily="34" charset="0"/>
                          <a:cs typeface="Mizan AR+LT" panose="00000500000000000000" pitchFamily="50" charset="-78"/>
                        </a:rPr>
                        <a:t>داشتن سبد خرید </a:t>
                      </a:r>
                      <a:r>
                        <a:rPr lang="fa-IR" sz="1800" dirty="0" smtClean="0">
                          <a:effectLst/>
                          <a:latin typeface="Mizan AR+LT" panose="00000500000000000000" pitchFamily="50" charset="-78"/>
                          <a:ea typeface="Calibri" panose="020F0502020204030204" pitchFamily="34" charset="0"/>
                          <a:cs typeface="Mizan AR+LT" panose="00000500000000000000" pitchFamily="50" charset="-78"/>
                        </a:rPr>
                        <a:t>(</a:t>
                      </a:r>
                      <a:r>
                        <a:rPr lang="ar-SA" sz="1800" dirty="0" smtClean="0">
                          <a:effectLst/>
                          <a:latin typeface="Mizan AR+LT" panose="00000500000000000000" pitchFamily="50" charset="-78"/>
                          <a:ea typeface="Calibri" panose="020F0502020204030204" pitchFamily="34" charset="0"/>
                          <a:cs typeface="Mizan AR+LT" panose="00000500000000000000" pitchFamily="50" charset="-78"/>
                        </a:rPr>
                        <a:t>لیستی </a:t>
                      </a:r>
                      <a:r>
                        <a:rPr lang="ar-SA" sz="1800" dirty="0">
                          <a:effectLst/>
                          <a:latin typeface="Mizan AR+LT" panose="00000500000000000000" pitchFamily="50" charset="-78"/>
                          <a:ea typeface="Calibri" panose="020F0502020204030204" pitchFamily="34" charset="0"/>
                          <a:cs typeface="Mizan AR+LT" panose="00000500000000000000" pitchFamily="50" charset="-78"/>
                        </a:rPr>
                        <a:t>از </a:t>
                      </a:r>
                      <a:r>
                        <a:rPr lang="ar-SA" sz="1800" dirty="0" smtClean="0">
                          <a:effectLst/>
                          <a:latin typeface="Mizan AR+LT" panose="00000500000000000000" pitchFamily="50" charset="-78"/>
                          <a:ea typeface="Calibri" panose="020F0502020204030204" pitchFamily="34" charset="0"/>
                          <a:cs typeface="Mizan AR+LT" panose="00000500000000000000" pitchFamily="50" charset="-78"/>
                        </a:rPr>
                        <a:t>اقلام</a:t>
                      </a:r>
                      <a:r>
                        <a:rPr lang="fa-IR" sz="1800" dirty="0" smtClean="0">
                          <a:effectLst/>
                          <a:latin typeface="Mizan AR+LT" panose="00000500000000000000" pitchFamily="50" charset="-78"/>
                          <a:ea typeface="Calibri" panose="020F0502020204030204" pitchFamily="34" charset="0"/>
                          <a:cs typeface="Mizan AR+LT" panose="00000500000000000000" pitchFamily="50" charset="-78"/>
                        </a:rPr>
                        <a:t>)</a:t>
                      </a:r>
                      <a:r>
                        <a:rPr lang="ar-SA" sz="1800" dirty="0" smtClean="0">
                          <a:effectLst/>
                          <a:latin typeface="Mizan AR+LT" panose="00000500000000000000" pitchFamily="50" charset="-78"/>
                          <a:ea typeface="Calibri" panose="020F0502020204030204" pitchFamily="34" charset="0"/>
                          <a:cs typeface="Mizan AR+LT" panose="00000500000000000000" pitchFamily="50" charset="-78"/>
                        </a:rPr>
                        <a:t> </a:t>
                      </a:r>
                      <a:r>
                        <a:rPr lang="ar-SA" sz="1800" dirty="0">
                          <a:effectLst/>
                          <a:latin typeface="Mizan AR+LT" panose="00000500000000000000" pitchFamily="50" charset="-78"/>
                          <a:ea typeface="Calibri" panose="020F0502020204030204" pitchFamily="34" charset="0"/>
                          <a:cs typeface="Mizan AR+LT" panose="00000500000000000000" pitchFamily="50" charset="-78"/>
                        </a:rPr>
                        <a:t>برای کاربر</a:t>
                      </a:r>
                      <a:endParaRPr lang="en-US" sz="1800" dirty="0">
                        <a:effectLst/>
                        <a:latin typeface="Mizan AR+LT" panose="00000500000000000000" pitchFamily="50" charset="-78"/>
                        <a:ea typeface="Calibri" panose="020F0502020204030204" pitchFamily="34" charset="0"/>
                        <a:cs typeface="Mizan AR+LT" panose="00000500000000000000" pitchFamily="50" charset="-78"/>
                      </a:endParaRPr>
                    </a:p>
                  </a:txBody>
                  <a:tcPr marL="67445" marR="6744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43361502"/>
                  </a:ext>
                </a:extLst>
              </a:tr>
              <a:tr h="230435">
                <a:tc>
                  <a:txBody>
                    <a:bodyPr/>
                    <a:lstStyle/>
                    <a:p>
                      <a:pPr marL="285750" indent="-285750" algn="r" rtl="1">
                        <a:lnSpc>
                          <a:spcPct val="150000"/>
                        </a:lnSpc>
                        <a:spcAft>
                          <a:spcPts val="0"/>
                        </a:spcAft>
                        <a:buFont typeface="Arial" panose="020B0604020202020204" pitchFamily="34" charset="0"/>
                        <a:buChar char="•"/>
                      </a:pPr>
                      <a:r>
                        <a:rPr lang="fa-IR" sz="1800" dirty="0">
                          <a:effectLst/>
                          <a:latin typeface="Mizan AR+LT" panose="00000500000000000000" pitchFamily="50" charset="-78"/>
                          <a:ea typeface="Calibri" panose="020F0502020204030204" pitchFamily="34" charset="0"/>
                          <a:cs typeface="Mizan AR+LT" panose="00000500000000000000" pitchFamily="50" charset="-78"/>
                        </a:rPr>
                        <a:t>نشان دادن وضعیت موجود یا ناموجود بودن برای هر </a:t>
                      </a:r>
                      <a:r>
                        <a:rPr lang="fa-IR" sz="1800" dirty="0" smtClean="0">
                          <a:effectLst/>
                          <a:latin typeface="Mizan AR+LT" panose="00000500000000000000" pitchFamily="50" charset="-78"/>
                          <a:ea typeface="Calibri" panose="020F0502020204030204" pitchFamily="34" charset="0"/>
                          <a:cs typeface="Mizan AR+LT" panose="00000500000000000000" pitchFamily="50" charset="-78"/>
                        </a:rPr>
                        <a:t>کالا(نمایش</a:t>
                      </a:r>
                      <a:r>
                        <a:rPr lang="fa-IR" sz="1800" baseline="0" dirty="0" smtClean="0">
                          <a:effectLst/>
                          <a:latin typeface="Mizan AR+LT" panose="00000500000000000000" pitchFamily="50" charset="-78"/>
                          <a:ea typeface="Calibri" panose="020F0502020204030204" pitchFamily="34" charset="0"/>
                          <a:cs typeface="Mizan AR+LT" panose="00000500000000000000" pitchFamily="50" charset="-78"/>
                        </a:rPr>
                        <a:t> گرافیکی مناسب</a:t>
                      </a:r>
                      <a:r>
                        <a:rPr lang="fa-IR" sz="1800" dirty="0" smtClean="0">
                          <a:effectLst/>
                          <a:latin typeface="Mizan AR+LT" panose="00000500000000000000" pitchFamily="50" charset="-78"/>
                          <a:ea typeface="Calibri" panose="020F0502020204030204" pitchFamily="34" charset="0"/>
                          <a:cs typeface="Mizan AR+LT" panose="00000500000000000000" pitchFamily="50" charset="-78"/>
                        </a:rPr>
                        <a:t>)</a:t>
                      </a:r>
                      <a:endParaRPr lang="en-US" sz="1800" dirty="0">
                        <a:effectLst/>
                        <a:latin typeface="Mizan AR+LT" panose="00000500000000000000" pitchFamily="50" charset="-78"/>
                        <a:ea typeface="Calibri" panose="020F0502020204030204" pitchFamily="34" charset="0"/>
                        <a:cs typeface="Mizan AR+LT" panose="00000500000000000000" pitchFamily="50" charset="-78"/>
                      </a:endParaRPr>
                    </a:p>
                  </a:txBody>
                  <a:tcPr marL="67445" marR="6744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766533998"/>
                  </a:ext>
                </a:extLst>
              </a:tr>
              <a:tr h="384933">
                <a:tc>
                  <a:txBody>
                    <a:bodyPr/>
                    <a:lstStyle/>
                    <a:p>
                      <a:pPr marL="285750" indent="-285750" algn="r" rtl="1">
                        <a:lnSpc>
                          <a:spcPct val="150000"/>
                        </a:lnSpc>
                        <a:spcAft>
                          <a:spcPts val="0"/>
                        </a:spcAft>
                        <a:buFont typeface="Arial" panose="020B0604020202020204" pitchFamily="34" charset="0"/>
                        <a:buChar char="•"/>
                      </a:pPr>
                      <a:r>
                        <a:rPr lang="fa-IR" sz="1800">
                          <a:effectLst/>
                          <a:latin typeface="Mizan AR+LT" panose="00000500000000000000" pitchFamily="50" charset="-78"/>
                          <a:ea typeface="Calibri" panose="020F0502020204030204" pitchFamily="34" charset="0"/>
                          <a:cs typeface="Mizan AR+LT" panose="00000500000000000000" pitchFamily="50" charset="-78"/>
                        </a:rPr>
                        <a:t>قیمت داشتن هر کالا که در صورت انتخاب قیمت آن به مبلغ هزینه سبد خرید اضافه شود</a:t>
                      </a:r>
                      <a:endParaRPr lang="en-US" sz="1800">
                        <a:effectLst/>
                        <a:latin typeface="Mizan AR+LT" panose="00000500000000000000" pitchFamily="50" charset="-78"/>
                        <a:ea typeface="Calibri" panose="020F0502020204030204" pitchFamily="34" charset="0"/>
                        <a:cs typeface="Mizan AR+LT" panose="00000500000000000000" pitchFamily="50" charset="-78"/>
                      </a:endParaRPr>
                    </a:p>
                  </a:txBody>
                  <a:tcPr marL="67445" marR="6744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454266400"/>
                  </a:ext>
                </a:extLst>
              </a:tr>
              <a:tr h="192467">
                <a:tc>
                  <a:txBody>
                    <a:bodyPr/>
                    <a:lstStyle/>
                    <a:p>
                      <a:pPr marL="285750" indent="-285750" algn="r" rtl="1">
                        <a:lnSpc>
                          <a:spcPct val="150000"/>
                        </a:lnSpc>
                        <a:spcAft>
                          <a:spcPts val="0"/>
                        </a:spcAft>
                        <a:buFont typeface="Arial" panose="020B0604020202020204" pitchFamily="34" charset="0"/>
                        <a:buChar char="•"/>
                      </a:pPr>
                      <a:r>
                        <a:rPr lang="fa-IR" sz="1800" dirty="0">
                          <a:effectLst/>
                          <a:latin typeface="Mizan AR+LT" panose="00000500000000000000" pitchFamily="50" charset="-78"/>
                          <a:ea typeface="Calibri" panose="020F0502020204030204" pitchFamily="34" charset="0"/>
                          <a:cs typeface="Mizan AR+LT" panose="00000500000000000000" pitchFamily="50" charset="-78"/>
                        </a:rPr>
                        <a:t>خرید برای کاربر در صورت اعتبار کافی</a:t>
                      </a:r>
                      <a:endParaRPr lang="en-US" sz="1800" dirty="0">
                        <a:effectLst/>
                        <a:latin typeface="Mizan AR+LT" panose="00000500000000000000" pitchFamily="50" charset="-78"/>
                        <a:ea typeface="Calibri" panose="020F0502020204030204" pitchFamily="34" charset="0"/>
                        <a:cs typeface="Mizan AR+LT" panose="00000500000000000000" pitchFamily="50" charset="-78"/>
                      </a:endParaRPr>
                    </a:p>
                  </a:txBody>
                  <a:tcPr marL="67445" marR="6744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750037572"/>
                  </a:ext>
                </a:extLst>
              </a:tr>
              <a:tr h="288513">
                <a:tc>
                  <a:txBody>
                    <a:bodyPr/>
                    <a:lstStyle/>
                    <a:p>
                      <a:pPr marL="285750" indent="-285750" algn="r" rtl="1">
                        <a:lnSpc>
                          <a:spcPct val="150000"/>
                        </a:lnSpc>
                        <a:spcAft>
                          <a:spcPts val="0"/>
                        </a:spcAft>
                        <a:buFont typeface="Arial" panose="020B0604020202020204" pitchFamily="34" charset="0"/>
                        <a:buChar char="•"/>
                      </a:pPr>
                      <a:r>
                        <a:rPr lang="fa-IR" sz="1800" dirty="0">
                          <a:effectLst/>
                          <a:latin typeface="Mizan AR+LT" panose="00000500000000000000" pitchFamily="50" charset="-78"/>
                          <a:ea typeface="Calibri" panose="020F0502020204030204" pitchFamily="34" charset="0"/>
                          <a:cs typeface="Mizan AR+LT" panose="00000500000000000000" pitchFamily="50" charset="-78"/>
                        </a:rPr>
                        <a:t>کاهش حساب کاربری </a:t>
                      </a:r>
                      <a:r>
                        <a:rPr lang="en-US" sz="1800" dirty="0">
                          <a:effectLst/>
                          <a:latin typeface="Mizan AR+LT" panose="00000500000000000000" pitchFamily="50" charset="-78"/>
                          <a:ea typeface="Calibri" panose="020F0502020204030204" pitchFamily="34" charset="0"/>
                          <a:cs typeface="Mizan AR+LT" panose="00000500000000000000" pitchFamily="50" charset="-78"/>
                        </a:rPr>
                        <a:t>credit</a:t>
                      </a:r>
                      <a:r>
                        <a:rPr lang="fa-IR" sz="1800" dirty="0">
                          <a:effectLst/>
                          <a:latin typeface="Mizan AR+LT" panose="00000500000000000000" pitchFamily="50" charset="-78"/>
                          <a:ea typeface="Calibri" panose="020F0502020204030204" pitchFamily="34" charset="0"/>
                          <a:cs typeface="Mizan AR+LT" panose="00000500000000000000" pitchFamily="50" charset="-78"/>
                        </a:rPr>
                        <a:t> کاربر در صورت خرید به اندازه مبلغ سبد خرید</a:t>
                      </a:r>
                      <a:endParaRPr lang="en-US" sz="1800" dirty="0">
                        <a:effectLst/>
                        <a:latin typeface="Mizan AR+LT" panose="00000500000000000000" pitchFamily="50" charset="-78"/>
                        <a:ea typeface="Calibri" panose="020F0502020204030204" pitchFamily="34" charset="0"/>
                        <a:cs typeface="Mizan AR+LT" panose="00000500000000000000" pitchFamily="50" charset="-78"/>
                      </a:endParaRPr>
                    </a:p>
                  </a:txBody>
                  <a:tcPr marL="67445" marR="6744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391313573"/>
                  </a:ext>
                </a:extLst>
              </a:tr>
            </a:tbl>
          </a:graphicData>
        </a:graphic>
      </p:graphicFrame>
      <p:sp>
        <p:nvSpPr>
          <p:cNvPr id="7" name="Title 6"/>
          <p:cNvSpPr>
            <a:spLocks noGrp="1"/>
          </p:cNvSpPr>
          <p:nvPr>
            <p:ph type="title"/>
          </p:nvPr>
        </p:nvSpPr>
        <p:spPr>
          <a:xfrm>
            <a:off x="2930237" y="-72737"/>
            <a:ext cx="3376600" cy="730528"/>
          </a:xfrm>
        </p:spPr>
        <p:txBody>
          <a:bodyPr>
            <a:normAutofit/>
          </a:bodyPr>
          <a:lstStyle/>
          <a:p>
            <a:pPr algn="ctr"/>
            <a:r>
              <a:rPr lang="en-US" sz="1600" b="1" cap="none" spc="50" dirty="0" smtClean="0">
                <a:ln w="0"/>
                <a:effectLst>
                  <a:innerShdw blurRad="63500" dist="50800" dir="13500000">
                    <a:srgbClr val="000000">
                      <a:alpha val="50000"/>
                    </a:srgbClr>
                  </a:innerShdw>
                </a:effectLst>
                <a:latin typeface="Segoe UI" panose="020B0502040204020203" pitchFamily="34" charset="0"/>
                <a:cs typeface="Segoe UI" panose="020B0502040204020203" pitchFamily="34" charset="0"/>
              </a:rPr>
              <a:t>SYSTEM REQUIREMENTS</a:t>
            </a:r>
            <a:endParaRPr lang="en-US" sz="1600" b="1" cap="none" spc="50" dirty="0">
              <a:ln w="0"/>
              <a:effectLst>
                <a:innerShdw blurRad="63500" dist="50800" dir="13500000">
                  <a:srgbClr val="000000">
                    <a:alpha val="50000"/>
                  </a:srgbClr>
                </a:innerShdw>
              </a:effectLst>
              <a:latin typeface="Segoe UI" panose="020B0502040204020203" pitchFamily="34" charset="0"/>
              <a:cs typeface="Segoe UI" panose="020B0502040204020203" pitchFamily="34" charset="0"/>
            </a:endParaRPr>
          </a:p>
        </p:txBody>
      </p:sp>
      <p:sp>
        <p:nvSpPr>
          <p:cNvPr id="8" name="TextBox 7"/>
          <p:cNvSpPr txBox="1"/>
          <p:nvPr/>
        </p:nvSpPr>
        <p:spPr>
          <a:xfrm>
            <a:off x="6306578" y="518049"/>
            <a:ext cx="1741182" cy="646331"/>
          </a:xfrm>
          <a:prstGeom prst="rect">
            <a:avLst/>
          </a:prstGeom>
          <a:noFill/>
        </p:spPr>
        <p:txBody>
          <a:bodyPr wrap="none" rtlCol="0">
            <a:spAutoFit/>
          </a:bodyPr>
          <a:lstStyle/>
          <a:p>
            <a:r>
              <a:rPr lang="fa-IR" sz="3600" b="1" spc="50" dirty="0" smtClean="0">
                <a:ln w="0"/>
                <a:solidFill>
                  <a:schemeClr val="bg2"/>
                </a:solidFill>
                <a:effectLst>
                  <a:innerShdw blurRad="63500" dist="50800" dir="13500000">
                    <a:srgbClr val="000000">
                      <a:alpha val="50000"/>
                    </a:srgbClr>
                  </a:innerShdw>
                </a:effectLst>
                <a:latin typeface="Mizan AR+LT Bold" panose="00000800000000000000" pitchFamily="50" charset="-78"/>
                <a:cs typeface="Mizan AR+LT Bold" panose="00000800000000000000" pitchFamily="50" charset="-78"/>
              </a:rPr>
              <a:t>خرید دارو</a:t>
            </a:r>
            <a:endParaRPr lang="en-US" sz="3600" b="1" spc="50" dirty="0">
              <a:ln w="0"/>
              <a:solidFill>
                <a:schemeClr val="bg2"/>
              </a:solidFill>
              <a:effectLst>
                <a:innerShdw blurRad="63500" dist="50800" dir="13500000">
                  <a:srgbClr val="000000">
                    <a:alpha val="50000"/>
                  </a:srgbClr>
                </a:innerShdw>
              </a:effectLst>
              <a:latin typeface="Mizan AR+LT Bold" panose="00000800000000000000" pitchFamily="50" charset="-78"/>
              <a:cs typeface="Mizan AR+LT Bold" panose="00000800000000000000" pitchFamily="50" charset="-78"/>
            </a:endParaRPr>
          </a:p>
        </p:txBody>
      </p:sp>
    </p:spTree>
    <p:extLst>
      <p:ext uri="{BB962C8B-B14F-4D97-AF65-F5344CB8AC3E}">
        <p14:creationId xmlns:p14="http://schemas.microsoft.com/office/powerpoint/2010/main" val="10887729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7577" y="979714"/>
            <a:ext cx="184731" cy="369332"/>
          </a:xfrm>
          <a:prstGeom prst="rect">
            <a:avLst/>
          </a:prstGeom>
          <a:noFill/>
        </p:spPr>
        <p:txBody>
          <a:bodyPr wrap="none" rtlCol="0">
            <a:spAutoFit/>
          </a:bodyPr>
          <a:lstStyle/>
          <a:p>
            <a:endParaRPr lang="en-US" dirty="0"/>
          </a:p>
        </p:txBody>
      </p:sp>
      <p:sp>
        <p:nvSpPr>
          <p:cNvPr id="7" name="Title 6"/>
          <p:cNvSpPr>
            <a:spLocks noGrp="1"/>
          </p:cNvSpPr>
          <p:nvPr>
            <p:ph type="title"/>
          </p:nvPr>
        </p:nvSpPr>
        <p:spPr>
          <a:xfrm>
            <a:off x="982317" y="-41564"/>
            <a:ext cx="7429499" cy="730528"/>
          </a:xfrm>
        </p:spPr>
        <p:txBody>
          <a:bodyPr>
            <a:normAutofit/>
          </a:bodyPr>
          <a:lstStyle/>
          <a:p>
            <a:pPr algn="ctr"/>
            <a:r>
              <a:rPr lang="en-US" sz="1600" b="1" cap="none" spc="50" dirty="0" smtClean="0">
                <a:ln w="0"/>
                <a:effectLst>
                  <a:innerShdw blurRad="63500" dist="50800" dir="13500000">
                    <a:srgbClr val="000000">
                      <a:alpha val="50000"/>
                    </a:srgbClr>
                  </a:innerShdw>
                </a:effectLst>
                <a:latin typeface="Segoe UI" panose="020B0502040204020203" pitchFamily="34" charset="0"/>
                <a:cs typeface="Segoe UI" panose="020B0502040204020203" pitchFamily="34" charset="0"/>
              </a:rPr>
              <a:t>SYSTEM REQUIREMENTS</a:t>
            </a:r>
            <a:endParaRPr lang="en-US" sz="1600" b="1" cap="none" spc="50" dirty="0">
              <a:ln w="0"/>
              <a:effectLst>
                <a:innerShdw blurRad="63500" dist="50800" dir="13500000">
                  <a:srgbClr val="000000">
                    <a:alpha val="50000"/>
                  </a:srgbClr>
                </a:innerShdw>
              </a:effectLst>
              <a:latin typeface="Segoe UI" panose="020B0502040204020203" pitchFamily="34" charset="0"/>
              <a:cs typeface="Segoe UI" panose="020B0502040204020203" pitchFamily="34" charset="0"/>
            </a:endParaRPr>
          </a:p>
        </p:txBody>
      </p:sp>
      <p:sp>
        <p:nvSpPr>
          <p:cNvPr id="8" name="TextBox 7"/>
          <p:cNvSpPr txBox="1"/>
          <p:nvPr/>
        </p:nvSpPr>
        <p:spPr>
          <a:xfrm>
            <a:off x="4907330" y="656548"/>
            <a:ext cx="3504486" cy="646331"/>
          </a:xfrm>
          <a:prstGeom prst="rect">
            <a:avLst/>
          </a:prstGeom>
          <a:noFill/>
        </p:spPr>
        <p:txBody>
          <a:bodyPr wrap="none" rtlCol="0">
            <a:spAutoFit/>
          </a:bodyPr>
          <a:lstStyle/>
          <a:p>
            <a:r>
              <a:rPr lang="fa-IR" sz="3600" b="1" spc="50" dirty="0">
                <a:ln w="0"/>
                <a:solidFill>
                  <a:schemeClr val="bg2"/>
                </a:solidFill>
                <a:effectLst>
                  <a:innerShdw blurRad="63500" dist="50800" dir="13500000">
                    <a:srgbClr val="000000">
                      <a:alpha val="50000"/>
                    </a:srgbClr>
                  </a:innerShdw>
                </a:effectLst>
                <a:latin typeface="Mizan AR+LT Bold" panose="00000800000000000000" pitchFamily="50" charset="-78"/>
                <a:cs typeface="Mizan AR+LT Bold" panose="00000800000000000000" pitchFamily="50" charset="-78"/>
              </a:rPr>
              <a:t>قابلیت پرداخت آنلاین</a:t>
            </a:r>
            <a:endParaRPr lang="en-US" sz="3600" b="1" spc="50" dirty="0">
              <a:ln w="0"/>
              <a:solidFill>
                <a:schemeClr val="bg2"/>
              </a:solidFill>
              <a:effectLst>
                <a:innerShdw blurRad="63500" dist="50800" dir="13500000">
                  <a:srgbClr val="000000">
                    <a:alpha val="50000"/>
                  </a:srgbClr>
                </a:innerShdw>
              </a:effectLst>
              <a:latin typeface="Mizan AR+LT Bold" panose="00000800000000000000" pitchFamily="50" charset="-78"/>
              <a:cs typeface="Mizan AR+LT Bold" panose="00000800000000000000" pitchFamily="50" charset="-78"/>
            </a:endParaRPr>
          </a:p>
        </p:txBody>
      </p:sp>
      <p:graphicFrame>
        <p:nvGraphicFramePr>
          <p:cNvPr id="3" name="Table 2"/>
          <p:cNvGraphicFramePr>
            <a:graphicFrameLocks noGrp="1"/>
          </p:cNvGraphicFramePr>
          <p:nvPr>
            <p:extLst>
              <p:ext uri="{D42A27DB-BD31-4B8C-83A1-F6EECF244321}">
                <p14:modId xmlns:p14="http://schemas.microsoft.com/office/powerpoint/2010/main" val="1727567997"/>
              </p:ext>
            </p:extLst>
          </p:nvPr>
        </p:nvGraphicFramePr>
        <p:xfrm>
          <a:off x="-362091" y="1370426"/>
          <a:ext cx="8773907" cy="4389120"/>
        </p:xfrm>
        <a:graphic>
          <a:graphicData uri="http://schemas.openxmlformats.org/drawingml/2006/table">
            <a:tbl>
              <a:tblPr rtl="1" firstRow="1" firstCol="1" bandRow="1"/>
              <a:tblGrid>
                <a:gridCol w="8773907">
                  <a:extLst>
                    <a:ext uri="{9D8B030D-6E8A-4147-A177-3AD203B41FA5}">
                      <a16:colId xmlns="" xmlns:a16="http://schemas.microsoft.com/office/drawing/2014/main" val="3359980795"/>
                    </a:ext>
                  </a:extLst>
                </a:gridCol>
              </a:tblGrid>
              <a:tr h="531110">
                <a:tc>
                  <a:txBody>
                    <a:bodyPr/>
                    <a:lstStyle/>
                    <a:p>
                      <a:pPr marL="171450" indent="-171450" algn="r" rtl="1">
                        <a:lnSpc>
                          <a:spcPct val="200000"/>
                        </a:lnSpc>
                        <a:spcAft>
                          <a:spcPts val="0"/>
                        </a:spcAft>
                        <a:buFont typeface="Arial" panose="020B0604020202020204" pitchFamily="34" charset="0"/>
                        <a:buChar char="•"/>
                      </a:pPr>
                      <a:r>
                        <a:rPr lang="fa-IR" sz="1800" dirty="0">
                          <a:solidFill>
                            <a:schemeClr val="tx1"/>
                          </a:solidFill>
                          <a:effectLst/>
                          <a:latin typeface="Mizan AR+LT" panose="00000500000000000000" pitchFamily="50" charset="-78"/>
                          <a:ea typeface="Calibri" panose="020F0502020204030204" pitchFamily="34" charset="0"/>
                          <a:cs typeface="Mizan AR+LT" panose="00000500000000000000" pitchFamily="50" charset="-78"/>
                        </a:rPr>
                        <a:t>مشاهده موجودی حساب در حساب کاربری برای کاربر</a:t>
                      </a:r>
                      <a:endParaRPr lang="en-US" sz="1800" dirty="0">
                        <a:solidFill>
                          <a:schemeClr val="tx1"/>
                        </a:solidFill>
                        <a:effectLst/>
                        <a:latin typeface="Mizan AR+LT" panose="00000500000000000000" pitchFamily="50" charset="-78"/>
                        <a:ea typeface="Calibri" panose="020F0502020204030204" pitchFamily="34" charset="0"/>
                        <a:cs typeface="Mizan AR+LT" panose="00000500000000000000" pitchFamily="50" charset="-78"/>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74078418"/>
                  </a:ext>
                </a:extLst>
              </a:tr>
              <a:tr h="294640">
                <a:tc>
                  <a:txBody>
                    <a:bodyPr/>
                    <a:lstStyle/>
                    <a:p>
                      <a:pPr marL="171450" indent="-171450" algn="r" rtl="1">
                        <a:lnSpc>
                          <a:spcPct val="200000"/>
                        </a:lnSpc>
                        <a:spcAft>
                          <a:spcPts val="0"/>
                        </a:spcAft>
                        <a:buFont typeface="Arial" panose="020B0604020202020204" pitchFamily="34" charset="0"/>
                        <a:buChar char="•"/>
                      </a:pPr>
                      <a:r>
                        <a:rPr lang="ar-SA" sz="1800" dirty="0">
                          <a:solidFill>
                            <a:schemeClr val="tx1"/>
                          </a:solidFill>
                          <a:effectLst/>
                          <a:latin typeface="Mizan AR+LT" panose="00000500000000000000" pitchFamily="50" charset="-78"/>
                          <a:ea typeface="Calibri" panose="020F0502020204030204" pitchFamily="34" charset="0"/>
                          <a:cs typeface="Mizan AR+LT" panose="00000500000000000000" pitchFamily="50" charset="-78"/>
                        </a:rPr>
                        <a:t>عدم توانایی خرید برای کاربر در صورت نداشتن موجودی از طریق حساب کاربری</a:t>
                      </a:r>
                      <a:endParaRPr lang="en-US" sz="1800" dirty="0">
                        <a:solidFill>
                          <a:schemeClr val="tx1"/>
                        </a:solidFill>
                        <a:effectLst/>
                        <a:latin typeface="Mizan AR+LT" panose="00000500000000000000" pitchFamily="50" charset="-78"/>
                        <a:ea typeface="Calibri" panose="020F0502020204030204" pitchFamily="34" charset="0"/>
                        <a:cs typeface="Mizan AR+LT" panose="00000500000000000000" pitchFamily="50" charset="-78"/>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373284360"/>
                  </a:ext>
                </a:extLst>
              </a:tr>
              <a:tr h="175895">
                <a:tc>
                  <a:txBody>
                    <a:bodyPr/>
                    <a:lstStyle/>
                    <a:p>
                      <a:pPr marL="171450" indent="-171450" algn="r" rtl="1">
                        <a:lnSpc>
                          <a:spcPct val="200000"/>
                        </a:lnSpc>
                        <a:spcAft>
                          <a:spcPts val="0"/>
                        </a:spcAft>
                        <a:buFont typeface="Arial" panose="020B0604020202020204" pitchFamily="34" charset="0"/>
                        <a:buChar char="•"/>
                      </a:pPr>
                      <a:r>
                        <a:rPr lang="ar-SA" sz="1800">
                          <a:solidFill>
                            <a:schemeClr val="tx1"/>
                          </a:solidFill>
                          <a:effectLst/>
                          <a:latin typeface="Mizan AR+LT" panose="00000500000000000000" pitchFamily="50" charset="-78"/>
                          <a:ea typeface="Calibri" panose="020F0502020204030204" pitchFamily="34" charset="0"/>
                          <a:cs typeface="Mizan AR+LT" panose="00000500000000000000" pitchFamily="50" charset="-78"/>
                        </a:rPr>
                        <a:t>افزایش حساب کاربری توسط کاربر</a:t>
                      </a:r>
                      <a:endParaRPr lang="en-US" sz="1800">
                        <a:solidFill>
                          <a:schemeClr val="tx1"/>
                        </a:solidFill>
                        <a:effectLst/>
                        <a:latin typeface="Mizan AR+LT" panose="00000500000000000000" pitchFamily="50" charset="-78"/>
                        <a:ea typeface="Calibri" panose="020F0502020204030204" pitchFamily="34" charset="0"/>
                        <a:cs typeface="Mizan AR+LT" panose="00000500000000000000" pitchFamily="50" charset="-78"/>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71307798"/>
                  </a:ext>
                </a:extLst>
              </a:tr>
              <a:tr h="293370">
                <a:tc>
                  <a:txBody>
                    <a:bodyPr/>
                    <a:lstStyle/>
                    <a:p>
                      <a:pPr marL="171450" indent="-171450" algn="r" rtl="1">
                        <a:lnSpc>
                          <a:spcPct val="200000"/>
                        </a:lnSpc>
                        <a:spcAft>
                          <a:spcPts val="0"/>
                        </a:spcAft>
                        <a:buFont typeface="Arial" panose="020B0604020202020204" pitchFamily="34" charset="0"/>
                        <a:buChar char="•"/>
                      </a:pPr>
                      <a:r>
                        <a:rPr lang="fa-IR" sz="1800" dirty="0">
                          <a:solidFill>
                            <a:schemeClr val="tx1"/>
                          </a:solidFill>
                          <a:effectLst/>
                          <a:latin typeface="Mizan AR+LT" panose="00000500000000000000" pitchFamily="50" charset="-78"/>
                          <a:ea typeface="Calibri" panose="020F0502020204030204" pitchFamily="34" charset="0"/>
                          <a:cs typeface="Mizan AR+LT" panose="00000500000000000000" pitchFamily="50" charset="-78"/>
                        </a:rPr>
                        <a:t>عدم توانایی افزایش حساب کاربری بیشتر از </a:t>
                      </a:r>
                      <a:r>
                        <a:rPr lang="fa-IR" sz="1800" dirty="0" smtClean="0">
                          <a:solidFill>
                            <a:schemeClr val="tx1"/>
                          </a:solidFill>
                          <a:effectLst/>
                          <a:latin typeface="Mizan AR+LT" panose="00000500000000000000" pitchFamily="50" charset="-78"/>
                          <a:ea typeface="Calibri" panose="020F0502020204030204" pitchFamily="34" charset="0"/>
                          <a:cs typeface="B Nazanin" panose="00000400000000000000" pitchFamily="2" charset="-78"/>
                        </a:rPr>
                        <a:t>2،000،000 تومان</a:t>
                      </a:r>
                      <a:endParaRPr lang="en-US" sz="1800" dirty="0">
                        <a:solidFill>
                          <a:schemeClr val="tx1"/>
                        </a:solidFill>
                        <a:effectLst/>
                        <a:latin typeface="Mizan AR+LT" panose="00000500000000000000" pitchFamily="50" charset="-78"/>
                        <a:ea typeface="Calibri" panose="020F0502020204030204" pitchFamily="34" charset="0"/>
                        <a:cs typeface="Mizan AR+LT" panose="00000500000000000000" pitchFamily="50" charset="-78"/>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2098206"/>
                  </a:ext>
                </a:extLst>
              </a:tr>
              <a:tr h="294640">
                <a:tc>
                  <a:txBody>
                    <a:bodyPr/>
                    <a:lstStyle/>
                    <a:p>
                      <a:pPr marL="171450" indent="-171450" algn="r" rtl="1">
                        <a:lnSpc>
                          <a:spcPct val="200000"/>
                        </a:lnSpc>
                        <a:spcAft>
                          <a:spcPts val="0"/>
                        </a:spcAft>
                        <a:buFont typeface="Arial" panose="020B0604020202020204" pitchFamily="34" charset="0"/>
                        <a:buChar char="•"/>
                      </a:pPr>
                      <a:r>
                        <a:rPr lang="ar-SA" sz="1800">
                          <a:solidFill>
                            <a:schemeClr val="tx1"/>
                          </a:solidFill>
                          <a:effectLst/>
                          <a:latin typeface="Mizan AR+LT" panose="00000500000000000000" pitchFamily="50" charset="-78"/>
                          <a:ea typeface="Calibri" panose="020F0502020204030204" pitchFamily="34" charset="0"/>
                          <a:cs typeface="Mizan AR+LT" panose="00000500000000000000" pitchFamily="50" charset="-78"/>
                        </a:rPr>
                        <a:t>نشان دادن نتیجه خرید به کاربر در صورت خرید از طریق پورتال بانک</a:t>
                      </a:r>
                      <a:endParaRPr lang="en-US" sz="1800">
                        <a:solidFill>
                          <a:schemeClr val="tx1"/>
                        </a:solidFill>
                        <a:effectLst/>
                        <a:latin typeface="Mizan AR+LT" panose="00000500000000000000" pitchFamily="50" charset="-78"/>
                        <a:ea typeface="Calibri" panose="020F0502020204030204" pitchFamily="34" charset="0"/>
                        <a:cs typeface="Mizan AR+LT" panose="00000500000000000000" pitchFamily="50" charset="-78"/>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267149976"/>
                  </a:ext>
                </a:extLst>
              </a:tr>
              <a:tr h="234315">
                <a:tc>
                  <a:txBody>
                    <a:bodyPr/>
                    <a:lstStyle/>
                    <a:p>
                      <a:pPr marL="171450" indent="-171450" algn="r" rtl="1">
                        <a:lnSpc>
                          <a:spcPct val="200000"/>
                        </a:lnSpc>
                        <a:spcAft>
                          <a:spcPts val="0"/>
                        </a:spcAft>
                        <a:buFont typeface="Arial" panose="020B0604020202020204" pitchFamily="34" charset="0"/>
                        <a:buChar char="•"/>
                      </a:pPr>
                      <a:r>
                        <a:rPr lang="ar-SA" sz="1800" dirty="0">
                          <a:solidFill>
                            <a:schemeClr val="tx1"/>
                          </a:solidFill>
                          <a:effectLst/>
                          <a:latin typeface="Mizan AR+LT" panose="00000500000000000000" pitchFamily="50" charset="-78"/>
                          <a:ea typeface="Calibri" panose="020F0502020204030204" pitchFamily="34" charset="0"/>
                          <a:cs typeface="Mizan AR+LT" panose="00000500000000000000" pitchFamily="50" charset="-78"/>
                        </a:rPr>
                        <a:t>داشتن ویژگی </a:t>
                      </a:r>
                      <a:r>
                        <a:rPr lang="en-US" sz="1800" dirty="0">
                          <a:solidFill>
                            <a:schemeClr val="tx1"/>
                          </a:solidFill>
                          <a:effectLst/>
                          <a:latin typeface="Mizan AR+LT" panose="00000500000000000000" pitchFamily="50" charset="-78"/>
                          <a:ea typeface="Calibri" panose="020F0502020204030204" pitchFamily="34" charset="0"/>
                          <a:cs typeface="Mizan AR+LT" panose="00000500000000000000" pitchFamily="50" charset="-78"/>
                        </a:rPr>
                        <a:t>credit</a:t>
                      </a:r>
                      <a:r>
                        <a:rPr lang="fa-IR" sz="1800" dirty="0">
                          <a:solidFill>
                            <a:schemeClr val="tx1"/>
                          </a:solidFill>
                          <a:effectLst/>
                          <a:latin typeface="Mizan AR+LT" panose="00000500000000000000" pitchFamily="50" charset="-78"/>
                          <a:ea typeface="Calibri" panose="020F0502020204030204" pitchFamily="34" charset="0"/>
                          <a:cs typeface="Mizan AR+LT" panose="00000500000000000000" pitchFamily="50" charset="-78"/>
                        </a:rPr>
                        <a:t> برای </a:t>
                      </a:r>
                      <a:r>
                        <a:rPr lang="fa-IR" sz="1800" dirty="0" smtClean="0">
                          <a:solidFill>
                            <a:schemeClr val="tx1"/>
                          </a:solidFill>
                          <a:effectLst/>
                          <a:latin typeface="Mizan AR+LT" panose="00000500000000000000" pitchFamily="50" charset="-78"/>
                          <a:ea typeface="Calibri" panose="020F0502020204030204" pitchFamily="34" charset="0"/>
                          <a:cs typeface="Mizan AR+LT" panose="00000500000000000000" pitchFamily="50" charset="-78"/>
                        </a:rPr>
                        <a:t>کاربر (</a:t>
                      </a:r>
                      <a:r>
                        <a:rPr lang="fa-IR" sz="1800" dirty="0">
                          <a:solidFill>
                            <a:schemeClr val="tx1"/>
                          </a:solidFill>
                          <a:effectLst/>
                          <a:latin typeface="Mizan AR+LT" panose="00000500000000000000" pitchFamily="50" charset="-78"/>
                          <a:ea typeface="Calibri" panose="020F0502020204030204" pitchFamily="34" charset="0"/>
                          <a:cs typeface="Mizan AR+LT" panose="00000500000000000000" pitchFamily="50" charset="-78"/>
                        </a:rPr>
                        <a:t>در صورت افزایش اعتبار این ویژگی افزایش پیدا </a:t>
                      </a:r>
                      <a:r>
                        <a:rPr lang="fa-IR" sz="1800" dirty="0" smtClean="0">
                          <a:solidFill>
                            <a:schemeClr val="tx1"/>
                          </a:solidFill>
                          <a:effectLst/>
                          <a:latin typeface="Mizan AR+LT" panose="00000500000000000000" pitchFamily="50" charset="-78"/>
                          <a:ea typeface="Calibri" panose="020F0502020204030204" pitchFamily="34" charset="0"/>
                          <a:cs typeface="Mizan AR+LT" panose="00000500000000000000" pitchFamily="50" charset="-78"/>
                        </a:rPr>
                        <a:t>میکند)</a:t>
                      </a:r>
                    </a:p>
                    <a:p>
                      <a:pPr marL="171450" indent="-171450" algn="r" rtl="1">
                        <a:lnSpc>
                          <a:spcPct val="200000"/>
                        </a:lnSpc>
                        <a:spcAft>
                          <a:spcPts val="0"/>
                        </a:spcAft>
                        <a:buFont typeface="Arial" panose="020B0604020202020204" pitchFamily="34" charset="0"/>
                        <a:buChar char="•"/>
                      </a:pPr>
                      <a:r>
                        <a:rPr lang="fa-IR" sz="1800" dirty="0" smtClean="0">
                          <a:solidFill>
                            <a:schemeClr val="tx1"/>
                          </a:solidFill>
                          <a:effectLst/>
                          <a:latin typeface="Mizan AR+LT" panose="00000500000000000000" pitchFamily="50" charset="-78"/>
                          <a:ea typeface="Calibri" panose="020F0502020204030204" pitchFamily="34" charset="0"/>
                          <a:cs typeface="Mizan AR+LT" panose="00000500000000000000" pitchFamily="50" charset="-78"/>
                        </a:rPr>
                        <a:t>ایجاد</a:t>
                      </a:r>
                      <a:r>
                        <a:rPr lang="fa-IR" sz="1800" baseline="0" dirty="0" smtClean="0">
                          <a:solidFill>
                            <a:schemeClr val="tx1"/>
                          </a:solidFill>
                          <a:effectLst/>
                          <a:latin typeface="Mizan AR+LT" panose="00000500000000000000" pitchFamily="50" charset="-78"/>
                          <a:ea typeface="Calibri" panose="020F0502020204030204" pitchFamily="34" charset="0"/>
                          <a:cs typeface="Mizan AR+LT" panose="00000500000000000000" pitchFamily="50" charset="-78"/>
                        </a:rPr>
                        <a:t> فرمی برای افزایش اعتبار  (نمایش گرافیکی مناسب)</a:t>
                      </a:r>
                      <a:endParaRPr lang="fa-IR" sz="1800" baseline="0" dirty="0">
                        <a:solidFill>
                          <a:schemeClr val="tx1"/>
                        </a:solidFill>
                        <a:effectLst/>
                        <a:latin typeface="Mizan AR+LT" panose="00000500000000000000" pitchFamily="50" charset="-78"/>
                        <a:ea typeface="Calibri" panose="020F0502020204030204" pitchFamily="34" charset="0"/>
                        <a:cs typeface="Mizan AR+LT" panose="00000500000000000000" pitchFamily="50" charset="-78"/>
                      </a:endParaRPr>
                    </a:p>
                    <a:p>
                      <a:pPr marL="171450" indent="-171450" algn="r" rtl="1">
                        <a:lnSpc>
                          <a:spcPct val="200000"/>
                        </a:lnSpc>
                        <a:spcAft>
                          <a:spcPts val="0"/>
                        </a:spcAft>
                        <a:buFont typeface="Arial" panose="020B0604020202020204" pitchFamily="34" charset="0"/>
                        <a:buChar char="•"/>
                      </a:pPr>
                      <a:r>
                        <a:rPr lang="fa-IR" sz="1800" baseline="0" dirty="0" smtClean="0">
                          <a:solidFill>
                            <a:schemeClr val="tx1"/>
                          </a:solidFill>
                          <a:effectLst/>
                          <a:latin typeface="Mizan AR+LT" panose="00000500000000000000" pitchFamily="50" charset="-78"/>
                          <a:ea typeface="Calibri" panose="020F0502020204030204" pitchFamily="34" charset="0"/>
                          <a:cs typeface="Mizan AR+LT" panose="00000500000000000000" pitchFamily="50" charset="-78"/>
                        </a:rPr>
                        <a:t>نمایش پیام مناسب به کاربر درصورت بروز خطا در فرایند پرداخت</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554705916"/>
                  </a:ext>
                </a:extLst>
              </a:tr>
            </a:tbl>
          </a:graphicData>
        </a:graphic>
      </p:graphicFrame>
    </p:spTree>
    <p:extLst>
      <p:ext uri="{BB962C8B-B14F-4D97-AF65-F5344CB8AC3E}">
        <p14:creationId xmlns:p14="http://schemas.microsoft.com/office/powerpoint/2010/main" val="30220081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7577" y="979714"/>
            <a:ext cx="184731" cy="369332"/>
          </a:xfrm>
          <a:prstGeom prst="rect">
            <a:avLst/>
          </a:prstGeom>
          <a:noFill/>
        </p:spPr>
        <p:txBody>
          <a:bodyPr wrap="none" rtlCol="0">
            <a:spAutoFit/>
          </a:bodyPr>
          <a:lstStyle/>
          <a:p>
            <a:endParaRPr lang="en-US" dirty="0"/>
          </a:p>
        </p:txBody>
      </p:sp>
      <p:sp>
        <p:nvSpPr>
          <p:cNvPr id="7" name="Title 6"/>
          <p:cNvSpPr>
            <a:spLocks noGrp="1"/>
          </p:cNvSpPr>
          <p:nvPr>
            <p:ph type="title"/>
          </p:nvPr>
        </p:nvSpPr>
        <p:spPr>
          <a:xfrm>
            <a:off x="980845" y="-72737"/>
            <a:ext cx="7429499" cy="730528"/>
          </a:xfrm>
        </p:spPr>
        <p:txBody>
          <a:bodyPr>
            <a:normAutofit/>
          </a:bodyPr>
          <a:lstStyle/>
          <a:p>
            <a:pPr algn="ctr"/>
            <a:r>
              <a:rPr lang="en-US" sz="1600" b="1" cap="none" spc="50" dirty="0" smtClean="0">
                <a:ln w="0"/>
                <a:effectLst>
                  <a:innerShdw blurRad="63500" dist="50800" dir="13500000">
                    <a:srgbClr val="000000">
                      <a:alpha val="50000"/>
                    </a:srgbClr>
                  </a:innerShdw>
                </a:effectLst>
                <a:latin typeface="Segoe UI" panose="020B0502040204020203" pitchFamily="34" charset="0"/>
                <a:cs typeface="Segoe UI" panose="020B0502040204020203" pitchFamily="34" charset="0"/>
              </a:rPr>
              <a:t>SYSTEM REQUIREMENTS</a:t>
            </a:r>
            <a:endParaRPr lang="en-US" sz="1600" b="1" cap="none" spc="50" dirty="0">
              <a:ln w="0"/>
              <a:effectLst>
                <a:innerShdw blurRad="63500" dist="50800" dir="13500000">
                  <a:srgbClr val="000000">
                    <a:alpha val="50000"/>
                  </a:srgbClr>
                </a:innerShdw>
              </a:effectLst>
              <a:latin typeface="Segoe UI" panose="020B0502040204020203" pitchFamily="34" charset="0"/>
              <a:cs typeface="Segoe UI" panose="020B0502040204020203" pitchFamily="34" charset="0"/>
            </a:endParaRPr>
          </a:p>
        </p:txBody>
      </p:sp>
      <p:sp>
        <p:nvSpPr>
          <p:cNvPr id="8" name="TextBox 7"/>
          <p:cNvSpPr txBox="1"/>
          <p:nvPr/>
        </p:nvSpPr>
        <p:spPr>
          <a:xfrm>
            <a:off x="890450" y="871992"/>
            <a:ext cx="7797327" cy="584775"/>
          </a:xfrm>
          <a:prstGeom prst="rect">
            <a:avLst/>
          </a:prstGeom>
          <a:noFill/>
        </p:spPr>
        <p:txBody>
          <a:bodyPr wrap="none" rtlCol="0">
            <a:spAutoFit/>
          </a:bodyPr>
          <a:lstStyle/>
          <a:p>
            <a:r>
              <a:rPr lang="fa-IR" sz="3200" b="1" spc="50" dirty="0">
                <a:ln w="0"/>
                <a:solidFill>
                  <a:schemeClr val="bg2"/>
                </a:solidFill>
                <a:effectLst>
                  <a:innerShdw blurRad="63500" dist="50800" dir="13500000">
                    <a:srgbClr val="000000">
                      <a:alpha val="50000"/>
                    </a:srgbClr>
                  </a:innerShdw>
                </a:effectLst>
                <a:latin typeface="Mizan AR+LT Bold" panose="00000800000000000000" pitchFamily="50" charset="-78"/>
                <a:cs typeface="Mizan AR+LT Bold" panose="00000800000000000000" pitchFamily="50" charset="-78"/>
              </a:rPr>
              <a:t>اضافه کردن دارو های نسخه دیجیتال به سبد خرید کاربر</a:t>
            </a:r>
            <a:endParaRPr lang="en-US" sz="3200" b="1" spc="50" dirty="0">
              <a:ln w="0"/>
              <a:solidFill>
                <a:schemeClr val="bg2"/>
              </a:solidFill>
              <a:effectLst>
                <a:innerShdw blurRad="63500" dist="50800" dir="13500000">
                  <a:srgbClr val="000000">
                    <a:alpha val="50000"/>
                  </a:srgbClr>
                </a:innerShdw>
              </a:effectLst>
              <a:latin typeface="Mizan AR+LT Bold" panose="00000800000000000000" pitchFamily="50" charset="-78"/>
              <a:cs typeface="Mizan AR+LT Bold" panose="00000800000000000000" pitchFamily="50" charset="-78"/>
            </a:endParaRPr>
          </a:p>
        </p:txBody>
      </p:sp>
      <p:graphicFrame>
        <p:nvGraphicFramePr>
          <p:cNvPr id="4" name="Table 3"/>
          <p:cNvGraphicFramePr>
            <a:graphicFrameLocks noGrp="1"/>
          </p:cNvGraphicFramePr>
          <p:nvPr>
            <p:extLst>
              <p:ext uri="{D42A27DB-BD31-4B8C-83A1-F6EECF244321}">
                <p14:modId xmlns:p14="http://schemas.microsoft.com/office/powerpoint/2010/main" val="763939888"/>
              </p:ext>
            </p:extLst>
          </p:nvPr>
        </p:nvGraphicFramePr>
        <p:xfrm>
          <a:off x="-322118" y="1456767"/>
          <a:ext cx="8651874" cy="2743200"/>
        </p:xfrm>
        <a:graphic>
          <a:graphicData uri="http://schemas.openxmlformats.org/drawingml/2006/table">
            <a:tbl>
              <a:tblPr rtl="1" firstRow="1" firstCol="1" bandRow="1"/>
              <a:tblGrid>
                <a:gridCol w="8651874">
                  <a:extLst>
                    <a:ext uri="{9D8B030D-6E8A-4147-A177-3AD203B41FA5}">
                      <a16:colId xmlns="" xmlns:a16="http://schemas.microsoft.com/office/drawing/2014/main" val="3419785917"/>
                    </a:ext>
                  </a:extLst>
                </a:gridCol>
              </a:tblGrid>
              <a:tr h="293370">
                <a:tc>
                  <a:txBody>
                    <a:bodyPr/>
                    <a:lstStyle/>
                    <a:p>
                      <a:pPr marL="171450" indent="-171450" algn="r" rtl="1">
                        <a:lnSpc>
                          <a:spcPct val="200000"/>
                        </a:lnSpc>
                        <a:spcAft>
                          <a:spcPts val="0"/>
                        </a:spcAft>
                        <a:buFont typeface="Arial" panose="020B0604020202020204" pitchFamily="34" charset="0"/>
                        <a:buChar char="•"/>
                      </a:pPr>
                      <a:r>
                        <a:rPr lang="fa-IR" sz="1800" dirty="0" smtClean="0">
                          <a:effectLst/>
                          <a:latin typeface="Mizan AR+LT" panose="00000500000000000000" pitchFamily="50" charset="-78"/>
                          <a:ea typeface="Calibri" panose="020F0502020204030204" pitchFamily="34" charset="0"/>
                          <a:cs typeface="Mizan AR+LT" panose="00000500000000000000" pitchFamily="50" charset="-78"/>
                        </a:rPr>
                        <a:t>اضافه </a:t>
                      </a:r>
                      <a:r>
                        <a:rPr lang="fa-IR" sz="1800" dirty="0">
                          <a:effectLst/>
                          <a:latin typeface="Mizan AR+LT" panose="00000500000000000000" pitchFamily="50" charset="-78"/>
                          <a:ea typeface="Calibri" panose="020F0502020204030204" pitchFamily="34" charset="0"/>
                          <a:cs typeface="Mizan AR+LT" panose="00000500000000000000" pitchFamily="50" charset="-78"/>
                        </a:rPr>
                        <a:t>کردن کالا به سبد خرید در صورت موجود بودن</a:t>
                      </a:r>
                      <a:endParaRPr lang="en-US" sz="1800" dirty="0">
                        <a:effectLst/>
                        <a:latin typeface="Mizan AR+LT" panose="00000500000000000000" pitchFamily="50" charset="-78"/>
                        <a:ea typeface="Calibri" panose="020F0502020204030204" pitchFamily="34" charset="0"/>
                        <a:cs typeface="Mizan AR+LT" panose="00000500000000000000" pitchFamily="50" charset="-78"/>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554554046"/>
                  </a:ext>
                </a:extLst>
              </a:tr>
              <a:tr h="294640">
                <a:tc>
                  <a:txBody>
                    <a:bodyPr/>
                    <a:lstStyle/>
                    <a:p>
                      <a:pPr marL="171450" indent="-171450" algn="r" rtl="1">
                        <a:lnSpc>
                          <a:spcPct val="200000"/>
                        </a:lnSpc>
                        <a:spcAft>
                          <a:spcPts val="0"/>
                        </a:spcAft>
                        <a:buFont typeface="Arial" panose="020B0604020202020204" pitchFamily="34" charset="0"/>
                        <a:buChar char="•"/>
                      </a:pPr>
                      <a:r>
                        <a:rPr lang="ar-SA" sz="1800" dirty="0" smtClean="0">
                          <a:effectLst/>
                          <a:latin typeface="Mizan AR+LT" panose="00000500000000000000" pitchFamily="50" charset="-78"/>
                          <a:ea typeface="Calibri" panose="020F0502020204030204" pitchFamily="34" charset="0"/>
                          <a:cs typeface="Mizan AR+LT" panose="00000500000000000000" pitchFamily="50" charset="-78"/>
                        </a:rPr>
                        <a:t>اضافه </a:t>
                      </a:r>
                      <a:r>
                        <a:rPr lang="fa-IR" sz="1800" dirty="0" smtClean="0">
                          <a:effectLst/>
                          <a:latin typeface="Mizan AR+LT" panose="00000500000000000000" pitchFamily="50" charset="-78"/>
                          <a:ea typeface="Calibri" panose="020F0502020204030204" pitchFamily="34" charset="0"/>
                          <a:cs typeface="Mizan AR+LT" panose="00000500000000000000" pitchFamily="50" charset="-78"/>
                        </a:rPr>
                        <a:t>ن</a:t>
                      </a:r>
                      <a:r>
                        <a:rPr lang="ar-SA" sz="1800" dirty="0" smtClean="0">
                          <a:effectLst/>
                          <a:latin typeface="Mizan AR+LT" panose="00000500000000000000" pitchFamily="50" charset="-78"/>
                          <a:ea typeface="Calibri" panose="020F0502020204030204" pitchFamily="34" charset="0"/>
                          <a:cs typeface="Mizan AR+LT" panose="00000500000000000000" pitchFamily="50" charset="-78"/>
                        </a:rPr>
                        <a:t>کردن </a:t>
                      </a:r>
                      <a:r>
                        <a:rPr lang="ar-SA" sz="1800" dirty="0">
                          <a:effectLst/>
                          <a:latin typeface="Mizan AR+LT" panose="00000500000000000000" pitchFamily="50" charset="-78"/>
                          <a:ea typeface="Calibri" panose="020F0502020204030204" pitchFamily="34" charset="0"/>
                          <a:cs typeface="Mizan AR+LT" panose="00000500000000000000" pitchFamily="50" charset="-78"/>
                        </a:rPr>
                        <a:t>کالا در صورت نامعتبر بودن نسخه</a:t>
                      </a:r>
                      <a:endParaRPr lang="en-US" sz="1800" dirty="0">
                        <a:effectLst/>
                        <a:latin typeface="Mizan AR+LT" panose="00000500000000000000" pitchFamily="50" charset="-78"/>
                        <a:ea typeface="Calibri" panose="020F0502020204030204" pitchFamily="34" charset="0"/>
                        <a:cs typeface="Mizan AR+LT" panose="00000500000000000000" pitchFamily="50" charset="-78"/>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666587119"/>
                  </a:ext>
                </a:extLst>
              </a:tr>
              <a:tr h="234315">
                <a:tc>
                  <a:txBody>
                    <a:bodyPr/>
                    <a:lstStyle/>
                    <a:p>
                      <a:pPr marL="171450" indent="-171450" algn="r" rtl="1">
                        <a:lnSpc>
                          <a:spcPct val="200000"/>
                        </a:lnSpc>
                        <a:spcAft>
                          <a:spcPts val="0"/>
                        </a:spcAft>
                        <a:buFont typeface="Arial" panose="020B0604020202020204" pitchFamily="34" charset="0"/>
                        <a:buChar char="•"/>
                      </a:pPr>
                      <a:r>
                        <a:rPr lang="ar-SA" sz="1800" dirty="0">
                          <a:effectLst/>
                          <a:latin typeface="Mizan AR+LT" panose="00000500000000000000" pitchFamily="50" charset="-78"/>
                          <a:ea typeface="Calibri" panose="020F0502020204030204" pitchFamily="34" charset="0"/>
                          <a:cs typeface="Mizan AR+LT" panose="00000500000000000000" pitchFamily="50" charset="-78"/>
                        </a:rPr>
                        <a:t>مطلع ساختن کاربر در صورت نامعتبر بودن </a:t>
                      </a:r>
                      <a:r>
                        <a:rPr lang="ar-SA" sz="1800" dirty="0" smtClean="0">
                          <a:effectLst/>
                          <a:latin typeface="Mizan AR+LT" panose="00000500000000000000" pitchFamily="50" charset="-78"/>
                          <a:ea typeface="Calibri" panose="020F0502020204030204" pitchFamily="34" charset="0"/>
                          <a:cs typeface="Mizan AR+LT" panose="00000500000000000000" pitchFamily="50" charset="-78"/>
                        </a:rPr>
                        <a:t>نسخه</a:t>
                      </a:r>
                      <a:r>
                        <a:rPr lang="fa-IR" sz="1800" dirty="0" smtClean="0">
                          <a:effectLst/>
                          <a:latin typeface="Mizan AR+LT" panose="00000500000000000000" pitchFamily="50" charset="-78"/>
                          <a:ea typeface="Calibri" panose="020F0502020204030204" pitchFamily="34" charset="0"/>
                          <a:cs typeface="Mizan AR+LT" panose="00000500000000000000" pitchFamily="50" charset="-78"/>
                        </a:rPr>
                        <a:t>(پیام</a:t>
                      </a:r>
                      <a:r>
                        <a:rPr lang="fa-IR" sz="1800" baseline="0" dirty="0" smtClean="0">
                          <a:effectLst/>
                          <a:latin typeface="Mizan AR+LT" panose="00000500000000000000" pitchFamily="50" charset="-78"/>
                          <a:ea typeface="Calibri" panose="020F0502020204030204" pitchFamily="34" charset="0"/>
                          <a:cs typeface="Mizan AR+LT" panose="00000500000000000000" pitchFamily="50" charset="-78"/>
                        </a:rPr>
                        <a:t> مناسب</a:t>
                      </a:r>
                      <a:r>
                        <a:rPr lang="fa-IR" sz="1800" dirty="0" smtClean="0">
                          <a:effectLst/>
                          <a:latin typeface="Mizan AR+LT" panose="00000500000000000000" pitchFamily="50" charset="-78"/>
                          <a:ea typeface="Calibri" panose="020F0502020204030204" pitchFamily="34" charset="0"/>
                          <a:cs typeface="Mizan AR+LT" panose="00000500000000000000" pitchFamily="50" charset="-78"/>
                        </a:rPr>
                        <a:t>)</a:t>
                      </a:r>
                      <a:endParaRPr lang="en-US" sz="1800" dirty="0">
                        <a:effectLst/>
                        <a:latin typeface="Mizan AR+LT" panose="00000500000000000000" pitchFamily="50" charset="-78"/>
                        <a:ea typeface="Calibri" panose="020F0502020204030204" pitchFamily="34" charset="0"/>
                        <a:cs typeface="Mizan AR+LT" panose="00000500000000000000" pitchFamily="50" charset="-78"/>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956555391"/>
                  </a:ext>
                </a:extLst>
              </a:tr>
              <a:tr h="175895">
                <a:tc>
                  <a:txBody>
                    <a:bodyPr/>
                    <a:lstStyle/>
                    <a:p>
                      <a:pPr marL="171450" indent="-171450" algn="r" rtl="1">
                        <a:lnSpc>
                          <a:spcPct val="200000"/>
                        </a:lnSpc>
                        <a:spcAft>
                          <a:spcPts val="0"/>
                        </a:spcAft>
                        <a:buFont typeface="Arial" panose="020B0604020202020204" pitchFamily="34" charset="0"/>
                        <a:buChar char="•"/>
                      </a:pPr>
                      <a:r>
                        <a:rPr lang="ar-SA" sz="1800" dirty="0">
                          <a:effectLst/>
                          <a:latin typeface="Mizan AR+LT" panose="00000500000000000000" pitchFamily="50" charset="-78"/>
                          <a:ea typeface="Calibri" panose="020F0502020204030204" pitchFamily="34" charset="0"/>
                          <a:cs typeface="Mizan AR+LT" panose="00000500000000000000" pitchFamily="50" charset="-78"/>
                        </a:rPr>
                        <a:t>ذخیره نسخه در صورت اعتبار</a:t>
                      </a:r>
                      <a:endParaRPr lang="en-US" sz="1800" dirty="0">
                        <a:effectLst/>
                        <a:latin typeface="Mizan AR+LT" panose="00000500000000000000" pitchFamily="50" charset="-78"/>
                        <a:ea typeface="Calibri" panose="020F0502020204030204" pitchFamily="34" charset="0"/>
                        <a:cs typeface="Mizan AR+LT" panose="00000500000000000000" pitchFamily="50" charset="-78"/>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319890217"/>
                  </a:ext>
                </a:extLst>
              </a:tr>
              <a:tr h="472440">
                <a:tc>
                  <a:txBody>
                    <a:bodyPr/>
                    <a:lstStyle/>
                    <a:p>
                      <a:pPr marL="171450" indent="-171450" algn="r" rtl="1">
                        <a:lnSpc>
                          <a:spcPct val="200000"/>
                        </a:lnSpc>
                        <a:spcAft>
                          <a:spcPts val="0"/>
                        </a:spcAft>
                        <a:buFont typeface="Arial" panose="020B0604020202020204" pitchFamily="34" charset="0"/>
                        <a:buChar char="•"/>
                      </a:pPr>
                      <a:r>
                        <a:rPr lang="ar-SA" sz="1800" dirty="0">
                          <a:effectLst/>
                          <a:latin typeface="Mizan AR+LT" panose="00000500000000000000" pitchFamily="50" charset="-78"/>
                          <a:ea typeface="Calibri" panose="020F0502020204030204" pitchFamily="34" charset="0"/>
                          <a:cs typeface="Mizan AR+LT" panose="00000500000000000000" pitchFamily="50" charset="-78"/>
                        </a:rPr>
                        <a:t>اضافه کردن </a:t>
                      </a:r>
                      <a:r>
                        <a:rPr lang="fa-IR" sz="1800" dirty="0" smtClean="0">
                          <a:effectLst/>
                          <a:latin typeface="Mizan AR+LT" panose="00000500000000000000" pitchFamily="50" charset="-78"/>
                          <a:ea typeface="Calibri" panose="020F0502020204030204" pitchFamily="34" charset="0"/>
                          <a:cs typeface="Mizan AR+LT" panose="00000500000000000000" pitchFamily="50" charset="-78"/>
                        </a:rPr>
                        <a:t>بیشترین تعداد کالای </a:t>
                      </a:r>
                      <a:r>
                        <a:rPr lang="fa-IR" sz="1800" dirty="0">
                          <a:effectLst/>
                          <a:latin typeface="Mizan AR+LT" panose="00000500000000000000" pitchFamily="50" charset="-78"/>
                          <a:ea typeface="Calibri" panose="020F0502020204030204" pitchFamily="34" charset="0"/>
                          <a:cs typeface="Mizan AR+LT" panose="00000500000000000000" pitchFamily="50" charset="-78"/>
                        </a:rPr>
                        <a:t>موجود و مطلع ساختن کاربر از ناموجود بودن بقیه </a:t>
                      </a:r>
                      <a:r>
                        <a:rPr lang="fa-IR" sz="1800" dirty="0" smtClean="0">
                          <a:effectLst/>
                          <a:latin typeface="Mizan AR+LT" panose="00000500000000000000" pitchFamily="50" charset="-78"/>
                          <a:ea typeface="Calibri" panose="020F0502020204030204" pitchFamily="34" charset="0"/>
                          <a:cs typeface="Mizan AR+LT" panose="00000500000000000000" pitchFamily="50" charset="-78"/>
                        </a:rPr>
                        <a:t>کالاها</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456989303"/>
                  </a:ext>
                </a:extLst>
              </a:tr>
            </a:tbl>
          </a:graphicData>
        </a:graphic>
      </p:graphicFrame>
    </p:spTree>
    <p:extLst>
      <p:ext uri="{BB962C8B-B14F-4D97-AF65-F5344CB8AC3E}">
        <p14:creationId xmlns:p14="http://schemas.microsoft.com/office/powerpoint/2010/main" val="37551557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5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TM04033919[[fn=Circuit]]</Template>
  <TotalTime>331</TotalTime>
  <Words>1086</Words>
  <Application>Microsoft Office PowerPoint</Application>
  <PresentationFormat>On-screen Show (4:3)</PresentationFormat>
  <Paragraphs>144</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Circuit</vt:lpstr>
      <vt:lpstr>PowerPoint Presentation</vt:lpstr>
      <vt:lpstr>PowerPoint Presentation</vt:lpstr>
      <vt:lpstr>PowerPoint Presentation</vt:lpstr>
      <vt:lpstr>PowerPoint Presentation</vt:lpstr>
      <vt:lpstr>PowerPoint Presentation</vt:lpstr>
      <vt:lpstr>USECASE DIAGRAM</vt:lpstr>
      <vt:lpstr>SYSTEM REQUIREMENTS</vt:lpstr>
      <vt:lpstr>SYSTEM REQUIREMENTS</vt:lpstr>
      <vt:lpstr>SYSTEM REQUIREMENTS</vt:lpstr>
      <vt:lpstr>SYSTEM REQUIREMENTS</vt:lpstr>
      <vt:lpstr>SYSTEM REQUIREMENTS</vt:lpstr>
      <vt:lpstr>SYSTEM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BLOCK DIAGRAM</vt:lpstr>
      <vt:lpstr> DFD0 (DATA FLOW DIAGRAM)</vt:lpstr>
      <vt:lpstr>  DFD1 (DATA FLOW DIAGRAM)</vt:lpstr>
      <vt:lpstr>  DFD1 (DATA FLOW DIAGRAM)</vt:lpstr>
      <vt:lpstr>Context ERD</vt:lpstr>
      <vt:lpstr>KEY BASED ERD</vt:lpstr>
      <vt:lpstr>CLASS DIAGRAM</vt:lpstr>
      <vt:lpstr>COMPONENT DIAGRAM</vt:lpstr>
      <vt:lpstr>DEPLOYMENT DIAGRAM</vt:lpstr>
      <vt:lpstr>PowerPoint Presentation</vt:lpstr>
      <vt:lpstr>ذینفعان</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mb a</dc:creator>
  <cp:lastModifiedBy>MHMD</cp:lastModifiedBy>
  <cp:revision>36</cp:revision>
  <dcterms:created xsi:type="dcterms:W3CDTF">2018-12-01T06:14:28Z</dcterms:created>
  <dcterms:modified xsi:type="dcterms:W3CDTF">2018-12-03T16:58:52Z</dcterms:modified>
</cp:coreProperties>
</file>