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09" r:id="rId3"/>
    <p:sldId id="312" r:id="rId4"/>
    <p:sldId id="313" r:id="rId5"/>
    <p:sldId id="314" r:id="rId6"/>
    <p:sldId id="315" r:id="rId7"/>
    <p:sldId id="316" r:id="rId8"/>
    <p:sldId id="317" r:id="rId9"/>
    <p:sldId id="318" r:id="rId10"/>
    <p:sldId id="319" r:id="rId11"/>
    <p:sldId id="320" r:id="rId12"/>
    <p:sldId id="321" r:id="rId13"/>
    <p:sldId id="322" r:id="rId14"/>
    <p:sldId id="324" r:id="rId15"/>
    <p:sldId id="325" r:id="rId16"/>
    <p:sldId id="326" r:id="rId17"/>
    <p:sldId id="327" r:id="rId18"/>
    <p:sldId id="328" r:id="rId19"/>
    <p:sldId id="331" r:id="rId20"/>
    <p:sldId id="332" r:id="rId21"/>
    <p:sldId id="333" r:id="rId22"/>
    <p:sldId id="329" r:id="rId23"/>
    <p:sldId id="334" r:id="rId24"/>
    <p:sldId id="335" r:id="rId25"/>
    <p:sldId id="336" r:id="rId26"/>
    <p:sldId id="337" r:id="rId27"/>
    <p:sldId id="338" r:id="rId28"/>
    <p:sldId id="330"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2" autoAdjust="0"/>
    <p:restoredTop sz="94660"/>
  </p:normalViewPr>
  <p:slideViewPr>
    <p:cSldViewPr snapToGrid="0">
      <p:cViewPr varScale="1">
        <p:scale>
          <a:sx n="82" d="100"/>
          <a:sy n="82" d="100"/>
        </p:scale>
        <p:origin x="6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F79328-FCBF-4792-B6F3-6194FD0392A3}" type="datetimeFigureOut">
              <a:rPr lang="en-US" smtClean="0"/>
              <a:t>8/6/2022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AED72E0-2D99-4D84-94BC-57AAEEAF8360}" type="slidenum">
              <a:rPr lang="en-US" smtClean="0"/>
              <a:t>‹#›</a:t>
            </a:fld>
            <a:endParaRPr lang="en-US"/>
          </a:p>
        </p:txBody>
      </p:sp>
    </p:spTree>
    <p:extLst>
      <p:ext uri="{BB962C8B-B14F-4D97-AF65-F5344CB8AC3E}">
        <p14:creationId xmlns:p14="http://schemas.microsoft.com/office/powerpoint/2010/main" val="189021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79328-FCBF-4792-B6F3-6194FD0392A3}"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D72E0-2D99-4D84-94BC-57AAEEAF8360}" type="slidenum">
              <a:rPr lang="en-US" smtClean="0"/>
              <a:t>‹#›</a:t>
            </a:fld>
            <a:endParaRPr lang="en-US"/>
          </a:p>
        </p:txBody>
      </p:sp>
    </p:spTree>
    <p:extLst>
      <p:ext uri="{BB962C8B-B14F-4D97-AF65-F5344CB8AC3E}">
        <p14:creationId xmlns:p14="http://schemas.microsoft.com/office/powerpoint/2010/main" val="270413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F79328-FCBF-4792-B6F3-6194FD0392A3}"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D72E0-2D99-4D84-94BC-57AAEEAF8360}" type="slidenum">
              <a:rPr lang="en-US" smtClean="0"/>
              <a:t>‹#›</a:t>
            </a:fld>
            <a:endParaRPr lang="en-US"/>
          </a:p>
        </p:txBody>
      </p:sp>
    </p:spTree>
    <p:extLst>
      <p:ext uri="{BB962C8B-B14F-4D97-AF65-F5344CB8AC3E}">
        <p14:creationId xmlns:p14="http://schemas.microsoft.com/office/powerpoint/2010/main" val="2170199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F79328-FCBF-4792-B6F3-6194FD0392A3}"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D72E0-2D99-4D84-94BC-57AAEEAF8360}" type="slidenum">
              <a:rPr lang="en-US" smtClean="0"/>
              <a:t>‹#›</a:t>
            </a:fld>
            <a:endParaRPr lang="en-US"/>
          </a:p>
        </p:txBody>
      </p:sp>
    </p:spTree>
    <p:extLst>
      <p:ext uri="{BB962C8B-B14F-4D97-AF65-F5344CB8AC3E}">
        <p14:creationId xmlns:p14="http://schemas.microsoft.com/office/powerpoint/2010/main" val="542130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F79328-FCBF-4792-B6F3-6194FD0392A3}"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D72E0-2D99-4D84-94BC-57AAEEAF8360}" type="slidenum">
              <a:rPr lang="en-US" smtClean="0"/>
              <a:t>‹#›</a:t>
            </a:fld>
            <a:endParaRPr lang="en-US"/>
          </a:p>
        </p:txBody>
      </p:sp>
    </p:spTree>
    <p:extLst>
      <p:ext uri="{BB962C8B-B14F-4D97-AF65-F5344CB8AC3E}">
        <p14:creationId xmlns:p14="http://schemas.microsoft.com/office/powerpoint/2010/main" val="3651125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F79328-FCBF-4792-B6F3-6194FD0392A3}"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D72E0-2D99-4D84-94BC-57AAEEAF8360}" type="slidenum">
              <a:rPr lang="en-US" smtClean="0"/>
              <a:t>‹#›</a:t>
            </a:fld>
            <a:endParaRPr lang="en-US"/>
          </a:p>
        </p:txBody>
      </p:sp>
    </p:spTree>
    <p:extLst>
      <p:ext uri="{BB962C8B-B14F-4D97-AF65-F5344CB8AC3E}">
        <p14:creationId xmlns:p14="http://schemas.microsoft.com/office/powerpoint/2010/main" val="980680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F79328-FCBF-4792-B6F3-6194FD0392A3}"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D72E0-2D99-4D84-94BC-57AAEEAF8360}" type="slidenum">
              <a:rPr lang="en-US" smtClean="0"/>
              <a:t>‹#›</a:t>
            </a:fld>
            <a:endParaRPr lang="en-US"/>
          </a:p>
        </p:txBody>
      </p:sp>
    </p:spTree>
    <p:extLst>
      <p:ext uri="{BB962C8B-B14F-4D97-AF65-F5344CB8AC3E}">
        <p14:creationId xmlns:p14="http://schemas.microsoft.com/office/powerpoint/2010/main" val="2175640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79328-FCBF-4792-B6F3-6194FD0392A3}"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D72E0-2D99-4D84-94BC-57AAEEAF8360}" type="slidenum">
              <a:rPr lang="en-US" smtClean="0"/>
              <a:t>‹#›</a:t>
            </a:fld>
            <a:endParaRPr lang="en-US"/>
          </a:p>
        </p:txBody>
      </p:sp>
    </p:spTree>
    <p:extLst>
      <p:ext uri="{BB962C8B-B14F-4D97-AF65-F5344CB8AC3E}">
        <p14:creationId xmlns:p14="http://schemas.microsoft.com/office/powerpoint/2010/main" val="2003834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79328-FCBF-4792-B6F3-6194FD0392A3}"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D72E0-2D99-4D84-94BC-57AAEEAF8360}" type="slidenum">
              <a:rPr lang="en-US" smtClean="0"/>
              <a:t>‹#›</a:t>
            </a:fld>
            <a:endParaRPr lang="en-US"/>
          </a:p>
        </p:txBody>
      </p:sp>
    </p:spTree>
    <p:extLst>
      <p:ext uri="{BB962C8B-B14F-4D97-AF65-F5344CB8AC3E}">
        <p14:creationId xmlns:p14="http://schemas.microsoft.com/office/powerpoint/2010/main" val="114782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79328-FCBF-4792-B6F3-6194FD0392A3}"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AED72E0-2D99-4D84-94BC-57AAEEAF8360}" type="slidenum">
              <a:rPr lang="en-US" smtClean="0"/>
              <a:t>‹#›</a:t>
            </a:fld>
            <a:endParaRPr lang="en-US"/>
          </a:p>
        </p:txBody>
      </p:sp>
    </p:spTree>
    <p:extLst>
      <p:ext uri="{BB962C8B-B14F-4D97-AF65-F5344CB8AC3E}">
        <p14:creationId xmlns:p14="http://schemas.microsoft.com/office/powerpoint/2010/main" val="179136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F79328-FCBF-4792-B6F3-6194FD0392A3}"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D72E0-2D99-4D84-94BC-57AAEEAF8360}" type="slidenum">
              <a:rPr lang="en-US" smtClean="0"/>
              <a:t>‹#›</a:t>
            </a:fld>
            <a:endParaRPr lang="en-US"/>
          </a:p>
        </p:txBody>
      </p:sp>
    </p:spTree>
    <p:extLst>
      <p:ext uri="{BB962C8B-B14F-4D97-AF65-F5344CB8AC3E}">
        <p14:creationId xmlns:p14="http://schemas.microsoft.com/office/powerpoint/2010/main" val="206793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F79328-FCBF-4792-B6F3-6194FD0392A3}"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D72E0-2D99-4D84-94BC-57AAEEAF8360}" type="slidenum">
              <a:rPr lang="en-US" smtClean="0"/>
              <a:t>‹#›</a:t>
            </a:fld>
            <a:endParaRPr lang="en-US"/>
          </a:p>
        </p:txBody>
      </p:sp>
    </p:spTree>
    <p:extLst>
      <p:ext uri="{BB962C8B-B14F-4D97-AF65-F5344CB8AC3E}">
        <p14:creationId xmlns:p14="http://schemas.microsoft.com/office/powerpoint/2010/main" val="228298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F79328-FCBF-4792-B6F3-6194FD0392A3}" type="datetimeFigureOut">
              <a:rPr lang="en-US" smtClean="0"/>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ED72E0-2D99-4D84-94BC-57AAEEAF8360}" type="slidenum">
              <a:rPr lang="en-US" smtClean="0"/>
              <a:t>‹#›</a:t>
            </a:fld>
            <a:endParaRPr lang="en-US"/>
          </a:p>
        </p:txBody>
      </p:sp>
    </p:spTree>
    <p:extLst>
      <p:ext uri="{BB962C8B-B14F-4D97-AF65-F5344CB8AC3E}">
        <p14:creationId xmlns:p14="http://schemas.microsoft.com/office/powerpoint/2010/main" val="324387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F79328-FCBF-4792-B6F3-6194FD0392A3}" type="datetimeFigureOut">
              <a:rPr lang="en-US" smtClean="0"/>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ED72E0-2D99-4D84-94BC-57AAEEAF8360}" type="slidenum">
              <a:rPr lang="en-US" smtClean="0"/>
              <a:t>‹#›</a:t>
            </a:fld>
            <a:endParaRPr lang="en-US"/>
          </a:p>
        </p:txBody>
      </p:sp>
    </p:spTree>
    <p:extLst>
      <p:ext uri="{BB962C8B-B14F-4D97-AF65-F5344CB8AC3E}">
        <p14:creationId xmlns:p14="http://schemas.microsoft.com/office/powerpoint/2010/main" val="116291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79328-FCBF-4792-B6F3-6194FD0392A3}" type="datetimeFigureOut">
              <a:rPr lang="en-US" smtClean="0"/>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ED72E0-2D99-4D84-94BC-57AAEEAF8360}" type="slidenum">
              <a:rPr lang="en-US" smtClean="0"/>
              <a:t>‹#›</a:t>
            </a:fld>
            <a:endParaRPr lang="en-US"/>
          </a:p>
        </p:txBody>
      </p:sp>
    </p:spTree>
    <p:extLst>
      <p:ext uri="{BB962C8B-B14F-4D97-AF65-F5344CB8AC3E}">
        <p14:creationId xmlns:p14="http://schemas.microsoft.com/office/powerpoint/2010/main" val="2788233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79328-FCBF-4792-B6F3-6194FD0392A3}"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D72E0-2D99-4D84-94BC-57AAEEAF8360}" type="slidenum">
              <a:rPr lang="en-US" smtClean="0"/>
              <a:t>‹#›</a:t>
            </a:fld>
            <a:endParaRPr lang="en-US"/>
          </a:p>
        </p:txBody>
      </p:sp>
    </p:spTree>
    <p:extLst>
      <p:ext uri="{BB962C8B-B14F-4D97-AF65-F5344CB8AC3E}">
        <p14:creationId xmlns:p14="http://schemas.microsoft.com/office/powerpoint/2010/main" val="5569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79328-FCBF-4792-B6F3-6194FD0392A3}"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D72E0-2D99-4D84-94BC-57AAEEAF8360}" type="slidenum">
              <a:rPr lang="en-US" smtClean="0"/>
              <a:t>‹#›</a:t>
            </a:fld>
            <a:endParaRPr lang="en-US"/>
          </a:p>
        </p:txBody>
      </p:sp>
    </p:spTree>
    <p:extLst>
      <p:ext uri="{BB962C8B-B14F-4D97-AF65-F5344CB8AC3E}">
        <p14:creationId xmlns:p14="http://schemas.microsoft.com/office/powerpoint/2010/main" val="30291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F79328-FCBF-4792-B6F3-6194FD0392A3}" type="datetimeFigureOut">
              <a:rPr lang="en-US" smtClean="0"/>
              <a:t>8/6/2022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ED72E0-2D99-4D84-94BC-57AAEEAF8360}" type="slidenum">
              <a:rPr lang="en-US" smtClean="0"/>
              <a:t>‹#›</a:t>
            </a:fld>
            <a:endParaRPr lang="en-US"/>
          </a:p>
        </p:txBody>
      </p:sp>
    </p:spTree>
    <p:extLst>
      <p:ext uri="{BB962C8B-B14F-4D97-AF65-F5344CB8AC3E}">
        <p14:creationId xmlns:p14="http://schemas.microsoft.com/office/powerpoint/2010/main" val="2917049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04F7-C2AE-4CB8-8D3D-EFF9B1DB9602}"/>
              </a:ext>
            </a:extLst>
          </p:cNvPr>
          <p:cNvSpPr>
            <a:spLocks noGrp="1"/>
          </p:cNvSpPr>
          <p:nvPr>
            <p:ph type="ctrTitle"/>
          </p:nvPr>
        </p:nvSpPr>
        <p:spPr>
          <a:xfrm>
            <a:off x="1808689" y="2456237"/>
            <a:ext cx="8574622" cy="2044742"/>
          </a:xfrm>
        </p:spPr>
        <p:txBody>
          <a:bodyPr>
            <a:normAutofit/>
          </a:bodyPr>
          <a:lstStyle/>
          <a:p>
            <a:pPr algn="ctr"/>
            <a:r>
              <a:rPr lang="en-US" sz="3600" b="1" i="0" dirty="0">
                <a:solidFill>
                  <a:srgbClr val="1F497D"/>
                </a:solidFill>
                <a:effectLst/>
                <a:latin typeface="+mn-lt"/>
              </a:rPr>
              <a:t>Mobile Applications</a:t>
            </a:r>
            <a:br>
              <a:rPr lang="en-US" sz="3600" b="1" i="0" dirty="0">
                <a:solidFill>
                  <a:srgbClr val="1F497D"/>
                </a:solidFill>
                <a:effectLst/>
                <a:latin typeface="+mn-lt"/>
              </a:rPr>
            </a:br>
            <a:r>
              <a:rPr lang="en-US" sz="3600" b="1" i="0" dirty="0">
                <a:solidFill>
                  <a:srgbClr val="1F497D"/>
                </a:solidFill>
                <a:effectLst/>
                <a:latin typeface="+mn-lt"/>
              </a:rPr>
              <a:t>Development</a:t>
            </a:r>
            <a:r>
              <a:rPr lang="en-US" sz="3600" b="1" dirty="0">
                <a:latin typeface="+mn-lt"/>
              </a:rPr>
              <a:t> </a:t>
            </a:r>
            <a:endParaRPr lang="en-US" sz="4000" dirty="0"/>
          </a:p>
        </p:txBody>
      </p:sp>
      <p:pic>
        <p:nvPicPr>
          <p:cNvPr id="5" name="Picture 4">
            <a:extLst>
              <a:ext uri="{FF2B5EF4-FFF2-40B4-BE49-F238E27FC236}">
                <a16:creationId xmlns:a16="http://schemas.microsoft.com/office/drawing/2014/main" id="{A6005359-AB82-4EF4-B1B0-7B3EBC65A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0455" y="389739"/>
            <a:ext cx="3726598" cy="1652125"/>
          </a:xfrm>
          <a:prstGeom prst="rect">
            <a:avLst/>
          </a:prstGeom>
        </p:spPr>
      </p:pic>
    </p:spTree>
    <p:extLst>
      <p:ext uri="{BB962C8B-B14F-4D97-AF65-F5344CB8AC3E}">
        <p14:creationId xmlns:p14="http://schemas.microsoft.com/office/powerpoint/2010/main" val="319656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A0B4-DFAC-4FE5-B353-848569203A32}"/>
              </a:ext>
            </a:extLst>
          </p:cNvPr>
          <p:cNvSpPr>
            <a:spLocks noGrp="1"/>
          </p:cNvSpPr>
          <p:nvPr>
            <p:ph type="title"/>
          </p:nvPr>
        </p:nvSpPr>
        <p:spPr>
          <a:xfrm>
            <a:off x="1484311" y="685800"/>
            <a:ext cx="10018713" cy="965447"/>
          </a:xfrm>
        </p:spPr>
        <p:txBody>
          <a:bodyPr>
            <a:normAutofit/>
          </a:bodyPr>
          <a:lstStyle/>
          <a:p>
            <a:r>
              <a:rPr lang="en-US" sz="2400" b="1" i="0" dirty="0">
                <a:solidFill>
                  <a:schemeClr val="tx2"/>
                </a:solidFill>
                <a:effectLst/>
                <a:latin typeface="Verdana-Bold"/>
              </a:rPr>
              <a:t>Creating Activity GUI with Views</a:t>
            </a:r>
            <a:endParaRPr lang="en-US" sz="4800" dirty="0">
              <a:solidFill>
                <a:schemeClr val="tx2"/>
              </a:solidFill>
            </a:endParaRPr>
          </a:p>
        </p:txBody>
      </p:sp>
      <p:sp>
        <p:nvSpPr>
          <p:cNvPr id="3" name="Content Placeholder 2">
            <a:extLst>
              <a:ext uri="{FF2B5EF4-FFF2-40B4-BE49-F238E27FC236}">
                <a16:creationId xmlns:a16="http://schemas.microsoft.com/office/drawing/2014/main" id="{76E793D8-3208-41DA-BD71-560C2910F26A}"/>
              </a:ext>
            </a:extLst>
          </p:cNvPr>
          <p:cNvSpPr>
            <a:spLocks noGrp="1"/>
          </p:cNvSpPr>
          <p:nvPr>
            <p:ph idx="1"/>
          </p:nvPr>
        </p:nvSpPr>
        <p:spPr>
          <a:xfrm>
            <a:off x="1484310" y="1651247"/>
            <a:ext cx="10018713" cy="4520953"/>
          </a:xfrm>
        </p:spPr>
        <p:txBody>
          <a:bodyPr/>
          <a:lstStyle/>
          <a:p>
            <a:pPr marL="0" indent="0">
              <a:buNone/>
            </a:pPr>
            <a:r>
              <a:rPr lang="en-US" b="0" i="0" dirty="0">
                <a:solidFill>
                  <a:srgbClr val="000000"/>
                </a:solidFill>
                <a:effectLst/>
                <a:latin typeface="ArialMT"/>
              </a:rPr>
              <a:t>• To assign the user interface, call </a:t>
            </a:r>
            <a:r>
              <a:rPr lang="en-US" b="1" i="0" dirty="0" err="1">
                <a:solidFill>
                  <a:srgbClr val="000000"/>
                </a:solidFill>
                <a:effectLst/>
                <a:latin typeface="CourierNewPS-BoldMT"/>
              </a:rPr>
              <a:t>setContentView</a:t>
            </a:r>
            <a:r>
              <a:rPr lang="en-US" b="0" i="0" dirty="0">
                <a:solidFill>
                  <a:srgbClr val="000000"/>
                </a:solidFill>
                <a:effectLst/>
                <a:latin typeface="ArialMT"/>
              </a:rPr>
              <a:t>, passing in the View instance, or layout resource, to display when overriding the </a:t>
            </a:r>
            <a:r>
              <a:rPr lang="en-US" b="1" i="0" dirty="0" err="1">
                <a:solidFill>
                  <a:srgbClr val="000000"/>
                </a:solidFill>
                <a:effectLst/>
                <a:latin typeface="CourierNewPS-BoldMT"/>
              </a:rPr>
              <a:t>onCreate</a:t>
            </a:r>
            <a:endParaRPr lang="en-US" b="1" i="0" dirty="0">
              <a:solidFill>
                <a:srgbClr val="000000"/>
              </a:solidFill>
              <a:effectLst/>
              <a:latin typeface="CourierNewPS-BoldMT"/>
            </a:endParaRPr>
          </a:p>
          <a:p>
            <a:pPr marL="0" indent="0">
              <a:buNone/>
            </a:pPr>
            <a:br>
              <a:rPr lang="en-US" b="1" i="0" dirty="0">
                <a:solidFill>
                  <a:srgbClr val="000000"/>
                </a:solidFill>
                <a:effectLst/>
                <a:latin typeface="CourierNewPS-BoldMT"/>
              </a:rPr>
            </a:br>
            <a:r>
              <a:rPr lang="en-US" b="0" i="0" dirty="0">
                <a:solidFill>
                  <a:srgbClr val="000000"/>
                </a:solidFill>
                <a:effectLst/>
                <a:latin typeface="ArialMT"/>
              </a:rPr>
              <a:t>• The </a:t>
            </a:r>
            <a:r>
              <a:rPr lang="en-US" b="1" i="0" dirty="0" err="1">
                <a:solidFill>
                  <a:srgbClr val="000000"/>
                </a:solidFill>
                <a:effectLst/>
                <a:latin typeface="CourierNewPS-BoldMT"/>
              </a:rPr>
              <a:t>setContentView</a:t>
            </a:r>
            <a:r>
              <a:rPr lang="en-US" b="1" i="0" dirty="0">
                <a:solidFill>
                  <a:srgbClr val="000000"/>
                </a:solidFill>
                <a:effectLst/>
                <a:latin typeface="CourierNewPS-BoldMT"/>
              </a:rPr>
              <a:t> </a:t>
            </a:r>
            <a:r>
              <a:rPr lang="en-US" b="0" i="0" dirty="0">
                <a:solidFill>
                  <a:srgbClr val="000000"/>
                </a:solidFill>
                <a:effectLst/>
                <a:latin typeface="ArialMT"/>
              </a:rPr>
              <a:t>method accepts either a layout resource ID or a single View instance.</a:t>
            </a:r>
            <a:br>
              <a:rPr lang="en-US" b="0" i="0" dirty="0">
                <a:solidFill>
                  <a:srgbClr val="000000"/>
                </a:solidFill>
                <a:effectLst/>
                <a:latin typeface="ArialMT"/>
              </a:rPr>
            </a:br>
            <a:endParaRPr lang="en-US" b="0" i="0" dirty="0">
              <a:solidFill>
                <a:srgbClr val="000000"/>
              </a:solidFill>
              <a:effectLst/>
              <a:latin typeface="ArialMT"/>
            </a:endParaRPr>
          </a:p>
          <a:p>
            <a:pPr marL="0" indent="0">
              <a:buNone/>
            </a:pPr>
            <a:r>
              <a:rPr lang="en-US" b="0" i="0" dirty="0">
                <a:solidFill>
                  <a:srgbClr val="000000"/>
                </a:solidFill>
                <a:effectLst/>
                <a:latin typeface="ArialMT"/>
              </a:rPr>
              <a:t>• This lets you define your user interface either in code or using the preferred technique of external layout resources</a:t>
            </a:r>
            <a:r>
              <a:rPr lang="en-US" b="1" i="0" dirty="0">
                <a:solidFill>
                  <a:srgbClr val="000000"/>
                </a:solidFill>
                <a:effectLst/>
                <a:latin typeface="CourierNewPS-BoldMT"/>
              </a:rPr>
              <a:t>.</a:t>
            </a:r>
            <a:r>
              <a:rPr lang="en-US" dirty="0"/>
              <a:t> </a:t>
            </a:r>
            <a:br>
              <a:rPr lang="en-US" dirty="0"/>
            </a:br>
            <a:endParaRPr lang="en-US" dirty="0"/>
          </a:p>
        </p:txBody>
      </p:sp>
    </p:spTree>
    <p:extLst>
      <p:ext uri="{BB962C8B-B14F-4D97-AF65-F5344CB8AC3E}">
        <p14:creationId xmlns:p14="http://schemas.microsoft.com/office/powerpoint/2010/main" val="136354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C561-2FF4-4639-911B-48337B0CCD2F}"/>
              </a:ext>
            </a:extLst>
          </p:cNvPr>
          <p:cNvSpPr>
            <a:spLocks noGrp="1"/>
          </p:cNvSpPr>
          <p:nvPr>
            <p:ph type="title"/>
          </p:nvPr>
        </p:nvSpPr>
        <p:spPr>
          <a:xfrm>
            <a:off x="1484311" y="685801"/>
            <a:ext cx="10018713" cy="814526"/>
          </a:xfrm>
        </p:spPr>
        <p:txBody>
          <a:bodyPr/>
          <a:lstStyle/>
          <a:p>
            <a:r>
              <a:rPr lang="en-US" sz="2800" b="1" i="0" dirty="0">
                <a:solidFill>
                  <a:schemeClr val="tx2"/>
                </a:solidFill>
                <a:effectLst/>
                <a:latin typeface="Verdana-Bold"/>
              </a:rPr>
              <a:t>Layouts</a:t>
            </a:r>
            <a:r>
              <a:rPr lang="en-US" dirty="0"/>
              <a:t> </a:t>
            </a:r>
          </a:p>
        </p:txBody>
      </p:sp>
      <p:sp>
        <p:nvSpPr>
          <p:cNvPr id="3" name="Content Placeholder 2">
            <a:extLst>
              <a:ext uri="{FF2B5EF4-FFF2-40B4-BE49-F238E27FC236}">
                <a16:creationId xmlns:a16="http://schemas.microsoft.com/office/drawing/2014/main" id="{619CC09A-9C1E-4CE2-B807-8BFEE8EB7A44}"/>
              </a:ext>
            </a:extLst>
          </p:cNvPr>
          <p:cNvSpPr>
            <a:spLocks noGrp="1"/>
          </p:cNvSpPr>
          <p:nvPr>
            <p:ph idx="1"/>
          </p:nvPr>
        </p:nvSpPr>
        <p:spPr>
          <a:xfrm>
            <a:off x="1484310" y="1660125"/>
            <a:ext cx="10018713" cy="4131076"/>
          </a:xfrm>
        </p:spPr>
        <p:txBody>
          <a:bodyPr>
            <a:normAutofit/>
          </a:bodyPr>
          <a:lstStyle/>
          <a:p>
            <a:pPr marL="0" indent="0">
              <a:buNone/>
            </a:pPr>
            <a:r>
              <a:rPr lang="en-US" b="0" i="0" dirty="0">
                <a:solidFill>
                  <a:srgbClr val="000000"/>
                </a:solidFill>
                <a:effectLst/>
                <a:latin typeface="ArialMT"/>
              </a:rPr>
              <a:t>• The most common way to define your layout and express the view hierarchy is with an XML layout file.</a:t>
            </a:r>
            <a:br>
              <a:rPr lang="en-US" b="0" i="0" dirty="0">
                <a:solidFill>
                  <a:srgbClr val="000000"/>
                </a:solidFill>
                <a:effectLst/>
                <a:latin typeface="ArialMT"/>
              </a:rPr>
            </a:br>
            <a:endParaRPr lang="en-US" b="0" i="0" dirty="0">
              <a:solidFill>
                <a:srgbClr val="000000"/>
              </a:solidFill>
              <a:effectLst/>
              <a:latin typeface="ArialMT"/>
            </a:endParaRPr>
          </a:p>
          <a:p>
            <a:pPr marL="0" indent="0">
              <a:buNone/>
            </a:pPr>
            <a:r>
              <a:rPr lang="en-US" b="0" i="0" dirty="0">
                <a:solidFill>
                  <a:srgbClr val="000000"/>
                </a:solidFill>
                <a:effectLst/>
                <a:latin typeface="ArialMT"/>
              </a:rPr>
              <a:t>• XML offers a human-readable structure for the layout, much like HTML.</a:t>
            </a:r>
            <a:br>
              <a:rPr lang="en-US" b="0" i="0" dirty="0">
                <a:solidFill>
                  <a:srgbClr val="000000"/>
                </a:solidFill>
                <a:effectLst/>
                <a:latin typeface="ArialMT"/>
              </a:rPr>
            </a:br>
            <a:endParaRPr lang="en-US" b="0" i="0" dirty="0">
              <a:solidFill>
                <a:srgbClr val="000000"/>
              </a:solidFill>
              <a:effectLst/>
              <a:latin typeface="ArialMT"/>
            </a:endParaRPr>
          </a:p>
          <a:p>
            <a:pPr marL="0" indent="0">
              <a:buNone/>
            </a:pPr>
            <a:r>
              <a:rPr lang="en-US" b="0" i="0" dirty="0">
                <a:solidFill>
                  <a:srgbClr val="000000"/>
                </a:solidFill>
                <a:effectLst/>
                <a:latin typeface="ArialMT"/>
              </a:rPr>
              <a:t>• Each element in XML is either a View or ViewGroup object  </a:t>
            </a:r>
            <a:endParaRPr lang="en-US" dirty="0"/>
          </a:p>
        </p:txBody>
      </p:sp>
    </p:spTree>
    <p:extLst>
      <p:ext uri="{BB962C8B-B14F-4D97-AF65-F5344CB8AC3E}">
        <p14:creationId xmlns:p14="http://schemas.microsoft.com/office/powerpoint/2010/main" val="2460145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A022-4635-4DE8-AB93-B02E3866DFC7}"/>
              </a:ext>
            </a:extLst>
          </p:cNvPr>
          <p:cNvSpPr>
            <a:spLocks noGrp="1"/>
          </p:cNvSpPr>
          <p:nvPr>
            <p:ph type="title"/>
          </p:nvPr>
        </p:nvSpPr>
        <p:spPr>
          <a:xfrm>
            <a:off x="1484311" y="685801"/>
            <a:ext cx="10018713" cy="938814"/>
          </a:xfrm>
        </p:spPr>
        <p:txBody>
          <a:bodyPr>
            <a:normAutofit/>
          </a:bodyPr>
          <a:lstStyle/>
          <a:p>
            <a:r>
              <a:rPr lang="en-US" sz="2400" b="1" i="0" dirty="0">
                <a:solidFill>
                  <a:schemeClr val="tx2"/>
                </a:solidFill>
                <a:effectLst/>
                <a:latin typeface="Verdana-Bold"/>
              </a:rPr>
              <a:t>Layouts contd.</a:t>
            </a:r>
            <a:r>
              <a:rPr lang="en-US" sz="4800" dirty="0">
                <a:solidFill>
                  <a:schemeClr val="tx2"/>
                </a:solidFill>
              </a:rPr>
              <a:t> </a:t>
            </a:r>
          </a:p>
        </p:txBody>
      </p:sp>
      <p:sp>
        <p:nvSpPr>
          <p:cNvPr id="3" name="Content Placeholder 2">
            <a:extLst>
              <a:ext uri="{FF2B5EF4-FFF2-40B4-BE49-F238E27FC236}">
                <a16:creationId xmlns:a16="http://schemas.microsoft.com/office/drawing/2014/main" id="{88C2A965-D659-4D31-AA1B-ED405D57B567}"/>
              </a:ext>
            </a:extLst>
          </p:cNvPr>
          <p:cNvSpPr>
            <a:spLocks noGrp="1"/>
          </p:cNvSpPr>
          <p:nvPr>
            <p:ph idx="1"/>
          </p:nvPr>
        </p:nvSpPr>
        <p:spPr>
          <a:xfrm>
            <a:off x="1484310" y="1757779"/>
            <a:ext cx="10018713" cy="4033421"/>
          </a:xfrm>
        </p:spPr>
        <p:txBody>
          <a:bodyPr>
            <a:normAutofit/>
          </a:bodyPr>
          <a:lstStyle/>
          <a:p>
            <a:pPr marL="0" indent="0">
              <a:buNone/>
            </a:pPr>
            <a:r>
              <a:rPr lang="en-US" b="0" i="0" dirty="0">
                <a:solidFill>
                  <a:srgbClr val="000000"/>
                </a:solidFill>
                <a:effectLst/>
                <a:latin typeface="ArialMT"/>
              </a:rPr>
              <a:t>• View objects are leaves in the tree, ViewGroup objects are branches in the tree.</a:t>
            </a:r>
            <a:br>
              <a:rPr lang="en-US" b="0" i="0" dirty="0">
                <a:solidFill>
                  <a:srgbClr val="000000"/>
                </a:solidFill>
                <a:effectLst/>
                <a:latin typeface="ArialMT"/>
              </a:rPr>
            </a:br>
            <a:endParaRPr lang="en-US" b="0" i="0" dirty="0">
              <a:solidFill>
                <a:srgbClr val="000000"/>
              </a:solidFill>
              <a:effectLst/>
              <a:latin typeface="ArialMT"/>
            </a:endParaRPr>
          </a:p>
          <a:p>
            <a:pPr marL="0" indent="0">
              <a:buNone/>
            </a:pPr>
            <a:r>
              <a:rPr lang="en-US" b="0" i="0" dirty="0">
                <a:solidFill>
                  <a:srgbClr val="000000"/>
                </a:solidFill>
                <a:effectLst/>
                <a:latin typeface="ArialMT"/>
              </a:rPr>
              <a:t>• The name of an XML element is respective to the Java class that it represents.</a:t>
            </a:r>
            <a:r>
              <a:rPr lang="en-US" dirty="0"/>
              <a:t> </a:t>
            </a:r>
          </a:p>
        </p:txBody>
      </p:sp>
    </p:spTree>
    <p:extLst>
      <p:ext uri="{BB962C8B-B14F-4D97-AF65-F5344CB8AC3E}">
        <p14:creationId xmlns:p14="http://schemas.microsoft.com/office/powerpoint/2010/main" val="194298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7FBB-E892-4B2C-80A6-4326CB033F6B}"/>
              </a:ext>
            </a:extLst>
          </p:cNvPr>
          <p:cNvSpPr>
            <a:spLocks noGrp="1"/>
          </p:cNvSpPr>
          <p:nvPr>
            <p:ph type="title"/>
          </p:nvPr>
        </p:nvSpPr>
        <p:spPr>
          <a:xfrm>
            <a:off x="1484311" y="685801"/>
            <a:ext cx="10018713" cy="867792"/>
          </a:xfrm>
        </p:spPr>
        <p:txBody>
          <a:bodyPr>
            <a:normAutofit/>
          </a:bodyPr>
          <a:lstStyle/>
          <a:p>
            <a:r>
              <a:rPr lang="en-US" sz="2800" b="1" i="0" dirty="0">
                <a:solidFill>
                  <a:schemeClr val="tx2"/>
                </a:solidFill>
                <a:effectLst/>
                <a:latin typeface="Verdana-Bold"/>
              </a:rPr>
              <a:t>Layouts contd.</a:t>
            </a:r>
            <a:endParaRPr lang="en-US" sz="5400" dirty="0">
              <a:solidFill>
                <a:schemeClr val="tx2"/>
              </a:solidFill>
            </a:endParaRPr>
          </a:p>
        </p:txBody>
      </p:sp>
      <p:sp>
        <p:nvSpPr>
          <p:cNvPr id="3" name="Content Placeholder 2">
            <a:extLst>
              <a:ext uri="{FF2B5EF4-FFF2-40B4-BE49-F238E27FC236}">
                <a16:creationId xmlns:a16="http://schemas.microsoft.com/office/drawing/2014/main" id="{97721181-CD81-4787-8D47-3049E6E96F1D}"/>
              </a:ext>
            </a:extLst>
          </p:cNvPr>
          <p:cNvSpPr>
            <a:spLocks noGrp="1"/>
          </p:cNvSpPr>
          <p:nvPr>
            <p:ph idx="1"/>
          </p:nvPr>
        </p:nvSpPr>
        <p:spPr>
          <a:xfrm>
            <a:off x="1484310" y="1731147"/>
            <a:ext cx="10018713" cy="4060054"/>
          </a:xfrm>
        </p:spPr>
        <p:txBody>
          <a:bodyPr>
            <a:normAutofit/>
          </a:bodyPr>
          <a:lstStyle/>
          <a:p>
            <a:pPr marL="0" indent="0">
              <a:buNone/>
            </a:pPr>
            <a:r>
              <a:rPr lang="en-US" b="0" i="0" dirty="0">
                <a:solidFill>
                  <a:srgbClr val="000000"/>
                </a:solidFill>
                <a:effectLst/>
                <a:latin typeface="ArialMT"/>
              </a:rPr>
              <a:t>• Using layout resources decouples your presentation layer from the application logic, providing</a:t>
            </a:r>
          </a:p>
          <a:p>
            <a:pPr marL="0" indent="0">
              <a:buNone/>
            </a:pPr>
            <a:br>
              <a:rPr lang="en-US" b="0" i="0" dirty="0">
                <a:solidFill>
                  <a:srgbClr val="000000"/>
                </a:solidFill>
                <a:effectLst/>
                <a:latin typeface="ArialMT"/>
              </a:rPr>
            </a:br>
            <a:r>
              <a:rPr lang="en-US" b="0" i="0" dirty="0">
                <a:solidFill>
                  <a:srgbClr val="000000"/>
                </a:solidFill>
                <a:effectLst/>
                <a:latin typeface="ArialMT"/>
              </a:rPr>
              <a:t>– The flexibility to change the presentation without changing code.</a:t>
            </a:r>
            <a:br>
              <a:rPr lang="en-US" b="0" i="0" dirty="0">
                <a:solidFill>
                  <a:srgbClr val="000000"/>
                </a:solidFill>
                <a:effectLst/>
                <a:latin typeface="ArialMT"/>
              </a:rPr>
            </a:br>
            <a:endParaRPr lang="en-US" b="0" i="0" dirty="0">
              <a:solidFill>
                <a:srgbClr val="000000"/>
              </a:solidFill>
              <a:effectLst/>
              <a:latin typeface="ArialMT"/>
            </a:endParaRPr>
          </a:p>
          <a:p>
            <a:pPr marL="0" indent="0">
              <a:buNone/>
            </a:pPr>
            <a:r>
              <a:rPr lang="en-US" b="0" i="0" dirty="0">
                <a:solidFill>
                  <a:srgbClr val="000000"/>
                </a:solidFill>
                <a:effectLst/>
                <a:latin typeface="ArialMT"/>
              </a:rPr>
              <a:t>– This makes it possible to specify different layouts optimized for different hardware configurations, even changing them at run time based on hardware changes (such as screen orientation).</a:t>
            </a:r>
            <a:r>
              <a:rPr lang="en-US" dirty="0"/>
              <a:t> </a:t>
            </a:r>
            <a:br>
              <a:rPr lang="en-US" dirty="0"/>
            </a:br>
            <a:endParaRPr lang="en-US" dirty="0"/>
          </a:p>
        </p:txBody>
      </p:sp>
    </p:spTree>
    <p:extLst>
      <p:ext uri="{BB962C8B-B14F-4D97-AF65-F5344CB8AC3E}">
        <p14:creationId xmlns:p14="http://schemas.microsoft.com/office/powerpoint/2010/main" val="990206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572E-A7FA-4A65-8313-971901D9E057}"/>
              </a:ext>
            </a:extLst>
          </p:cNvPr>
          <p:cNvSpPr>
            <a:spLocks noGrp="1"/>
          </p:cNvSpPr>
          <p:nvPr>
            <p:ph type="title"/>
          </p:nvPr>
        </p:nvSpPr>
        <p:spPr>
          <a:xfrm>
            <a:off x="1484311" y="685801"/>
            <a:ext cx="10018713" cy="921058"/>
          </a:xfrm>
        </p:spPr>
        <p:txBody>
          <a:bodyPr>
            <a:normAutofit/>
          </a:bodyPr>
          <a:lstStyle/>
          <a:p>
            <a:r>
              <a:rPr lang="en-US" sz="2800" b="1" i="0" dirty="0">
                <a:solidFill>
                  <a:schemeClr val="tx2"/>
                </a:solidFill>
                <a:effectLst/>
                <a:latin typeface="Verdana-Bold"/>
              </a:rPr>
              <a:t>Common Layouts</a:t>
            </a:r>
            <a:endParaRPr lang="en-US" sz="5400" dirty="0">
              <a:solidFill>
                <a:schemeClr val="tx2"/>
              </a:solidFill>
            </a:endParaRPr>
          </a:p>
        </p:txBody>
      </p:sp>
      <p:sp>
        <p:nvSpPr>
          <p:cNvPr id="3" name="Content Placeholder 2">
            <a:extLst>
              <a:ext uri="{FF2B5EF4-FFF2-40B4-BE49-F238E27FC236}">
                <a16:creationId xmlns:a16="http://schemas.microsoft.com/office/drawing/2014/main" id="{12D803F3-68C5-4EEE-AB63-40171A0DC5A9}"/>
              </a:ext>
            </a:extLst>
          </p:cNvPr>
          <p:cNvSpPr>
            <a:spLocks noGrp="1"/>
          </p:cNvSpPr>
          <p:nvPr>
            <p:ph idx="1"/>
          </p:nvPr>
        </p:nvSpPr>
        <p:spPr>
          <a:xfrm>
            <a:off x="1484310" y="1606859"/>
            <a:ext cx="10018713" cy="921059"/>
          </a:xfrm>
        </p:spPr>
        <p:txBody>
          <a:bodyPr>
            <a:normAutofit/>
          </a:bodyPr>
          <a:lstStyle/>
          <a:p>
            <a:r>
              <a:rPr lang="en-US" b="1" i="0" dirty="0" err="1">
                <a:solidFill>
                  <a:srgbClr val="000000"/>
                </a:solidFill>
                <a:effectLst/>
                <a:latin typeface="Arial-BoldMT"/>
              </a:rPr>
              <a:t>LinearLayout</a:t>
            </a:r>
            <a:r>
              <a:rPr lang="en-US" dirty="0"/>
              <a:t> </a:t>
            </a:r>
          </a:p>
        </p:txBody>
      </p:sp>
      <p:pic>
        <p:nvPicPr>
          <p:cNvPr id="5" name="Picture 4">
            <a:extLst>
              <a:ext uri="{FF2B5EF4-FFF2-40B4-BE49-F238E27FC236}">
                <a16:creationId xmlns:a16="http://schemas.microsoft.com/office/drawing/2014/main" id="{1D7ACFA5-C22A-4337-8F83-12CD1CC8B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471" y="2527917"/>
            <a:ext cx="3193057" cy="4148091"/>
          </a:xfrm>
          <a:prstGeom prst="rect">
            <a:avLst/>
          </a:prstGeom>
        </p:spPr>
      </p:pic>
    </p:spTree>
    <p:extLst>
      <p:ext uri="{BB962C8B-B14F-4D97-AF65-F5344CB8AC3E}">
        <p14:creationId xmlns:p14="http://schemas.microsoft.com/office/powerpoint/2010/main" val="1858635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F2418B-BAD3-4818-9E77-92EC3DF444D2}"/>
              </a:ext>
            </a:extLst>
          </p:cNvPr>
          <p:cNvSpPr>
            <a:spLocks noGrp="1"/>
          </p:cNvSpPr>
          <p:nvPr>
            <p:ph idx="1"/>
          </p:nvPr>
        </p:nvSpPr>
        <p:spPr>
          <a:xfrm>
            <a:off x="1484310" y="390617"/>
            <a:ext cx="10018713" cy="5400583"/>
          </a:xfrm>
        </p:spPr>
        <p:txBody>
          <a:bodyPr>
            <a:normAutofit/>
          </a:bodyPr>
          <a:lstStyle/>
          <a:p>
            <a:r>
              <a:rPr lang="en-US" b="1" i="0" dirty="0" err="1">
                <a:solidFill>
                  <a:srgbClr val="000000"/>
                </a:solidFill>
                <a:effectLst/>
              </a:rPr>
              <a:t>LinearLayout</a:t>
            </a:r>
            <a:endParaRPr lang="en-US" b="1" i="0" dirty="0">
              <a:solidFill>
                <a:srgbClr val="000000"/>
              </a:solidFill>
              <a:effectLst/>
            </a:endParaRPr>
          </a:p>
          <a:p>
            <a:pPr marL="0" indent="0">
              <a:buNone/>
            </a:pPr>
            <a:br>
              <a:rPr lang="en-US" b="1" i="0" dirty="0">
                <a:solidFill>
                  <a:srgbClr val="000000"/>
                </a:solidFill>
                <a:effectLst/>
              </a:rPr>
            </a:br>
            <a:r>
              <a:rPr lang="en-US" b="0" i="0" dirty="0">
                <a:solidFill>
                  <a:srgbClr val="000000"/>
                </a:solidFill>
                <a:effectLst/>
              </a:rPr>
              <a:t>– aligns all children in a single direction — vertically or horizontally, depending on how you define the orientation attribute.</a:t>
            </a:r>
            <a:br>
              <a:rPr lang="en-US" b="0" i="0" dirty="0">
                <a:solidFill>
                  <a:srgbClr val="000000"/>
                </a:solidFill>
                <a:effectLst/>
              </a:rPr>
            </a:br>
            <a:endParaRPr lang="en-US" b="0" i="0" dirty="0">
              <a:solidFill>
                <a:srgbClr val="000000"/>
              </a:solidFill>
              <a:effectLst/>
            </a:endParaRPr>
          </a:p>
          <a:p>
            <a:pPr marL="0" indent="0">
              <a:buNone/>
            </a:pPr>
            <a:r>
              <a:rPr lang="en-US" b="0" i="0" dirty="0">
                <a:solidFill>
                  <a:srgbClr val="000000"/>
                </a:solidFill>
                <a:effectLst/>
              </a:rPr>
              <a:t>– All children are stacked one after the other, so a vertical list will only have one child per row, no matter how wide they are, and a horizontal list will only be one row high (the height of the tallest child, plus padding).</a:t>
            </a:r>
            <a:br>
              <a:rPr lang="en-US" b="0" i="0" dirty="0">
                <a:solidFill>
                  <a:srgbClr val="000000"/>
                </a:solidFill>
                <a:effectLst/>
              </a:rPr>
            </a:br>
            <a:endParaRPr lang="en-US" b="0" i="0" dirty="0">
              <a:solidFill>
                <a:srgbClr val="000000"/>
              </a:solidFill>
              <a:effectLst/>
            </a:endParaRPr>
          </a:p>
          <a:p>
            <a:pPr marL="0" indent="0">
              <a:buNone/>
            </a:pPr>
            <a:r>
              <a:rPr lang="en-US" b="0" i="0" dirty="0">
                <a:solidFill>
                  <a:srgbClr val="000000"/>
                </a:solidFill>
                <a:effectLst/>
              </a:rPr>
              <a:t>– It respects </a:t>
            </a:r>
            <a:r>
              <a:rPr lang="en-US" b="0" i="1" dirty="0">
                <a:solidFill>
                  <a:srgbClr val="000000"/>
                </a:solidFill>
                <a:effectLst/>
              </a:rPr>
              <a:t>margin</a:t>
            </a:r>
            <a:r>
              <a:rPr lang="en-US" b="0" i="0" dirty="0">
                <a:solidFill>
                  <a:srgbClr val="000000"/>
                </a:solidFill>
                <a:effectLst/>
              </a:rPr>
              <a:t>s between children and the </a:t>
            </a:r>
            <a:r>
              <a:rPr lang="en-US" b="0" i="1" dirty="0">
                <a:solidFill>
                  <a:srgbClr val="000000"/>
                </a:solidFill>
                <a:effectLst/>
              </a:rPr>
              <a:t>gravity </a:t>
            </a:r>
            <a:r>
              <a:rPr lang="en-US" b="0" i="0" dirty="0">
                <a:solidFill>
                  <a:srgbClr val="000000"/>
                </a:solidFill>
                <a:effectLst/>
              </a:rPr>
              <a:t>(right, center, or left alignment) of each child.</a:t>
            </a:r>
            <a:r>
              <a:rPr lang="en-US" dirty="0"/>
              <a:t> </a:t>
            </a:r>
          </a:p>
        </p:txBody>
      </p:sp>
    </p:spTree>
    <p:extLst>
      <p:ext uri="{BB962C8B-B14F-4D97-AF65-F5344CB8AC3E}">
        <p14:creationId xmlns:p14="http://schemas.microsoft.com/office/powerpoint/2010/main" val="3504439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A7B7C-B8BF-44CE-A3EB-8A5C930734A7}"/>
              </a:ext>
            </a:extLst>
          </p:cNvPr>
          <p:cNvSpPr>
            <a:spLocks noGrp="1"/>
          </p:cNvSpPr>
          <p:nvPr>
            <p:ph type="title"/>
          </p:nvPr>
        </p:nvSpPr>
        <p:spPr>
          <a:xfrm>
            <a:off x="1484311" y="685801"/>
            <a:ext cx="10018713" cy="921058"/>
          </a:xfrm>
        </p:spPr>
        <p:txBody>
          <a:bodyPr>
            <a:normAutofit/>
          </a:bodyPr>
          <a:lstStyle/>
          <a:p>
            <a:r>
              <a:rPr lang="en-US" sz="2800" b="1" i="0" dirty="0" err="1">
                <a:solidFill>
                  <a:srgbClr val="000000"/>
                </a:solidFill>
                <a:effectLst/>
                <a:latin typeface="Arial-BoldMT"/>
              </a:rPr>
              <a:t>TableLayout</a:t>
            </a:r>
            <a:r>
              <a:rPr lang="en-US" sz="5400" dirty="0"/>
              <a:t> </a:t>
            </a:r>
          </a:p>
        </p:txBody>
      </p:sp>
      <p:pic>
        <p:nvPicPr>
          <p:cNvPr id="5" name="Content Placeholder 4">
            <a:extLst>
              <a:ext uri="{FF2B5EF4-FFF2-40B4-BE49-F238E27FC236}">
                <a16:creationId xmlns:a16="http://schemas.microsoft.com/office/drawing/2014/main" id="{AE2F5561-88CE-45C6-BA61-FE30158F4D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2713" y="1606859"/>
            <a:ext cx="3381908" cy="4728409"/>
          </a:xfrm>
        </p:spPr>
      </p:pic>
    </p:spTree>
    <p:extLst>
      <p:ext uri="{BB962C8B-B14F-4D97-AF65-F5344CB8AC3E}">
        <p14:creationId xmlns:p14="http://schemas.microsoft.com/office/powerpoint/2010/main" val="107636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89499-A4A0-422E-8328-7A0CBEC5FB4E}"/>
              </a:ext>
            </a:extLst>
          </p:cNvPr>
          <p:cNvSpPr>
            <a:spLocks noGrp="1"/>
          </p:cNvSpPr>
          <p:nvPr>
            <p:ph idx="1"/>
          </p:nvPr>
        </p:nvSpPr>
        <p:spPr>
          <a:xfrm>
            <a:off x="1484310" y="665825"/>
            <a:ext cx="10018713" cy="5125375"/>
          </a:xfrm>
        </p:spPr>
        <p:txBody>
          <a:bodyPr>
            <a:normAutofit/>
          </a:bodyPr>
          <a:lstStyle/>
          <a:p>
            <a:r>
              <a:rPr lang="en-US" b="1" i="0" dirty="0" err="1">
                <a:solidFill>
                  <a:srgbClr val="000000"/>
                </a:solidFill>
                <a:effectLst/>
              </a:rPr>
              <a:t>TableLayout</a:t>
            </a:r>
            <a:endParaRPr lang="en-US" b="1" i="0" dirty="0">
              <a:solidFill>
                <a:srgbClr val="000000"/>
              </a:solidFill>
              <a:effectLst/>
            </a:endParaRPr>
          </a:p>
          <a:p>
            <a:pPr marL="0" indent="0">
              <a:buNone/>
            </a:pPr>
            <a:br>
              <a:rPr lang="en-US" b="1" i="0" dirty="0">
                <a:solidFill>
                  <a:srgbClr val="000000"/>
                </a:solidFill>
                <a:effectLst/>
              </a:rPr>
            </a:br>
            <a:r>
              <a:rPr lang="en-US" b="0" i="0" dirty="0">
                <a:solidFill>
                  <a:srgbClr val="000000"/>
                </a:solidFill>
                <a:effectLst/>
              </a:rPr>
              <a:t>– positions its children into rows and columns</a:t>
            </a:r>
            <a:br>
              <a:rPr lang="en-US" b="0" i="0" dirty="0">
                <a:solidFill>
                  <a:srgbClr val="000000"/>
                </a:solidFill>
                <a:effectLst/>
              </a:rPr>
            </a:br>
            <a:r>
              <a:rPr lang="en-US" b="0" i="0" dirty="0">
                <a:solidFill>
                  <a:srgbClr val="000000"/>
                </a:solidFill>
                <a:effectLst/>
              </a:rPr>
              <a:t>– Its containers do not display border lines for their rows, columns, or cells.</a:t>
            </a:r>
            <a:br>
              <a:rPr lang="en-US" b="0" i="0" dirty="0">
                <a:solidFill>
                  <a:srgbClr val="000000"/>
                </a:solidFill>
                <a:effectLst/>
              </a:rPr>
            </a:br>
            <a:r>
              <a:rPr lang="en-US" b="0" i="0" dirty="0">
                <a:solidFill>
                  <a:srgbClr val="000000"/>
                </a:solidFill>
                <a:effectLst/>
              </a:rPr>
              <a:t>– The table will have as many columns as the row with the most cells.</a:t>
            </a:r>
            <a:br>
              <a:rPr lang="en-US" b="0" i="0" dirty="0">
                <a:solidFill>
                  <a:srgbClr val="000000"/>
                </a:solidFill>
                <a:effectLst/>
              </a:rPr>
            </a:br>
            <a:r>
              <a:rPr lang="en-US" b="0" i="0" dirty="0">
                <a:solidFill>
                  <a:srgbClr val="000000"/>
                </a:solidFill>
                <a:effectLst/>
              </a:rPr>
              <a:t>– A table can leave cells empty, but cells cannot span columns, as they can in HTML.</a:t>
            </a:r>
            <a:r>
              <a:rPr lang="en-US" dirty="0"/>
              <a:t> </a:t>
            </a:r>
            <a:br>
              <a:rPr lang="en-US" dirty="0"/>
            </a:br>
            <a:endParaRPr lang="en-US" dirty="0"/>
          </a:p>
        </p:txBody>
      </p:sp>
    </p:spTree>
    <p:extLst>
      <p:ext uri="{BB962C8B-B14F-4D97-AF65-F5344CB8AC3E}">
        <p14:creationId xmlns:p14="http://schemas.microsoft.com/office/powerpoint/2010/main" val="563725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8E3B-FB3B-4CFC-B5EB-3C833C743878}"/>
              </a:ext>
            </a:extLst>
          </p:cNvPr>
          <p:cNvSpPr>
            <a:spLocks noGrp="1"/>
          </p:cNvSpPr>
          <p:nvPr>
            <p:ph type="title"/>
          </p:nvPr>
        </p:nvSpPr>
        <p:spPr>
          <a:xfrm>
            <a:off x="1484311" y="685800"/>
            <a:ext cx="10018713" cy="912181"/>
          </a:xfrm>
        </p:spPr>
        <p:txBody>
          <a:bodyPr>
            <a:normAutofit fontScale="90000"/>
          </a:bodyPr>
          <a:lstStyle/>
          <a:p>
            <a:r>
              <a:rPr lang="en-US" sz="2800" b="1" i="0" dirty="0" err="1">
                <a:solidFill>
                  <a:srgbClr val="000000"/>
                </a:solidFill>
                <a:effectLst/>
                <a:latin typeface="Arial-BoldMT"/>
              </a:rPr>
              <a:t>RelativeLayout</a:t>
            </a:r>
            <a:r>
              <a:rPr lang="en-US" sz="5400" dirty="0"/>
              <a:t> </a:t>
            </a:r>
          </a:p>
        </p:txBody>
      </p:sp>
      <p:pic>
        <p:nvPicPr>
          <p:cNvPr id="5" name="Content Placeholder 4">
            <a:extLst>
              <a:ext uri="{FF2B5EF4-FFF2-40B4-BE49-F238E27FC236}">
                <a16:creationId xmlns:a16="http://schemas.microsoft.com/office/drawing/2014/main" id="{1EAF6A7C-0B1F-4BD6-91B6-CD96A3735B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9050" y="1635710"/>
            <a:ext cx="3229233" cy="4536490"/>
          </a:xfrm>
        </p:spPr>
      </p:pic>
    </p:spTree>
    <p:extLst>
      <p:ext uri="{BB962C8B-B14F-4D97-AF65-F5344CB8AC3E}">
        <p14:creationId xmlns:p14="http://schemas.microsoft.com/office/powerpoint/2010/main" val="4047910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313DF-0466-4447-8CB7-E6FCB6556DA9}"/>
              </a:ext>
            </a:extLst>
          </p:cNvPr>
          <p:cNvSpPr>
            <a:spLocks noGrp="1"/>
          </p:cNvSpPr>
          <p:nvPr>
            <p:ph idx="1"/>
          </p:nvPr>
        </p:nvSpPr>
        <p:spPr>
          <a:xfrm>
            <a:off x="1484310" y="639193"/>
            <a:ext cx="10018713" cy="5152008"/>
          </a:xfrm>
        </p:spPr>
        <p:txBody>
          <a:bodyPr>
            <a:normAutofit/>
          </a:bodyPr>
          <a:lstStyle/>
          <a:p>
            <a:r>
              <a:rPr lang="en-US" b="1" i="0" dirty="0" err="1">
                <a:solidFill>
                  <a:srgbClr val="000000"/>
                </a:solidFill>
                <a:effectLst/>
              </a:rPr>
              <a:t>RelativeLayout</a:t>
            </a:r>
            <a:endParaRPr lang="en-US" b="1" i="0" dirty="0">
              <a:solidFill>
                <a:srgbClr val="000000"/>
              </a:solidFill>
              <a:effectLst/>
            </a:endParaRPr>
          </a:p>
          <a:p>
            <a:pPr marL="0" indent="0">
              <a:buNone/>
            </a:pPr>
            <a:br>
              <a:rPr lang="en-US" b="1" i="0" dirty="0">
                <a:solidFill>
                  <a:srgbClr val="000000"/>
                </a:solidFill>
                <a:effectLst/>
              </a:rPr>
            </a:br>
            <a:r>
              <a:rPr lang="en-US" b="0" i="0" dirty="0">
                <a:solidFill>
                  <a:srgbClr val="000000"/>
                </a:solidFill>
                <a:effectLst/>
              </a:rPr>
              <a:t>– Lets child views specify their position relative to the parent view or to each other (specified by ID).</a:t>
            </a:r>
            <a:br>
              <a:rPr lang="en-US" b="0" i="0" dirty="0">
                <a:solidFill>
                  <a:srgbClr val="000000"/>
                </a:solidFill>
                <a:effectLst/>
              </a:rPr>
            </a:br>
            <a:r>
              <a:rPr lang="en-US" b="0" i="0" dirty="0">
                <a:solidFill>
                  <a:srgbClr val="000000"/>
                </a:solidFill>
                <a:effectLst/>
              </a:rPr>
              <a:t>– You can align two elements by right border, or make one below another, centered in the screen, centered left, and so on.</a:t>
            </a:r>
            <a:br>
              <a:rPr lang="en-US" b="0" i="0" dirty="0">
                <a:solidFill>
                  <a:srgbClr val="000000"/>
                </a:solidFill>
                <a:effectLst/>
              </a:rPr>
            </a:br>
            <a:r>
              <a:rPr lang="en-US" b="0" i="0" dirty="0">
                <a:solidFill>
                  <a:srgbClr val="000000"/>
                </a:solidFill>
                <a:effectLst/>
              </a:rPr>
              <a:t>– Elements are rendered in the order given, so if the first element is centered in the screen, other elements aligning themselves to that element will be aligned relative to screen center.</a:t>
            </a:r>
            <a:r>
              <a:rPr lang="en-US" dirty="0"/>
              <a:t> </a:t>
            </a:r>
          </a:p>
        </p:txBody>
      </p:sp>
    </p:spTree>
    <p:extLst>
      <p:ext uri="{BB962C8B-B14F-4D97-AF65-F5344CB8AC3E}">
        <p14:creationId xmlns:p14="http://schemas.microsoft.com/office/powerpoint/2010/main" val="169329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76166-806E-418F-8903-1042BC8477EA}"/>
              </a:ext>
            </a:extLst>
          </p:cNvPr>
          <p:cNvSpPr>
            <a:spLocks noGrp="1"/>
          </p:cNvSpPr>
          <p:nvPr>
            <p:ph idx="1"/>
          </p:nvPr>
        </p:nvSpPr>
        <p:spPr>
          <a:xfrm>
            <a:off x="1484310" y="905523"/>
            <a:ext cx="10018713" cy="4885678"/>
          </a:xfrm>
        </p:spPr>
        <p:txBody>
          <a:bodyPr>
            <a:normAutofit/>
          </a:bodyPr>
          <a:lstStyle/>
          <a:p>
            <a:pPr marL="0" indent="0" algn="ctr">
              <a:buNone/>
            </a:pPr>
            <a:r>
              <a:rPr lang="en-US" sz="7200" b="1" dirty="0">
                <a:solidFill>
                  <a:schemeClr val="tx2"/>
                </a:solidFill>
                <a:latin typeface="Algerian" panose="04020705040A02060702" pitchFamily="82" charset="0"/>
              </a:rPr>
              <a:t>Lecture 2 </a:t>
            </a:r>
          </a:p>
        </p:txBody>
      </p:sp>
    </p:spTree>
    <p:extLst>
      <p:ext uri="{BB962C8B-B14F-4D97-AF65-F5344CB8AC3E}">
        <p14:creationId xmlns:p14="http://schemas.microsoft.com/office/powerpoint/2010/main" val="1852699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3979-E991-4391-83C3-3E9B4AC68273}"/>
              </a:ext>
            </a:extLst>
          </p:cNvPr>
          <p:cNvSpPr>
            <a:spLocks noGrp="1"/>
          </p:cNvSpPr>
          <p:nvPr>
            <p:ph type="title"/>
          </p:nvPr>
        </p:nvSpPr>
        <p:spPr>
          <a:xfrm>
            <a:off x="1484311" y="685801"/>
            <a:ext cx="10018713" cy="938814"/>
          </a:xfrm>
        </p:spPr>
        <p:txBody>
          <a:bodyPr>
            <a:normAutofit/>
          </a:bodyPr>
          <a:lstStyle/>
          <a:p>
            <a:r>
              <a:rPr lang="en-US" sz="2800" b="1" i="0" dirty="0">
                <a:solidFill>
                  <a:schemeClr val="tx2"/>
                </a:solidFill>
                <a:effectLst/>
                <a:latin typeface="Verdana-Bold"/>
              </a:rPr>
              <a:t>Defining the Layout</a:t>
            </a:r>
            <a:endParaRPr lang="en-US" sz="5400" dirty="0">
              <a:solidFill>
                <a:schemeClr val="tx2"/>
              </a:solidFill>
            </a:endParaRPr>
          </a:p>
        </p:txBody>
      </p:sp>
      <p:sp>
        <p:nvSpPr>
          <p:cNvPr id="3" name="Content Placeholder 2">
            <a:extLst>
              <a:ext uri="{FF2B5EF4-FFF2-40B4-BE49-F238E27FC236}">
                <a16:creationId xmlns:a16="http://schemas.microsoft.com/office/drawing/2014/main" id="{1A541586-EEA8-42EA-A608-EB7B63EB750F}"/>
              </a:ext>
            </a:extLst>
          </p:cNvPr>
          <p:cNvSpPr>
            <a:spLocks noGrp="1"/>
          </p:cNvSpPr>
          <p:nvPr>
            <p:ph idx="1"/>
          </p:nvPr>
        </p:nvSpPr>
        <p:spPr>
          <a:xfrm>
            <a:off x="1484310" y="1624615"/>
            <a:ext cx="10018713" cy="4166585"/>
          </a:xfrm>
        </p:spPr>
        <p:txBody>
          <a:bodyPr>
            <a:normAutofit/>
          </a:bodyPr>
          <a:lstStyle/>
          <a:p>
            <a:pPr marL="0" indent="0">
              <a:buNone/>
            </a:pPr>
            <a:r>
              <a:rPr lang="en-US" b="0" i="0" dirty="0">
                <a:solidFill>
                  <a:srgbClr val="000000"/>
                </a:solidFill>
                <a:effectLst/>
              </a:rPr>
              <a:t>• Your layout is the architecture for the user interface in an Activity.</a:t>
            </a:r>
            <a:br>
              <a:rPr lang="en-US" b="0" i="0" dirty="0">
                <a:solidFill>
                  <a:srgbClr val="000000"/>
                </a:solidFill>
                <a:effectLst/>
              </a:rPr>
            </a:br>
            <a:r>
              <a:rPr lang="en-US" b="0" i="0" dirty="0">
                <a:solidFill>
                  <a:srgbClr val="000000"/>
                </a:solidFill>
                <a:effectLst/>
              </a:rPr>
              <a:t>• It defines the layout structure and holds all the elements that appear to the user.</a:t>
            </a:r>
            <a:br>
              <a:rPr lang="en-US" b="0" i="0" dirty="0">
                <a:solidFill>
                  <a:srgbClr val="000000"/>
                </a:solidFill>
                <a:effectLst/>
              </a:rPr>
            </a:br>
            <a:r>
              <a:rPr lang="en-US" b="0" i="0" dirty="0">
                <a:solidFill>
                  <a:srgbClr val="000000"/>
                </a:solidFill>
                <a:effectLst/>
              </a:rPr>
              <a:t>• You can declare your layout in two ways:</a:t>
            </a:r>
            <a:br>
              <a:rPr lang="en-US" b="0" i="0" dirty="0">
                <a:solidFill>
                  <a:srgbClr val="000000"/>
                </a:solidFill>
                <a:effectLst/>
              </a:rPr>
            </a:br>
            <a:r>
              <a:rPr lang="en-US" b="1" i="0" dirty="0">
                <a:solidFill>
                  <a:srgbClr val="000000"/>
                </a:solidFill>
                <a:effectLst/>
              </a:rPr>
              <a:t>1. Declare UI elements in XML</a:t>
            </a:r>
            <a:br>
              <a:rPr lang="en-US" b="1" i="0" dirty="0">
                <a:solidFill>
                  <a:srgbClr val="000000"/>
                </a:solidFill>
                <a:effectLst/>
              </a:rPr>
            </a:br>
            <a:r>
              <a:rPr lang="en-US" b="1" i="0" dirty="0">
                <a:solidFill>
                  <a:srgbClr val="000000"/>
                </a:solidFill>
                <a:effectLst/>
              </a:rPr>
              <a:t>2. Instantiate layout elements at runtime</a:t>
            </a:r>
            <a:r>
              <a:rPr lang="en-US" b="0" i="0" dirty="0">
                <a:solidFill>
                  <a:srgbClr val="000000"/>
                </a:solidFill>
                <a:effectLst/>
              </a:rPr>
              <a:t>.</a:t>
            </a:r>
            <a:r>
              <a:rPr lang="en-US" dirty="0"/>
              <a:t> </a:t>
            </a:r>
          </a:p>
        </p:txBody>
      </p:sp>
    </p:spTree>
    <p:extLst>
      <p:ext uri="{BB962C8B-B14F-4D97-AF65-F5344CB8AC3E}">
        <p14:creationId xmlns:p14="http://schemas.microsoft.com/office/powerpoint/2010/main" val="3654292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2861-5394-408B-9FD8-375CB95E78B1}"/>
              </a:ext>
            </a:extLst>
          </p:cNvPr>
          <p:cNvSpPr>
            <a:spLocks noGrp="1"/>
          </p:cNvSpPr>
          <p:nvPr>
            <p:ph type="title"/>
          </p:nvPr>
        </p:nvSpPr>
        <p:spPr>
          <a:xfrm>
            <a:off x="1484311" y="685801"/>
            <a:ext cx="10018713" cy="876670"/>
          </a:xfrm>
        </p:spPr>
        <p:txBody>
          <a:bodyPr>
            <a:normAutofit/>
          </a:bodyPr>
          <a:lstStyle/>
          <a:p>
            <a:r>
              <a:rPr lang="en-US" sz="3200" b="1" i="0" dirty="0">
                <a:solidFill>
                  <a:schemeClr val="tx2"/>
                </a:solidFill>
                <a:effectLst/>
                <a:latin typeface="Verdana-Bold"/>
              </a:rPr>
              <a:t>Advantages of XML resource</a:t>
            </a:r>
            <a:endParaRPr lang="en-US" sz="6000" dirty="0">
              <a:solidFill>
                <a:schemeClr val="tx2"/>
              </a:solidFill>
            </a:endParaRPr>
          </a:p>
        </p:txBody>
      </p:sp>
      <p:sp>
        <p:nvSpPr>
          <p:cNvPr id="3" name="Content Placeholder 2">
            <a:extLst>
              <a:ext uri="{FF2B5EF4-FFF2-40B4-BE49-F238E27FC236}">
                <a16:creationId xmlns:a16="http://schemas.microsoft.com/office/drawing/2014/main" id="{28FA0676-1616-4B3D-BFD5-F62A0CD55612}"/>
              </a:ext>
            </a:extLst>
          </p:cNvPr>
          <p:cNvSpPr>
            <a:spLocks noGrp="1"/>
          </p:cNvSpPr>
          <p:nvPr>
            <p:ph idx="1"/>
          </p:nvPr>
        </p:nvSpPr>
        <p:spPr>
          <a:xfrm>
            <a:off x="1484310" y="1802167"/>
            <a:ext cx="10018713" cy="3989033"/>
          </a:xfrm>
        </p:spPr>
        <p:txBody>
          <a:bodyPr>
            <a:normAutofit/>
          </a:bodyPr>
          <a:lstStyle/>
          <a:p>
            <a:pPr marL="0" indent="0">
              <a:buNone/>
            </a:pPr>
            <a:r>
              <a:rPr lang="en-US" b="0" i="0" dirty="0">
                <a:solidFill>
                  <a:srgbClr val="000000"/>
                </a:solidFill>
                <a:effectLst/>
                <a:latin typeface="ArialMT"/>
              </a:rPr>
              <a:t>• It enables you to better separate the presentation of your application from the code that controls its behavior.</a:t>
            </a:r>
          </a:p>
          <a:p>
            <a:pPr marL="0" indent="0">
              <a:buNone/>
            </a:pPr>
            <a:br>
              <a:rPr lang="en-US" b="0" i="0" dirty="0">
                <a:solidFill>
                  <a:srgbClr val="000000"/>
                </a:solidFill>
                <a:effectLst/>
                <a:latin typeface="ArialMT"/>
              </a:rPr>
            </a:br>
            <a:r>
              <a:rPr lang="en-US" b="0" i="0" dirty="0">
                <a:solidFill>
                  <a:srgbClr val="000000"/>
                </a:solidFill>
                <a:effectLst/>
                <a:latin typeface="ArialMT"/>
              </a:rPr>
              <a:t>• Your UI descriptions are external to your application code, which means that you can modify or adapt it without having to modify your source code and recompile.</a:t>
            </a:r>
            <a:br>
              <a:rPr lang="en-US" b="0" i="0" dirty="0">
                <a:solidFill>
                  <a:srgbClr val="000000"/>
                </a:solidFill>
                <a:effectLst/>
                <a:latin typeface="ArialMT"/>
              </a:rPr>
            </a:br>
            <a:endParaRPr lang="en-US" b="0" i="0" dirty="0">
              <a:solidFill>
                <a:srgbClr val="000000"/>
              </a:solidFill>
              <a:effectLst/>
              <a:latin typeface="ArialMT"/>
            </a:endParaRPr>
          </a:p>
          <a:p>
            <a:pPr marL="0" indent="0">
              <a:buNone/>
            </a:pPr>
            <a:r>
              <a:rPr lang="en-US" b="0" i="0" dirty="0">
                <a:solidFill>
                  <a:srgbClr val="000000"/>
                </a:solidFill>
                <a:effectLst/>
                <a:latin typeface="ArialMT"/>
              </a:rPr>
              <a:t>– For example, you can create XML layouts for different screen orientations, different device screen sizes, and different languages.</a:t>
            </a:r>
            <a:r>
              <a:rPr lang="en-US" dirty="0"/>
              <a:t> </a:t>
            </a:r>
          </a:p>
        </p:txBody>
      </p:sp>
    </p:spTree>
    <p:extLst>
      <p:ext uri="{BB962C8B-B14F-4D97-AF65-F5344CB8AC3E}">
        <p14:creationId xmlns:p14="http://schemas.microsoft.com/office/powerpoint/2010/main" val="2846488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0C16-D159-4775-BBA6-67D02C209147}"/>
              </a:ext>
            </a:extLst>
          </p:cNvPr>
          <p:cNvSpPr>
            <a:spLocks noGrp="1"/>
          </p:cNvSpPr>
          <p:nvPr>
            <p:ph type="title"/>
          </p:nvPr>
        </p:nvSpPr>
        <p:spPr>
          <a:xfrm>
            <a:off x="1484311" y="685800"/>
            <a:ext cx="10018713" cy="947691"/>
          </a:xfrm>
        </p:spPr>
        <p:txBody>
          <a:bodyPr>
            <a:normAutofit/>
          </a:bodyPr>
          <a:lstStyle/>
          <a:p>
            <a:r>
              <a:rPr lang="en-US" sz="2400" b="1" i="0" dirty="0">
                <a:solidFill>
                  <a:schemeClr val="tx2"/>
                </a:solidFill>
                <a:effectLst/>
                <a:latin typeface="Verdana-Bold"/>
              </a:rPr>
              <a:t>XML Layout</a:t>
            </a:r>
            <a:endParaRPr lang="en-US" sz="4800" dirty="0">
              <a:solidFill>
                <a:schemeClr val="tx2"/>
              </a:solidFill>
            </a:endParaRPr>
          </a:p>
        </p:txBody>
      </p:sp>
      <p:sp>
        <p:nvSpPr>
          <p:cNvPr id="3" name="Content Placeholder 2">
            <a:extLst>
              <a:ext uri="{FF2B5EF4-FFF2-40B4-BE49-F238E27FC236}">
                <a16:creationId xmlns:a16="http://schemas.microsoft.com/office/drawing/2014/main" id="{8410F95C-EFC6-498C-B911-5E86DF883CAB}"/>
              </a:ext>
            </a:extLst>
          </p:cNvPr>
          <p:cNvSpPr>
            <a:spLocks noGrp="1"/>
          </p:cNvSpPr>
          <p:nvPr>
            <p:ph idx="1"/>
          </p:nvPr>
        </p:nvSpPr>
        <p:spPr>
          <a:xfrm>
            <a:off x="1484310" y="1633491"/>
            <a:ext cx="10018713" cy="4157709"/>
          </a:xfrm>
        </p:spPr>
        <p:txBody>
          <a:bodyPr>
            <a:normAutofit/>
          </a:bodyPr>
          <a:lstStyle/>
          <a:p>
            <a:r>
              <a:rPr lang="en-US" b="0" i="0" dirty="0">
                <a:solidFill>
                  <a:srgbClr val="000000"/>
                </a:solidFill>
                <a:effectLst/>
                <a:latin typeface="ArialMT"/>
              </a:rPr>
              <a:t>Each layout file must contain exactly one root element, which must be a View or </a:t>
            </a:r>
            <a:r>
              <a:rPr lang="en-US" b="0" i="0" dirty="0" err="1">
                <a:solidFill>
                  <a:srgbClr val="000000"/>
                </a:solidFill>
                <a:effectLst/>
                <a:latin typeface="ArialMT"/>
              </a:rPr>
              <a:t>ViewGroup</a:t>
            </a:r>
            <a:r>
              <a:rPr lang="en-US" b="0" i="0" dirty="0">
                <a:solidFill>
                  <a:srgbClr val="000000"/>
                </a:solidFill>
                <a:effectLst/>
                <a:latin typeface="ArialMT"/>
              </a:rPr>
              <a:t> object.</a:t>
            </a:r>
            <a:br>
              <a:rPr lang="en-US" b="0" i="0" dirty="0">
                <a:solidFill>
                  <a:srgbClr val="000000"/>
                </a:solidFill>
                <a:effectLst/>
                <a:latin typeface="ArialMT"/>
              </a:rPr>
            </a:br>
            <a:r>
              <a:rPr lang="en-US" b="0" i="0" dirty="0">
                <a:solidFill>
                  <a:srgbClr val="000000"/>
                </a:solidFill>
                <a:effectLst/>
                <a:latin typeface="ArialMT"/>
              </a:rPr>
              <a:t> </a:t>
            </a:r>
          </a:p>
          <a:p>
            <a:r>
              <a:rPr lang="en-US" b="0" i="0" dirty="0">
                <a:solidFill>
                  <a:srgbClr val="000000"/>
                </a:solidFill>
                <a:effectLst/>
                <a:latin typeface="ArialMT"/>
              </a:rPr>
              <a:t>Once you've defined the root element, you can add additional layout objects or widgets as child elements to gradually build a View hierarchy that defines your layout.</a:t>
            </a:r>
            <a:r>
              <a:rPr lang="en-US" dirty="0"/>
              <a:t> </a:t>
            </a:r>
          </a:p>
        </p:txBody>
      </p:sp>
    </p:spTree>
    <p:extLst>
      <p:ext uri="{BB962C8B-B14F-4D97-AF65-F5344CB8AC3E}">
        <p14:creationId xmlns:p14="http://schemas.microsoft.com/office/powerpoint/2010/main" val="504836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960A7-7453-4455-9B79-EAEDF6EBE4C8}"/>
              </a:ext>
            </a:extLst>
          </p:cNvPr>
          <p:cNvSpPr>
            <a:spLocks noGrp="1"/>
          </p:cNvSpPr>
          <p:nvPr>
            <p:ph type="title"/>
          </p:nvPr>
        </p:nvSpPr>
        <p:spPr>
          <a:xfrm>
            <a:off x="1484311" y="685801"/>
            <a:ext cx="10018713" cy="974324"/>
          </a:xfrm>
        </p:spPr>
        <p:txBody>
          <a:bodyPr>
            <a:normAutofit/>
          </a:bodyPr>
          <a:lstStyle/>
          <a:p>
            <a:pPr algn="l"/>
            <a:r>
              <a:rPr lang="en-US" sz="2000" b="1" i="0" dirty="0">
                <a:solidFill>
                  <a:schemeClr val="tx2"/>
                </a:solidFill>
                <a:effectLst/>
                <a:latin typeface="Verdana-Bold"/>
              </a:rPr>
              <a:t>Example</a:t>
            </a:r>
            <a:r>
              <a:rPr lang="en-US" sz="5400" dirty="0">
                <a:solidFill>
                  <a:schemeClr val="tx2"/>
                </a:solidFill>
              </a:rPr>
              <a:t> </a:t>
            </a:r>
          </a:p>
        </p:txBody>
      </p:sp>
      <p:sp>
        <p:nvSpPr>
          <p:cNvPr id="3" name="Content Placeholder 2">
            <a:extLst>
              <a:ext uri="{FF2B5EF4-FFF2-40B4-BE49-F238E27FC236}">
                <a16:creationId xmlns:a16="http://schemas.microsoft.com/office/drawing/2014/main" id="{3D8B28CD-09E7-48B4-9F2C-623FFE0A9E96}"/>
              </a:ext>
            </a:extLst>
          </p:cNvPr>
          <p:cNvSpPr>
            <a:spLocks noGrp="1"/>
          </p:cNvSpPr>
          <p:nvPr>
            <p:ph idx="1"/>
          </p:nvPr>
        </p:nvSpPr>
        <p:spPr>
          <a:xfrm>
            <a:off x="1484310" y="1775535"/>
            <a:ext cx="10018713" cy="4015666"/>
          </a:xfrm>
        </p:spPr>
        <p:txBody>
          <a:bodyPr>
            <a:normAutofit/>
          </a:bodyPr>
          <a:lstStyle/>
          <a:p>
            <a:r>
              <a:rPr lang="en-US" b="0" i="0" dirty="0">
                <a:solidFill>
                  <a:srgbClr val="000000"/>
                </a:solidFill>
                <a:effectLst/>
                <a:latin typeface="ArialMT"/>
              </a:rPr>
              <a:t>Define XML layout that uses a vertical </a:t>
            </a:r>
            <a:r>
              <a:rPr lang="en-US" b="1" i="0" dirty="0" err="1">
                <a:solidFill>
                  <a:srgbClr val="000000"/>
                </a:solidFill>
                <a:effectLst/>
                <a:latin typeface="Arial-BoldMT"/>
              </a:rPr>
              <a:t>LinearLayout</a:t>
            </a:r>
            <a:r>
              <a:rPr lang="en-US" b="1" i="0" dirty="0">
                <a:solidFill>
                  <a:srgbClr val="000000"/>
                </a:solidFill>
                <a:effectLst/>
                <a:latin typeface="Arial-BoldMT"/>
              </a:rPr>
              <a:t> </a:t>
            </a:r>
            <a:r>
              <a:rPr lang="en-US" b="0" i="0" dirty="0">
                <a:solidFill>
                  <a:srgbClr val="000000"/>
                </a:solidFill>
                <a:effectLst/>
                <a:latin typeface="ArialMT"/>
              </a:rPr>
              <a:t>to hold a </a:t>
            </a:r>
            <a:r>
              <a:rPr lang="en-US" b="1" i="0" dirty="0" err="1">
                <a:solidFill>
                  <a:srgbClr val="000000"/>
                </a:solidFill>
                <a:effectLst/>
                <a:latin typeface="Arial-BoldMT"/>
              </a:rPr>
              <a:t>TextView</a:t>
            </a:r>
            <a:r>
              <a:rPr lang="en-US" b="1" i="0" dirty="0">
                <a:solidFill>
                  <a:srgbClr val="000000"/>
                </a:solidFill>
                <a:effectLst/>
                <a:latin typeface="Arial-BoldMT"/>
              </a:rPr>
              <a:t> </a:t>
            </a:r>
            <a:r>
              <a:rPr lang="en-US" b="0" i="0" dirty="0">
                <a:solidFill>
                  <a:srgbClr val="000000"/>
                </a:solidFill>
                <a:effectLst/>
                <a:latin typeface="ArialMT"/>
              </a:rPr>
              <a:t>and a </a:t>
            </a:r>
            <a:r>
              <a:rPr lang="en-US" b="1" i="0" dirty="0">
                <a:solidFill>
                  <a:srgbClr val="000000"/>
                </a:solidFill>
                <a:effectLst/>
                <a:latin typeface="Arial-BoldMT"/>
              </a:rPr>
              <a:t>Button</a:t>
            </a:r>
            <a:r>
              <a:rPr lang="en-US" dirty="0"/>
              <a:t> </a:t>
            </a:r>
          </a:p>
        </p:txBody>
      </p:sp>
    </p:spTree>
    <p:extLst>
      <p:ext uri="{BB962C8B-B14F-4D97-AF65-F5344CB8AC3E}">
        <p14:creationId xmlns:p14="http://schemas.microsoft.com/office/powerpoint/2010/main" val="2132533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3C17-C3FA-4FF0-AE80-8C1099653C08}"/>
              </a:ext>
            </a:extLst>
          </p:cNvPr>
          <p:cNvSpPr>
            <a:spLocks noGrp="1"/>
          </p:cNvSpPr>
          <p:nvPr>
            <p:ph type="title"/>
          </p:nvPr>
        </p:nvSpPr>
        <p:spPr>
          <a:xfrm>
            <a:off x="1484311" y="685800"/>
            <a:ext cx="10018713" cy="787893"/>
          </a:xfrm>
        </p:spPr>
        <p:txBody>
          <a:bodyPr/>
          <a:lstStyle/>
          <a:p>
            <a:r>
              <a:rPr lang="en-US" sz="1800" b="1" i="0" dirty="0">
                <a:solidFill>
                  <a:schemeClr val="tx2"/>
                </a:solidFill>
                <a:effectLst/>
                <a:latin typeface="Verdana-Bold"/>
              </a:rPr>
              <a:t>Write XML File</a:t>
            </a:r>
            <a:endParaRPr lang="en-US" dirty="0">
              <a:solidFill>
                <a:schemeClr val="tx2"/>
              </a:solidFill>
            </a:endParaRPr>
          </a:p>
        </p:txBody>
      </p:sp>
      <p:pic>
        <p:nvPicPr>
          <p:cNvPr id="5" name="Content Placeholder 4">
            <a:extLst>
              <a:ext uri="{FF2B5EF4-FFF2-40B4-BE49-F238E27FC236}">
                <a16:creationId xmlns:a16="http://schemas.microsoft.com/office/drawing/2014/main" id="{66D798AD-26DB-4A19-A924-4555212F40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3042" y="1473693"/>
            <a:ext cx="9561250" cy="5191062"/>
          </a:xfrm>
        </p:spPr>
      </p:pic>
    </p:spTree>
    <p:extLst>
      <p:ext uri="{BB962C8B-B14F-4D97-AF65-F5344CB8AC3E}">
        <p14:creationId xmlns:p14="http://schemas.microsoft.com/office/powerpoint/2010/main" val="350774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827C-3A70-48A1-A34A-56C53876BBBD}"/>
              </a:ext>
            </a:extLst>
          </p:cNvPr>
          <p:cNvSpPr>
            <a:spLocks noGrp="1"/>
          </p:cNvSpPr>
          <p:nvPr>
            <p:ph type="title"/>
          </p:nvPr>
        </p:nvSpPr>
        <p:spPr>
          <a:xfrm>
            <a:off x="1484311" y="685801"/>
            <a:ext cx="10018713" cy="876670"/>
          </a:xfrm>
        </p:spPr>
        <p:txBody>
          <a:bodyPr/>
          <a:lstStyle/>
          <a:p>
            <a:r>
              <a:rPr lang="en-US" sz="1800" b="1" i="0" dirty="0">
                <a:solidFill>
                  <a:schemeClr val="tx2"/>
                </a:solidFill>
                <a:effectLst/>
                <a:latin typeface="Verdana-Bold"/>
              </a:rPr>
              <a:t>Load the XML Resource</a:t>
            </a:r>
            <a:endParaRPr lang="en-US" dirty="0">
              <a:solidFill>
                <a:schemeClr val="tx2"/>
              </a:solidFill>
            </a:endParaRPr>
          </a:p>
        </p:txBody>
      </p:sp>
      <p:sp>
        <p:nvSpPr>
          <p:cNvPr id="3" name="Content Placeholder 2">
            <a:extLst>
              <a:ext uri="{FF2B5EF4-FFF2-40B4-BE49-F238E27FC236}">
                <a16:creationId xmlns:a16="http://schemas.microsoft.com/office/drawing/2014/main" id="{6C0B3450-CE35-4B61-939A-934A01FDDC3C}"/>
              </a:ext>
            </a:extLst>
          </p:cNvPr>
          <p:cNvSpPr>
            <a:spLocks noGrp="1"/>
          </p:cNvSpPr>
          <p:nvPr>
            <p:ph idx="1"/>
          </p:nvPr>
        </p:nvSpPr>
        <p:spPr>
          <a:xfrm>
            <a:off x="1484310" y="1686757"/>
            <a:ext cx="10018713" cy="4104443"/>
          </a:xfrm>
        </p:spPr>
        <p:txBody>
          <a:bodyPr/>
          <a:lstStyle/>
          <a:p>
            <a:r>
              <a:rPr lang="en-US" sz="1800" b="0" i="0" dirty="0">
                <a:solidFill>
                  <a:srgbClr val="000000"/>
                </a:solidFill>
                <a:effectLst/>
                <a:latin typeface="ArialMT"/>
              </a:rPr>
              <a:t>When you compile your application, each XML layout file is compiled into a </a:t>
            </a:r>
            <a:r>
              <a:rPr lang="en-US" sz="1800" b="1" i="0" dirty="0">
                <a:solidFill>
                  <a:srgbClr val="000000"/>
                </a:solidFill>
                <a:effectLst/>
                <a:latin typeface="CourierNewPS-BoldMT"/>
              </a:rPr>
              <a:t>View </a:t>
            </a:r>
            <a:r>
              <a:rPr lang="en-US" sz="1800" b="0" i="0" dirty="0">
                <a:solidFill>
                  <a:srgbClr val="000000"/>
                </a:solidFill>
                <a:effectLst/>
                <a:latin typeface="ArialMT"/>
              </a:rPr>
              <a:t>resource.</a:t>
            </a:r>
            <a:br>
              <a:rPr lang="en-US" sz="1800" b="0" i="0" dirty="0">
                <a:solidFill>
                  <a:srgbClr val="000000"/>
                </a:solidFill>
                <a:effectLst/>
                <a:latin typeface="ArialMT"/>
              </a:rPr>
            </a:br>
            <a:r>
              <a:rPr lang="en-US" sz="1800" b="0" i="0" dirty="0">
                <a:solidFill>
                  <a:srgbClr val="000000"/>
                </a:solidFill>
                <a:effectLst/>
                <a:latin typeface="ArialMT"/>
              </a:rPr>
              <a:t> </a:t>
            </a:r>
          </a:p>
          <a:p>
            <a:r>
              <a:rPr lang="en-US" sz="1800" b="0" i="0" dirty="0">
                <a:solidFill>
                  <a:srgbClr val="000000"/>
                </a:solidFill>
                <a:effectLst/>
                <a:latin typeface="ArialMT"/>
              </a:rPr>
              <a:t>You should load the layout resource from your application code, in your </a:t>
            </a:r>
            <a:r>
              <a:rPr lang="en-US" sz="1800" b="1" i="0" dirty="0" err="1">
                <a:solidFill>
                  <a:srgbClr val="000000"/>
                </a:solidFill>
                <a:effectLst/>
                <a:latin typeface="CourierNewPS-BoldMT"/>
              </a:rPr>
              <a:t>Activity.onCreate</a:t>
            </a:r>
            <a:r>
              <a:rPr lang="en-US" sz="1800" b="1" i="0" dirty="0">
                <a:solidFill>
                  <a:srgbClr val="000000"/>
                </a:solidFill>
                <a:effectLst/>
                <a:latin typeface="CourierNewPS-BoldMT"/>
              </a:rPr>
              <a:t>() </a:t>
            </a:r>
            <a:r>
              <a:rPr lang="en-US" sz="1800" b="0" i="0" dirty="0">
                <a:solidFill>
                  <a:srgbClr val="000000"/>
                </a:solidFill>
                <a:effectLst/>
                <a:latin typeface="ArialMT"/>
              </a:rPr>
              <a:t>callback implementation.</a:t>
            </a:r>
            <a:br>
              <a:rPr lang="en-US" sz="1800" b="0" i="0" dirty="0">
                <a:solidFill>
                  <a:srgbClr val="000000"/>
                </a:solidFill>
                <a:effectLst/>
                <a:latin typeface="ArialMT"/>
              </a:rPr>
            </a:br>
            <a:r>
              <a:rPr lang="en-US" sz="1800" b="0" i="0" dirty="0">
                <a:solidFill>
                  <a:srgbClr val="000000"/>
                </a:solidFill>
                <a:effectLst/>
                <a:latin typeface="ArialMT"/>
              </a:rPr>
              <a:t> </a:t>
            </a:r>
          </a:p>
          <a:p>
            <a:r>
              <a:rPr lang="en-US" sz="1800" b="0" i="0" dirty="0">
                <a:solidFill>
                  <a:srgbClr val="000000"/>
                </a:solidFill>
                <a:effectLst/>
                <a:latin typeface="ArialMT"/>
              </a:rPr>
              <a:t>Do so by calling </a:t>
            </a:r>
            <a:r>
              <a:rPr lang="en-US" sz="1800" b="1" i="0" dirty="0" err="1">
                <a:solidFill>
                  <a:srgbClr val="000000"/>
                </a:solidFill>
                <a:effectLst/>
                <a:latin typeface="CourierNewPS-BoldMT"/>
              </a:rPr>
              <a:t>setContentView</a:t>
            </a:r>
            <a:r>
              <a:rPr lang="en-US" sz="1800" b="1" i="0" dirty="0">
                <a:solidFill>
                  <a:srgbClr val="000000"/>
                </a:solidFill>
                <a:effectLst/>
                <a:latin typeface="CourierNewPS-BoldMT"/>
              </a:rPr>
              <a:t>()</a:t>
            </a:r>
            <a:r>
              <a:rPr lang="en-US" sz="1800" b="0" i="0" dirty="0">
                <a:solidFill>
                  <a:srgbClr val="000000"/>
                </a:solidFill>
                <a:effectLst/>
                <a:latin typeface="ArialMT"/>
              </a:rPr>
              <a:t>, passing it the reference to your layout resource in the form of: </a:t>
            </a:r>
            <a:r>
              <a:rPr lang="en-US" sz="1800" b="1" i="0" dirty="0" err="1">
                <a:solidFill>
                  <a:srgbClr val="000000"/>
                </a:solidFill>
                <a:effectLst/>
                <a:latin typeface="CourierNewPS-BoldMT"/>
              </a:rPr>
              <a:t>R.layout.</a:t>
            </a:r>
            <a:r>
              <a:rPr lang="en-US" sz="1800" b="1" i="1" dirty="0" err="1">
                <a:solidFill>
                  <a:srgbClr val="000000"/>
                </a:solidFill>
                <a:effectLst/>
                <a:latin typeface="CourierNewPS-BoldItalicMT"/>
              </a:rPr>
              <a:t>layout_file_name</a:t>
            </a:r>
            <a:r>
              <a:rPr lang="en-US" dirty="0"/>
              <a:t> </a:t>
            </a:r>
            <a:br>
              <a:rPr lang="en-US" dirty="0"/>
            </a:br>
            <a:endParaRPr lang="en-US" dirty="0"/>
          </a:p>
        </p:txBody>
      </p:sp>
    </p:spTree>
    <p:extLst>
      <p:ext uri="{BB962C8B-B14F-4D97-AF65-F5344CB8AC3E}">
        <p14:creationId xmlns:p14="http://schemas.microsoft.com/office/powerpoint/2010/main" val="154438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6D8B-A3B0-49CC-903C-2E154D283BB3}"/>
              </a:ext>
            </a:extLst>
          </p:cNvPr>
          <p:cNvSpPr>
            <a:spLocks noGrp="1"/>
          </p:cNvSpPr>
          <p:nvPr>
            <p:ph type="title"/>
          </p:nvPr>
        </p:nvSpPr>
        <p:spPr>
          <a:xfrm>
            <a:off x="1484311" y="685800"/>
            <a:ext cx="10018713" cy="947691"/>
          </a:xfrm>
        </p:spPr>
        <p:txBody>
          <a:bodyPr/>
          <a:lstStyle/>
          <a:p>
            <a:r>
              <a:rPr lang="en-US" sz="1800" b="1" i="0" dirty="0">
                <a:solidFill>
                  <a:schemeClr val="tx2"/>
                </a:solidFill>
                <a:effectLst/>
                <a:latin typeface="Verdana-Bold"/>
              </a:rPr>
              <a:t>Load the XML Resource</a:t>
            </a:r>
            <a:r>
              <a:rPr lang="en-US" dirty="0">
                <a:solidFill>
                  <a:schemeClr val="tx2"/>
                </a:solidFill>
              </a:rPr>
              <a:t> </a:t>
            </a:r>
          </a:p>
        </p:txBody>
      </p:sp>
      <p:pic>
        <p:nvPicPr>
          <p:cNvPr id="5" name="Content Placeholder 4">
            <a:extLst>
              <a:ext uri="{FF2B5EF4-FFF2-40B4-BE49-F238E27FC236}">
                <a16:creationId xmlns:a16="http://schemas.microsoft.com/office/drawing/2014/main" id="{70931AC2-771B-48F0-B034-0AC49AABA6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923" y="2547177"/>
            <a:ext cx="9937101" cy="1763646"/>
          </a:xfrm>
        </p:spPr>
      </p:pic>
    </p:spTree>
    <p:extLst>
      <p:ext uri="{BB962C8B-B14F-4D97-AF65-F5344CB8AC3E}">
        <p14:creationId xmlns:p14="http://schemas.microsoft.com/office/powerpoint/2010/main" val="218273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C5E5-5F09-40E4-8089-6FB74CD265A6}"/>
              </a:ext>
            </a:extLst>
          </p:cNvPr>
          <p:cNvSpPr>
            <a:spLocks noGrp="1"/>
          </p:cNvSpPr>
          <p:nvPr>
            <p:ph type="title"/>
          </p:nvPr>
        </p:nvSpPr>
        <p:spPr>
          <a:xfrm>
            <a:off x="1484311" y="685800"/>
            <a:ext cx="10018713" cy="743505"/>
          </a:xfrm>
        </p:spPr>
        <p:txBody>
          <a:bodyPr/>
          <a:lstStyle/>
          <a:p>
            <a:r>
              <a:rPr lang="en-US" sz="1800" b="1" i="0" dirty="0">
                <a:solidFill>
                  <a:schemeClr val="tx2"/>
                </a:solidFill>
                <a:effectLst/>
                <a:latin typeface="Verdana-Bold"/>
              </a:rPr>
              <a:t>Attributes</a:t>
            </a:r>
            <a:r>
              <a:rPr lang="en-US" dirty="0"/>
              <a:t> </a:t>
            </a:r>
          </a:p>
        </p:txBody>
      </p:sp>
      <p:sp>
        <p:nvSpPr>
          <p:cNvPr id="3" name="Content Placeholder 2">
            <a:extLst>
              <a:ext uri="{FF2B5EF4-FFF2-40B4-BE49-F238E27FC236}">
                <a16:creationId xmlns:a16="http://schemas.microsoft.com/office/drawing/2014/main" id="{50D8F2D6-86F3-4D7C-B453-1085652D24FF}"/>
              </a:ext>
            </a:extLst>
          </p:cNvPr>
          <p:cNvSpPr>
            <a:spLocks noGrp="1"/>
          </p:cNvSpPr>
          <p:nvPr>
            <p:ph idx="1"/>
          </p:nvPr>
        </p:nvSpPr>
        <p:spPr>
          <a:xfrm>
            <a:off x="1484310" y="1429305"/>
            <a:ext cx="10018713" cy="4361895"/>
          </a:xfrm>
        </p:spPr>
        <p:txBody>
          <a:bodyPr/>
          <a:lstStyle/>
          <a:p>
            <a:r>
              <a:rPr lang="en-US" sz="1800" b="0" i="0" dirty="0">
                <a:solidFill>
                  <a:srgbClr val="000000"/>
                </a:solidFill>
                <a:effectLst/>
                <a:latin typeface="ArialMT"/>
              </a:rPr>
              <a:t>Any View object may have an integer </a:t>
            </a:r>
            <a:r>
              <a:rPr lang="en-US" sz="1800" b="1" i="0" dirty="0">
                <a:solidFill>
                  <a:srgbClr val="000000"/>
                </a:solidFill>
                <a:effectLst/>
                <a:latin typeface="CourierNewPS-BoldMT"/>
              </a:rPr>
              <a:t>ID </a:t>
            </a:r>
            <a:r>
              <a:rPr lang="en-US" sz="1800" b="0" i="0" dirty="0">
                <a:solidFill>
                  <a:srgbClr val="000000"/>
                </a:solidFill>
                <a:effectLst/>
                <a:latin typeface="ArialMT"/>
              </a:rPr>
              <a:t>associated with it, to uniquely identify the View</a:t>
            </a:r>
            <a:br>
              <a:rPr lang="en-US" sz="1800" b="0" i="0" dirty="0">
                <a:solidFill>
                  <a:srgbClr val="000000"/>
                </a:solidFill>
                <a:effectLst/>
                <a:latin typeface="ArialMT"/>
              </a:rPr>
            </a:br>
            <a:r>
              <a:rPr lang="en-US" sz="1800" b="0" i="0" dirty="0">
                <a:solidFill>
                  <a:srgbClr val="000000"/>
                </a:solidFill>
                <a:effectLst/>
                <a:latin typeface="ArialMT"/>
              </a:rPr>
              <a:t>within the tree.</a:t>
            </a:r>
            <a:br>
              <a:rPr lang="en-US" sz="1800" b="0" i="0" dirty="0">
                <a:solidFill>
                  <a:srgbClr val="000000"/>
                </a:solidFill>
                <a:effectLst/>
                <a:latin typeface="ArialMT"/>
              </a:rPr>
            </a:br>
            <a:endParaRPr lang="en-US" sz="1800" b="0" i="0" dirty="0">
              <a:solidFill>
                <a:srgbClr val="000000"/>
              </a:solidFill>
              <a:effectLst/>
              <a:latin typeface="ArialMT"/>
            </a:endParaRPr>
          </a:p>
          <a:p>
            <a:r>
              <a:rPr lang="en-US" sz="1800" b="0" i="0" dirty="0">
                <a:solidFill>
                  <a:srgbClr val="000000"/>
                </a:solidFill>
                <a:effectLst/>
                <a:latin typeface="ArialMT"/>
              </a:rPr>
              <a:t>When the application is compiled, this </a:t>
            </a:r>
            <a:r>
              <a:rPr lang="en-US" sz="1800" b="1" i="0" dirty="0">
                <a:solidFill>
                  <a:srgbClr val="000000"/>
                </a:solidFill>
                <a:effectLst/>
                <a:latin typeface="CourierNewPS-BoldMT"/>
              </a:rPr>
              <a:t>ID </a:t>
            </a:r>
            <a:r>
              <a:rPr lang="en-US" sz="1800" b="0" i="0" dirty="0">
                <a:solidFill>
                  <a:srgbClr val="000000"/>
                </a:solidFill>
                <a:effectLst/>
                <a:latin typeface="ArialMT"/>
              </a:rPr>
              <a:t>is referenced as an integer, but the </a:t>
            </a:r>
            <a:r>
              <a:rPr lang="en-US" sz="1800" b="1" i="0" dirty="0">
                <a:solidFill>
                  <a:srgbClr val="000000"/>
                </a:solidFill>
                <a:effectLst/>
                <a:latin typeface="CourierNewPS-BoldMT"/>
              </a:rPr>
              <a:t>ID </a:t>
            </a:r>
            <a:r>
              <a:rPr lang="en-US" sz="1800" b="0" i="0" dirty="0">
                <a:solidFill>
                  <a:srgbClr val="000000"/>
                </a:solidFill>
                <a:effectLst/>
                <a:latin typeface="ArialMT"/>
              </a:rPr>
              <a:t>is typically</a:t>
            </a:r>
            <a:br>
              <a:rPr lang="en-US" sz="1800" b="0" i="0" dirty="0">
                <a:solidFill>
                  <a:srgbClr val="000000"/>
                </a:solidFill>
                <a:effectLst/>
                <a:latin typeface="ArialMT"/>
              </a:rPr>
            </a:br>
            <a:r>
              <a:rPr lang="en-US" sz="1800" b="0" i="0" dirty="0">
                <a:solidFill>
                  <a:srgbClr val="000000"/>
                </a:solidFill>
                <a:effectLst/>
                <a:latin typeface="ArialMT"/>
              </a:rPr>
              <a:t>assigned in the layout XML file as a string, in the </a:t>
            </a:r>
            <a:r>
              <a:rPr lang="en-US" sz="1800" b="1" i="0" dirty="0">
                <a:solidFill>
                  <a:srgbClr val="FF0000"/>
                </a:solidFill>
                <a:effectLst/>
                <a:latin typeface="CourierNewPS-BoldMT"/>
              </a:rPr>
              <a:t>id </a:t>
            </a:r>
            <a:r>
              <a:rPr lang="en-US" sz="1800" b="0" i="0" dirty="0">
                <a:solidFill>
                  <a:srgbClr val="000000"/>
                </a:solidFill>
                <a:effectLst/>
                <a:latin typeface="ArialMT"/>
              </a:rPr>
              <a:t>attribute.</a:t>
            </a:r>
            <a:br>
              <a:rPr lang="en-US" sz="1800" b="0" i="0" dirty="0">
                <a:solidFill>
                  <a:srgbClr val="000000"/>
                </a:solidFill>
                <a:effectLst/>
                <a:latin typeface="ArialMT"/>
              </a:rPr>
            </a:br>
            <a:r>
              <a:rPr lang="en-US" sz="1800" b="0" i="0" dirty="0">
                <a:solidFill>
                  <a:srgbClr val="000000"/>
                </a:solidFill>
                <a:effectLst/>
                <a:latin typeface="ArialMT"/>
              </a:rPr>
              <a:t> </a:t>
            </a:r>
          </a:p>
          <a:p>
            <a:r>
              <a:rPr lang="en-US" sz="1800" b="0" i="0" dirty="0">
                <a:solidFill>
                  <a:srgbClr val="000000"/>
                </a:solidFill>
                <a:effectLst/>
                <a:latin typeface="ArialMT"/>
              </a:rPr>
              <a:t>The syntax for an </a:t>
            </a:r>
            <a:r>
              <a:rPr lang="en-US" sz="1800" b="1" i="0" dirty="0">
                <a:solidFill>
                  <a:srgbClr val="000000"/>
                </a:solidFill>
                <a:effectLst/>
                <a:latin typeface="CourierNewPS-BoldMT"/>
              </a:rPr>
              <a:t>ID</a:t>
            </a:r>
            <a:r>
              <a:rPr lang="en-US" sz="1800" b="0" i="0" dirty="0">
                <a:solidFill>
                  <a:srgbClr val="000000"/>
                </a:solidFill>
                <a:effectLst/>
                <a:latin typeface="ArialMT"/>
              </a:rPr>
              <a:t>, inside an XML tag is: </a:t>
            </a:r>
            <a:r>
              <a:rPr lang="en-US" sz="1800" b="1" i="0" dirty="0" err="1">
                <a:solidFill>
                  <a:srgbClr val="000000"/>
                </a:solidFill>
                <a:effectLst/>
                <a:latin typeface="CourierNewPS-BoldMT"/>
              </a:rPr>
              <a:t>android:id</a:t>
            </a:r>
            <a:r>
              <a:rPr lang="en-US" sz="1800" b="1" i="0" dirty="0">
                <a:solidFill>
                  <a:srgbClr val="000000"/>
                </a:solidFill>
                <a:effectLst/>
                <a:latin typeface="CourierNewPS-BoldMT"/>
              </a:rPr>
              <a:t>="@+id/</a:t>
            </a:r>
            <a:r>
              <a:rPr lang="en-US" sz="1800" b="1" i="0" dirty="0" err="1">
                <a:solidFill>
                  <a:srgbClr val="000000"/>
                </a:solidFill>
                <a:effectLst/>
                <a:latin typeface="CourierNewPS-BoldMT"/>
              </a:rPr>
              <a:t>my_button</a:t>
            </a:r>
            <a:r>
              <a:rPr lang="en-US" sz="1800" b="1" i="0" dirty="0">
                <a:solidFill>
                  <a:srgbClr val="000000"/>
                </a:solidFill>
                <a:effectLst/>
                <a:latin typeface="CourierNewPS-BoldMT"/>
              </a:rPr>
              <a:t>"</a:t>
            </a:r>
            <a:r>
              <a:rPr lang="en-US" dirty="0"/>
              <a:t> </a:t>
            </a:r>
            <a:br>
              <a:rPr lang="en-US" dirty="0"/>
            </a:br>
            <a:endParaRPr lang="en-US" dirty="0"/>
          </a:p>
        </p:txBody>
      </p:sp>
    </p:spTree>
    <p:extLst>
      <p:ext uri="{BB962C8B-B14F-4D97-AF65-F5344CB8AC3E}">
        <p14:creationId xmlns:p14="http://schemas.microsoft.com/office/powerpoint/2010/main" val="331445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D745-76D3-48B2-BED7-6A966B56585F}"/>
              </a:ext>
            </a:extLst>
          </p:cNvPr>
          <p:cNvSpPr>
            <a:spLocks noGrp="1"/>
          </p:cNvSpPr>
          <p:nvPr>
            <p:ph type="title"/>
          </p:nvPr>
        </p:nvSpPr>
        <p:spPr>
          <a:xfrm>
            <a:off x="1484311" y="685801"/>
            <a:ext cx="10018713" cy="903302"/>
          </a:xfrm>
        </p:spPr>
        <p:txBody>
          <a:bodyPr>
            <a:normAutofit/>
          </a:bodyPr>
          <a:lstStyle/>
          <a:p>
            <a:r>
              <a:rPr lang="en-US" sz="2400" b="1" i="0" dirty="0">
                <a:solidFill>
                  <a:schemeClr val="tx2"/>
                </a:solidFill>
                <a:effectLst/>
                <a:latin typeface="Verdana-Bold"/>
              </a:rPr>
              <a:t>Attributes contd.</a:t>
            </a:r>
            <a:endParaRPr lang="en-US" sz="4800" dirty="0">
              <a:solidFill>
                <a:schemeClr val="tx2"/>
              </a:solidFill>
            </a:endParaRPr>
          </a:p>
        </p:txBody>
      </p:sp>
      <p:sp>
        <p:nvSpPr>
          <p:cNvPr id="3" name="Content Placeholder 2">
            <a:extLst>
              <a:ext uri="{FF2B5EF4-FFF2-40B4-BE49-F238E27FC236}">
                <a16:creationId xmlns:a16="http://schemas.microsoft.com/office/drawing/2014/main" id="{09A45938-47BF-494E-9505-DA6000948606}"/>
              </a:ext>
            </a:extLst>
          </p:cNvPr>
          <p:cNvSpPr>
            <a:spLocks noGrp="1"/>
          </p:cNvSpPr>
          <p:nvPr>
            <p:ph idx="1"/>
          </p:nvPr>
        </p:nvSpPr>
        <p:spPr>
          <a:xfrm>
            <a:off x="1484310" y="1651247"/>
            <a:ext cx="10018713" cy="4139953"/>
          </a:xfrm>
        </p:spPr>
        <p:txBody>
          <a:bodyPr>
            <a:normAutofit/>
          </a:bodyPr>
          <a:lstStyle/>
          <a:p>
            <a:r>
              <a:rPr lang="en-US" b="0" i="0" dirty="0">
                <a:solidFill>
                  <a:srgbClr val="000000"/>
                </a:solidFill>
                <a:effectLst/>
                <a:latin typeface="ArialMT"/>
              </a:rPr>
              <a:t>The at-symbol (</a:t>
            </a:r>
            <a:r>
              <a:rPr lang="en-US" b="1" i="0" dirty="0">
                <a:solidFill>
                  <a:srgbClr val="FF0000"/>
                </a:solidFill>
                <a:effectLst/>
                <a:latin typeface="CourierNewPS-BoldMT"/>
              </a:rPr>
              <a:t>@</a:t>
            </a:r>
            <a:r>
              <a:rPr lang="en-US" b="0" i="0" dirty="0">
                <a:solidFill>
                  <a:srgbClr val="000000"/>
                </a:solidFill>
                <a:effectLst/>
                <a:latin typeface="ArialMT"/>
              </a:rPr>
              <a:t>) at the beginning of the string indicates that the XML parser should parse and expand the rest of the ID string and identify it as an ID resource.</a:t>
            </a:r>
            <a:br>
              <a:rPr lang="en-US" b="0" i="0" dirty="0">
                <a:solidFill>
                  <a:srgbClr val="000000"/>
                </a:solidFill>
                <a:effectLst/>
                <a:latin typeface="ArialMT"/>
              </a:rPr>
            </a:br>
            <a:endParaRPr lang="en-US" dirty="0">
              <a:solidFill>
                <a:srgbClr val="000000"/>
              </a:solidFill>
              <a:latin typeface="ArialMT"/>
            </a:endParaRPr>
          </a:p>
          <a:p>
            <a:r>
              <a:rPr lang="en-US" b="0" i="0" dirty="0">
                <a:solidFill>
                  <a:srgbClr val="000000"/>
                </a:solidFill>
                <a:effectLst/>
                <a:latin typeface="ArialMT"/>
              </a:rPr>
              <a:t>The plus-symbol (</a:t>
            </a:r>
            <a:r>
              <a:rPr lang="en-US" b="1" i="0" dirty="0">
                <a:solidFill>
                  <a:srgbClr val="FF0000"/>
                </a:solidFill>
                <a:effectLst/>
                <a:latin typeface="CourierNewPS-BoldMT"/>
              </a:rPr>
              <a:t>+</a:t>
            </a:r>
            <a:r>
              <a:rPr lang="en-US" b="0" i="0" dirty="0">
                <a:solidFill>
                  <a:srgbClr val="000000"/>
                </a:solidFill>
                <a:effectLst/>
                <a:latin typeface="ArialMT"/>
              </a:rPr>
              <a:t>) means that this is a new resource name that must be created and added to our resources (in the </a:t>
            </a:r>
            <a:r>
              <a:rPr lang="en-US" b="0" i="0" dirty="0">
                <a:solidFill>
                  <a:srgbClr val="FF0000"/>
                </a:solidFill>
                <a:effectLst/>
                <a:latin typeface="ArialMT"/>
              </a:rPr>
              <a:t>R.java </a:t>
            </a:r>
            <a:r>
              <a:rPr lang="en-US" b="0" i="0" dirty="0">
                <a:solidFill>
                  <a:srgbClr val="000000"/>
                </a:solidFill>
                <a:effectLst/>
                <a:latin typeface="ArialMT"/>
              </a:rPr>
              <a:t>file).</a:t>
            </a:r>
            <a:r>
              <a:rPr lang="en-US" dirty="0"/>
              <a:t> </a:t>
            </a:r>
            <a:br>
              <a:rPr lang="en-US" dirty="0"/>
            </a:br>
            <a:endParaRPr lang="en-US" dirty="0"/>
          </a:p>
        </p:txBody>
      </p:sp>
    </p:spTree>
    <p:extLst>
      <p:ext uri="{BB962C8B-B14F-4D97-AF65-F5344CB8AC3E}">
        <p14:creationId xmlns:p14="http://schemas.microsoft.com/office/powerpoint/2010/main" val="1449347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62EBA-72A5-462D-A219-87FA64EEF429}"/>
              </a:ext>
            </a:extLst>
          </p:cNvPr>
          <p:cNvSpPr>
            <a:spLocks noGrp="1"/>
          </p:cNvSpPr>
          <p:nvPr>
            <p:ph idx="1"/>
          </p:nvPr>
        </p:nvSpPr>
        <p:spPr>
          <a:xfrm>
            <a:off x="1484310" y="1000125"/>
            <a:ext cx="10018713" cy="4791075"/>
          </a:xfrm>
        </p:spPr>
        <p:txBody>
          <a:bodyPr>
            <a:normAutofit/>
          </a:bodyPr>
          <a:lstStyle/>
          <a:p>
            <a:pPr marL="0" indent="0" algn="ctr">
              <a:buNone/>
            </a:pPr>
            <a:r>
              <a:rPr lang="en-US" sz="6600" dirty="0"/>
              <a:t>Thank You …</a:t>
            </a:r>
          </a:p>
        </p:txBody>
      </p:sp>
    </p:spTree>
    <p:extLst>
      <p:ext uri="{BB962C8B-B14F-4D97-AF65-F5344CB8AC3E}">
        <p14:creationId xmlns:p14="http://schemas.microsoft.com/office/powerpoint/2010/main" val="90716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D0094-7F61-4C58-8300-B41420146972}"/>
              </a:ext>
            </a:extLst>
          </p:cNvPr>
          <p:cNvSpPr>
            <a:spLocks noGrp="1"/>
          </p:cNvSpPr>
          <p:nvPr>
            <p:ph idx="1"/>
          </p:nvPr>
        </p:nvSpPr>
        <p:spPr>
          <a:xfrm>
            <a:off x="1484310" y="905523"/>
            <a:ext cx="10018713" cy="4885678"/>
          </a:xfrm>
        </p:spPr>
        <p:txBody>
          <a:bodyPr>
            <a:normAutofit/>
          </a:bodyPr>
          <a:lstStyle/>
          <a:p>
            <a:pPr marL="0" indent="0" algn="ctr">
              <a:buNone/>
            </a:pPr>
            <a:r>
              <a:rPr lang="en-US" sz="3200" b="1" i="0" dirty="0">
                <a:solidFill>
                  <a:srgbClr val="000000"/>
                </a:solidFill>
                <a:effectLst/>
                <a:latin typeface="Verdana-Bold"/>
              </a:rPr>
              <a:t>CREATING USER</a:t>
            </a:r>
            <a:br>
              <a:rPr lang="en-US" sz="3200" b="1" i="0" dirty="0">
                <a:solidFill>
                  <a:srgbClr val="000000"/>
                </a:solidFill>
                <a:effectLst/>
                <a:latin typeface="Verdana-Bold"/>
              </a:rPr>
            </a:br>
            <a:r>
              <a:rPr lang="en-US" sz="3200" b="1" i="0" dirty="0">
                <a:solidFill>
                  <a:srgbClr val="000000"/>
                </a:solidFill>
                <a:effectLst/>
                <a:latin typeface="Verdana-Bold"/>
              </a:rPr>
              <a:t>INTERFACE</a:t>
            </a:r>
            <a:r>
              <a:rPr lang="en-US" sz="3200" dirty="0"/>
              <a:t> </a:t>
            </a:r>
          </a:p>
        </p:txBody>
      </p:sp>
    </p:spTree>
    <p:extLst>
      <p:ext uri="{BB962C8B-B14F-4D97-AF65-F5344CB8AC3E}">
        <p14:creationId xmlns:p14="http://schemas.microsoft.com/office/powerpoint/2010/main" val="186827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ECC22-5472-4E74-8D2D-B21243079B01}"/>
              </a:ext>
            </a:extLst>
          </p:cNvPr>
          <p:cNvSpPr>
            <a:spLocks noGrp="1"/>
          </p:cNvSpPr>
          <p:nvPr>
            <p:ph type="title"/>
          </p:nvPr>
        </p:nvSpPr>
        <p:spPr>
          <a:xfrm>
            <a:off x="1484311" y="685800"/>
            <a:ext cx="10018713" cy="1462595"/>
          </a:xfrm>
        </p:spPr>
        <p:txBody>
          <a:bodyPr/>
          <a:lstStyle/>
          <a:p>
            <a:r>
              <a:rPr lang="en-US" sz="1800" b="1" i="0" dirty="0">
                <a:solidFill>
                  <a:schemeClr val="tx2"/>
                </a:solidFill>
                <a:effectLst/>
                <a:latin typeface="Verdana-Bold"/>
              </a:rPr>
              <a:t>Fundamental UI Design</a:t>
            </a:r>
            <a:endParaRPr lang="en-US" dirty="0">
              <a:solidFill>
                <a:schemeClr val="tx2"/>
              </a:solidFill>
            </a:endParaRPr>
          </a:p>
        </p:txBody>
      </p:sp>
      <p:sp>
        <p:nvSpPr>
          <p:cNvPr id="3" name="Content Placeholder 2">
            <a:extLst>
              <a:ext uri="{FF2B5EF4-FFF2-40B4-BE49-F238E27FC236}">
                <a16:creationId xmlns:a16="http://schemas.microsoft.com/office/drawing/2014/main" id="{EFCFF26A-A15E-4851-8223-C3AF54A39FFA}"/>
              </a:ext>
            </a:extLst>
          </p:cNvPr>
          <p:cNvSpPr>
            <a:spLocks noGrp="1"/>
          </p:cNvSpPr>
          <p:nvPr>
            <p:ph idx="1"/>
          </p:nvPr>
        </p:nvSpPr>
        <p:spPr>
          <a:xfrm>
            <a:off x="1484310" y="1553593"/>
            <a:ext cx="10018713" cy="4237608"/>
          </a:xfrm>
        </p:spPr>
        <p:txBody>
          <a:bodyPr>
            <a:normAutofit/>
          </a:bodyPr>
          <a:lstStyle/>
          <a:p>
            <a:pPr marL="0" indent="0">
              <a:buNone/>
            </a:pPr>
            <a:r>
              <a:rPr lang="en-US" b="0" i="0" dirty="0">
                <a:solidFill>
                  <a:srgbClr val="000000"/>
                </a:solidFill>
                <a:effectLst/>
                <a:latin typeface="ArialMT"/>
              </a:rPr>
              <a:t>1. Views</a:t>
            </a:r>
            <a:br>
              <a:rPr lang="en-US" b="0" i="0" dirty="0">
                <a:solidFill>
                  <a:srgbClr val="000000"/>
                </a:solidFill>
                <a:effectLst/>
                <a:latin typeface="ArialMT"/>
              </a:rPr>
            </a:br>
            <a:r>
              <a:rPr lang="en-US" b="0" i="0" dirty="0">
                <a:solidFill>
                  <a:srgbClr val="000000"/>
                </a:solidFill>
                <a:effectLst/>
                <a:latin typeface="ArialMT"/>
              </a:rPr>
              <a:t>2. View Groups</a:t>
            </a:r>
            <a:br>
              <a:rPr lang="en-US" b="0" i="0" dirty="0">
                <a:solidFill>
                  <a:srgbClr val="000000"/>
                </a:solidFill>
                <a:effectLst/>
                <a:latin typeface="ArialMT"/>
              </a:rPr>
            </a:br>
            <a:r>
              <a:rPr lang="en-US" b="0" i="0" dirty="0">
                <a:solidFill>
                  <a:srgbClr val="000000"/>
                </a:solidFill>
                <a:effectLst/>
                <a:latin typeface="ArialMT"/>
              </a:rPr>
              <a:t>3. Activities</a:t>
            </a:r>
            <a:r>
              <a:rPr lang="en-US" dirty="0"/>
              <a:t> </a:t>
            </a:r>
            <a:br>
              <a:rPr lang="en-US" sz="3600" dirty="0"/>
            </a:br>
            <a:endParaRPr lang="en-US" sz="3600" dirty="0"/>
          </a:p>
        </p:txBody>
      </p:sp>
    </p:spTree>
    <p:extLst>
      <p:ext uri="{BB962C8B-B14F-4D97-AF65-F5344CB8AC3E}">
        <p14:creationId xmlns:p14="http://schemas.microsoft.com/office/powerpoint/2010/main" val="1899686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6121-C744-4D5B-9AC6-08AE7DC93F43}"/>
              </a:ext>
            </a:extLst>
          </p:cNvPr>
          <p:cNvSpPr>
            <a:spLocks noGrp="1"/>
          </p:cNvSpPr>
          <p:nvPr>
            <p:ph type="title"/>
          </p:nvPr>
        </p:nvSpPr>
        <p:spPr>
          <a:xfrm>
            <a:off x="1484311" y="685801"/>
            <a:ext cx="10018713" cy="974324"/>
          </a:xfrm>
        </p:spPr>
        <p:txBody>
          <a:bodyPr>
            <a:normAutofit/>
          </a:bodyPr>
          <a:lstStyle/>
          <a:p>
            <a:r>
              <a:rPr lang="en-US" sz="2800" b="1" i="0" dirty="0">
                <a:solidFill>
                  <a:schemeClr val="tx2"/>
                </a:solidFill>
                <a:effectLst/>
                <a:latin typeface="Verdana-Bold"/>
              </a:rPr>
              <a:t>Views</a:t>
            </a:r>
            <a:r>
              <a:rPr lang="en-US" sz="5400" dirty="0">
                <a:solidFill>
                  <a:schemeClr val="tx2"/>
                </a:solidFill>
              </a:rPr>
              <a:t> </a:t>
            </a:r>
          </a:p>
        </p:txBody>
      </p:sp>
      <p:sp>
        <p:nvSpPr>
          <p:cNvPr id="3" name="Content Placeholder 2">
            <a:extLst>
              <a:ext uri="{FF2B5EF4-FFF2-40B4-BE49-F238E27FC236}">
                <a16:creationId xmlns:a16="http://schemas.microsoft.com/office/drawing/2014/main" id="{ED47D3A2-8B2A-4CFD-B8E1-4B0D39EB4BC0}"/>
              </a:ext>
            </a:extLst>
          </p:cNvPr>
          <p:cNvSpPr>
            <a:spLocks noGrp="1"/>
          </p:cNvSpPr>
          <p:nvPr>
            <p:ph idx="1"/>
          </p:nvPr>
        </p:nvSpPr>
        <p:spPr>
          <a:xfrm>
            <a:off x="1484310" y="1740023"/>
            <a:ext cx="10018713" cy="4051177"/>
          </a:xfrm>
        </p:spPr>
        <p:txBody>
          <a:bodyPr>
            <a:normAutofit/>
          </a:bodyPr>
          <a:lstStyle/>
          <a:p>
            <a:pPr marL="0" indent="0">
              <a:buNone/>
            </a:pPr>
            <a:r>
              <a:rPr lang="en-US" b="0" i="0" dirty="0">
                <a:solidFill>
                  <a:srgbClr val="000000"/>
                </a:solidFill>
                <a:effectLst/>
                <a:latin typeface="ArialMT"/>
              </a:rPr>
              <a:t>• </a:t>
            </a:r>
            <a:r>
              <a:rPr lang="en-US" b="0" i="1" dirty="0">
                <a:solidFill>
                  <a:srgbClr val="000000"/>
                </a:solidFill>
                <a:effectLst/>
                <a:latin typeface="Arial-ItalicMT"/>
              </a:rPr>
              <a:t>View </a:t>
            </a:r>
            <a:r>
              <a:rPr lang="en-US" b="0" i="0" dirty="0">
                <a:solidFill>
                  <a:srgbClr val="000000"/>
                </a:solidFill>
                <a:effectLst/>
                <a:latin typeface="ArialMT"/>
              </a:rPr>
              <a:t>is the base class for all visual interface elements</a:t>
            </a:r>
          </a:p>
          <a:p>
            <a:pPr marL="0" indent="0">
              <a:buNone/>
            </a:pPr>
            <a:endParaRPr lang="en-US" b="0" i="0" dirty="0">
              <a:solidFill>
                <a:srgbClr val="000000"/>
              </a:solidFill>
              <a:effectLst/>
              <a:latin typeface="ArialMT"/>
            </a:endParaRPr>
          </a:p>
          <a:p>
            <a:pPr marL="0" indent="0">
              <a:buNone/>
            </a:pPr>
            <a:r>
              <a:rPr lang="en-US" b="0" i="0" dirty="0">
                <a:solidFill>
                  <a:srgbClr val="000000"/>
                </a:solidFill>
                <a:effectLst/>
                <a:latin typeface="ArialMT"/>
              </a:rPr>
              <a:t>• commonly known as </a:t>
            </a:r>
            <a:r>
              <a:rPr lang="en-US" b="0" i="1" dirty="0">
                <a:solidFill>
                  <a:srgbClr val="000000"/>
                </a:solidFill>
                <a:effectLst/>
                <a:latin typeface="Arial-ItalicMT"/>
              </a:rPr>
              <a:t>controls </a:t>
            </a:r>
            <a:r>
              <a:rPr lang="en-US" b="0" i="0" dirty="0">
                <a:solidFill>
                  <a:srgbClr val="000000"/>
                </a:solidFill>
                <a:effectLst/>
                <a:latin typeface="ArialMT"/>
              </a:rPr>
              <a:t>or </a:t>
            </a:r>
            <a:r>
              <a:rPr lang="en-US" b="0" i="1" dirty="0">
                <a:solidFill>
                  <a:srgbClr val="000000"/>
                </a:solidFill>
                <a:effectLst/>
                <a:latin typeface="Arial-ItalicMT"/>
              </a:rPr>
              <a:t>widgets</a:t>
            </a:r>
            <a:br>
              <a:rPr lang="en-US" b="0" i="1" dirty="0">
                <a:solidFill>
                  <a:srgbClr val="000000"/>
                </a:solidFill>
                <a:effectLst/>
                <a:latin typeface="Arial-ItalicMT"/>
              </a:rPr>
            </a:br>
            <a:endParaRPr lang="en-US" b="0" i="1" dirty="0">
              <a:solidFill>
                <a:srgbClr val="000000"/>
              </a:solidFill>
              <a:effectLst/>
              <a:latin typeface="Arial-ItalicMT"/>
            </a:endParaRPr>
          </a:p>
          <a:p>
            <a:pPr marL="0" indent="0">
              <a:buNone/>
            </a:pPr>
            <a:r>
              <a:rPr lang="en-US" b="0" i="0" dirty="0">
                <a:solidFill>
                  <a:srgbClr val="000000"/>
                </a:solidFill>
                <a:effectLst/>
                <a:latin typeface="ArialMT"/>
              </a:rPr>
              <a:t>• All UI controls, including the layout classes, are derived from View</a:t>
            </a:r>
            <a:r>
              <a:rPr lang="en-US" dirty="0"/>
              <a:t> </a:t>
            </a:r>
          </a:p>
        </p:txBody>
      </p:sp>
    </p:spTree>
    <p:extLst>
      <p:ext uri="{BB962C8B-B14F-4D97-AF65-F5344CB8AC3E}">
        <p14:creationId xmlns:p14="http://schemas.microsoft.com/office/powerpoint/2010/main" val="1686113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3A4C-5987-4EDB-B8F9-AB4BCA26423B}"/>
              </a:ext>
            </a:extLst>
          </p:cNvPr>
          <p:cNvSpPr>
            <a:spLocks noGrp="1"/>
          </p:cNvSpPr>
          <p:nvPr>
            <p:ph type="title"/>
          </p:nvPr>
        </p:nvSpPr>
        <p:spPr>
          <a:xfrm>
            <a:off x="1484311" y="685801"/>
            <a:ext cx="10018713" cy="929936"/>
          </a:xfrm>
        </p:spPr>
        <p:txBody>
          <a:bodyPr>
            <a:normAutofit/>
          </a:bodyPr>
          <a:lstStyle/>
          <a:p>
            <a:r>
              <a:rPr lang="en-US" sz="2800" b="1" i="0" dirty="0">
                <a:solidFill>
                  <a:schemeClr val="tx2"/>
                </a:solidFill>
                <a:effectLst/>
                <a:latin typeface="Verdana-Bold"/>
              </a:rPr>
              <a:t>The Android Widget Toolbox</a:t>
            </a:r>
            <a:endParaRPr lang="en-US" sz="5400" dirty="0">
              <a:solidFill>
                <a:schemeClr val="tx2"/>
              </a:solidFill>
            </a:endParaRPr>
          </a:p>
        </p:txBody>
      </p:sp>
      <p:sp>
        <p:nvSpPr>
          <p:cNvPr id="4" name="Rectangle 1">
            <a:extLst>
              <a:ext uri="{FF2B5EF4-FFF2-40B4-BE49-F238E27FC236}">
                <a16:creationId xmlns:a16="http://schemas.microsoft.com/office/drawing/2014/main" id="{69DD94C3-8C25-4999-BE74-D55C6E3F4DF2}"/>
              </a:ext>
            </a:extLst>
          </p:cNvPr>
          <p:cNvSpPr>
            <a:spLocks noGrp="1" noChangeArrowheads="1"/>
          </p:cNvSpPr>
          <p:nvPr>
            <p:ph idx="1"/>
          </p:nvPr>
        </p:nvSpPr>
        <p:spPr bwMode="auto">
          <a:xfrm>
            <a:off x="1484313" y="2667000"/>
            <a:ext cx="10018712"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56422039-90D5-4CF6-82D9-DAA659E642A6}"/>
              </a:ext>
            </a:extLst>
          </p:cNvPr>
          <p:cNvGraphicFramePr/>
          <p:nvPr>
            <p:extLst>
              <p:ext uri="{D42A27DB-BD31-4B8C-83A1-F6EECF244321}">
                <p14:modId xmlns:p14="http://schemas.microsoft.com/office/powerpoint/2010/main" val="472073892"/>
              </p:ext>
            </p:extLst>
          </p:nvPr>
        </p:nvGraphicFramePr>
        <p:xfrm>
          <a:off x="1961964" y="1757779"/>
          <a:ext cx="9765089" cy="3990130"/>
        </p:xfrm>
        <a:graphic>
          <a:graphicData uri="http://schemas.openxmlformats.org/drawingml/2006/table">
            <a:tbl>
              <a:tblPr>
                <a:tableStyleId>{5C22544A-7EE6-4342-B048-85BDC9FD1C3A}</a:tableStyleId>
              </a:tblPr>
              <a:tblGrid>
                <a:gridCol w="2476871">
                  <a:extLst>
                    <a:ext uri="{9D8B030D-6E8A-4147-A177-3AD203B41FA5}">
                      <a16:colId xmlns:a16="http://schemas.microsoft.com/office/drawing/2014/main" val="4255873202"/>
                    </a:ext>
                  </a:extLst>
                </a:gridCol>
                <a:gridCol w="7288218">
                  <a:extLst>
                    <a:ext uri="{9D8B030D-6E8A-4147-A177-3AD203B41FA5}">
                      <a16:colId xmlns:a16="http://schemas.microsoft.com/office/drawing/2014/main" val="3179467322"/>
                    </a:ext>
                  </a:extLst>
                </a:gridCol>
              </a:tblGrid>
              <a:tr h="238383">
                <a:tc>
                  <a:txBody>
                    <a:bodyPr/>
                    <a:lstStyle/>
                    <a:p>
                      <a:pPr algn="l" fontAlgn="ctr">
                        <a:spcBef>
                          <a:spcPts val="0"/>
                        </a:spcBef>
                        <a:spcAft>
                          <a:spcPts val="0"/>
                        </a:spcAft>
                      </a:pPr>
                      <a:r>
                        <a:rPr lang="en-US" sz="1800" u="none" strike="noStrike">
                          <a:effectLst/>
                        </a:rPr>
                        <a:t>View </a:t>
                      </a:r>
                      <a:endParaRPr lang="en-US" sz="1800" b="0" i="0" u="none" strike="noStrike">
                        <a:effectLst/>
                        <a:latin typeface="Arial" panose="020B0604020202020204" pitchFamily="34" charset="0"/>
                      </a:endParaRPr>
                    </a:p>
                  </a:txBody>
                  <a:tcPr marL="22316" marR="22316" marT="11158" marB="11158" anchor="ctr"/>
                </a:tc>
                <a:tc>
                  <a:txBody>
                    <a:bodyPr/>
                    <a:lstStyle/>
                    <a:p>
                      <a:pPr algn="l" fontAlgn="ctr">
                        <a:spcBef>
                          <a:spcPts val="0"/>
                        </a:spcBef>
                        <a:spcAft>
                          <a:spcPts val="0"/>
                        </a:spcAft>
                      </a:pPr>
                      <a:r>
                        <a:rPr lang="en-US" sz="1800" u="none" strike="noStrike">
                          <a:effectLst/>
                        </a:rPr>
                        <a:t>Description</a:t>
                      </a:r>
                      <a:endParaRPr lang="en-US" sz="1800" b="0" i="0" u="none" strike="noStrike">
                        <a:effectLst/>
                        <a:latin typeface="Arial" panose="020B0604020202020204" pitchFamily="34" charset="0"/>
                      </a:endParaRPr>
                    </a:p>
                  </a:txBody>
                  <a:tcPr marL="22316" marR="22316" marT="11158" marB="11158" anchor="ctr"/>
                </a:tc>
                <a:extLst>
                  <a:ext uri="{0D108BD9-81ED-4DB2-BD59-A6C34878D82A}">
                    <a16:rowId xmlns:a16="http://schemas.microsoft.com/office/drawing/2014/main" val="444063675"/>
                  </a:ext>
                </a:extLst>
              </a:tr>
              <a:tr h="904745">
                <a:tc>
                  <a:txBody>
                    <a:bodyPr/>
                    <a:lstStyle/>
                    <a:p>
                      <a:pPr algn="l" fontAlgn="ctr">
                        <a:spcBef>
                          <a:spcPts val="0"/>
                        </a:spcBef>
                        <a:spcAft>
                          <a:spcPts val="0"/>
                        </a:spcAft>
                      </a:pPr>
                      <a:r>
                        <a:rPr lang="en-US" sz="1800" u="none" strike="noStrike" dirty="0" err="1">
                          <a:effectLst/>
                        </a:rPr>
                        <a:t>TextView</a:t>
                      </a:r>
                      <a:r>
                        <a:rPr lang="en-US" sz="1800" u="none" strike="noStrike" dirty="0">
                          <a:effectLst/>
                        </a:rPr>
                        <a:t> </a:t>
                      </a:r>
                      <a:endParaRPr lang="en-US" sz="1800" b="0" i="0" u="none" strike="noStrike" dirty="0">
                        <a:effectLst/>
                        <a:latin typeface="Arial" panose="020B0604020202020204" pitchFamily="34" charset="0"/>
                      </a:endParaRPr>
                    </a:p>
                  </a:txBody>
                  <a:tcPr marL="22316" marR="22316" marT="11158" marB="11158" anchor="ctr"/>
                </a:tc>
                <a:tc>
                  <a:txBody>
                    <a:bodyPr/>
                    <a:lstStyle/>
                    <a:p>
                      <a:pPr algn="l" fontAlgn="ctr">
                        <a:spcBef>
                          <a:spcPts val="0"/>
                        </a:spcBef>
                        <a:spcAft>
                          <a:spcPts val="0"/>
                        </a:spcAft>
                      </a:pPr>
                      <a:r>
                        <a:rPr lang="en-US" sz="1800" u="none" strike="noStrike" dirty="0">
                          <a:effectLst/>
                        </a:rPr>
                        <a:t>A standard read-only text label that supports multiline display, string formatting, and automatic word wrapping.</a:t>
                      </a:r>
                      <a:endParaRPr lang="en-US" sz="1800" b="0" i="0" u="none" strike="noStrike" dirty="0">
                        <a:effectLst/>
                        <a:latin typeface="Arial" panose="020B0604020202020204" pitchFamily="34" charset="0"/>
                      </a:endParaRPr>
                    </a:p>
                  </a:txBody>
                  <a:tcPr marL="22316" marR="22316" marT="11158" marB="11158" anchor="ctr"/>
                </a:tc>
                <a:extLst>
                  <a:ext uri="{0D108BD9-81ED-4DB2-BD59-A6C34878D82A}">
                    <a16:rowId xmlns:a16="http://schemas.microsoft.com/office/drawing/2014/main" val="1138100910"/>
                  </a:ext>
                </a:extLst>
              </a:tr>
              <a:tr h="682624">
                <a:tc>
                  <a:txBody>
                    <a:bodyPr/>
                    <a:lstStyle/>
                    <a:p>
                      <a:pPr algn="l" fontAlgn="ctr">
                        <a:spcBef>
                          <a:spcPts val="0"/>
                        </a:spcBef>
                        <a:spcAft>
                          <a:spcPts val="0"/>
                        </a:spcAft>
                      </a:pPr>
                      <a:r>
                        <a:rPr lang="en-US" sz="1800" u="none" strike="noStrike" dirty="0" err="1">
                          <a:effectLst/>
                        </a:rPr>
                        <a:t>EditText</a:t>
                      </a:r>
                      <a:r>
                        <a:rPr lang="en-US" sz="1800" u="none" strike="noStrike" dirty="0">
                          <a:effectLst/>
                        </a:rPr>
                        <a:t> </a:t>
                      </a:r>
                      <a:endParaRPr lang="en-US" sz="1800" b="0" i="0" u="none" strike="noStrike" dirty="0">
                        <a:effectLst/>
                        <a:latin typeface="Arial" panose="020B0604020202020204" pitchFamily="34" charset="0"/>
                      </a:endParaRPr>
                    </a:p>
                  </a:txBody>
                  <a:tcPr marL="22316" marR="22316" marT="11158" marB="11158" anchor="ctr"/>
                </a:tc>
                <a:tc>
                  <a:txBody>
                    <a:bodyPr/>
                    <a:lstStyle/>
                    <a:p>
                      <a:pPr algn="l" fontAlgn="ctr">
                        <a:spcBef>
                          <a:spcPts val="0"/>
                        </a:spcBef>
                        <a:spcAft>
                          <a:spcPts val="0"/>
                        </a:spcAft>
                      </a:pPr>
                      <a:r>
                        <a:rPr lang="en-US" sz="1800" u="none" strike="noStrike" dirty="0">
                          <a:effectLst/>
                        </a:rPr>
                        <a:t>An editable text entry box that accepts multiline entry, word wrapping, and hint text.</a:t>
                      </a:r>
                      <a:endParaRPr lang="en-US" sz="1800" b="0" i="0" u="none" strike="noStrike" dirty="0">
                        <a:effectLst/>
                        <a:latin typeface="Arial" panose="020B0604020202020204" pitchFamily="34" charset="0"/>
                      </a:endParaRPr>
                    </a:p>
                  </a:txBody>
                  <a:tcPr marL="22316" marR="22316" marT="11158" marB="11158" anchor="ctr"/>
                </a:tc>
                <a:extLst>
                  <a:ext uri="{0D108BD9-81ED-4DB2-BD59-A6C34878D82A}">
                    <a16:rowId xmlns:a16="http://schemas.microsoft.com/office/drawing/2014/main" val="2681327267"/>
                  </a:ext>
                </a:extLst>
              </a:tr>
              <a:tr h="238383">
                <a:tc>
                  <a:txBody>
                    <a:bodyPr/>
                    <a:lstStyle/>
                    <a:p>
                      <a:pPr algn="l" fontAlgn="ctr">
                        <a:spcBef>
                          <a:spcPts val="0"/>
                        </a:spcBef>
                        <a:spcAft>
                          <a:spcPts val="0"/>
                        </a:spcAft>
                      </a:pPr>
                      <a:r>
                        <a:rPr lang="en-US" sz="1800" u="none" strike="noStrike">
                          <a:effectLst/>
                        </a:rPr>
                        <a:t>Button </a:t>
                      </a:r>
                      <a:endParaRPr lang="en-US" sz="1800" b="0" i="0" u="none" strike="noStrike">
                        <a:effectLst/>
                        <a:latin typeface="Arial" panose="020B0604020202020204" pitchFamily="34" charset="0"/>
                      </a:endParaRPr>
                    </a:p>
                  </a:txBody>
                  <a:tcPr marL="22316" marR="22316" marT="11158" marB="11158" anchor="ctr"/>
                </a:tc>
                <a:tc>
                  <a:txBody>
                    <a:bodyPr/>
                    <a:lstStyle/>
                    <a:p>
                      <a:pPr algn="l" fontAlgn="ctr">
                        <a:spcBef>
                          <a:spcPts val="0"/>
                        </a:spcBef>
                        <a:spcAft>
                          <a:spcPts val="0"/>
                        </a:spcAft>
                      </a:pPr>
                      <a:r>
                        <a:rPr lang="en-US" sz="1800" u="none" strike="noStrike" dirty="0">
                          <a:effectLst/>
                        </a:rPr>
                        <a:t>A standard push-button.</a:t>
                      </a:r>
                      <a:endParaRPr lang="en-US" sz="1800" b="0" i="0" u="none" strike="noStrike" dirty="0">
                        <a:effectLst/>
                        <a:latin typeface="Arial" panose="020B0604020202020204" pitchFamily="34" charset="0"/>
                      </a:endParaRPr>
                    </a:p>
                  </a:txBody>
                  <a:tcPr marL="22316" marR="22316" marT="11158" marB="11158" anchor="ctr"/>
                </a:tc>
                <a:extLst>
                  <a:ext uri="{0D108BD9-81ED-4DB2-BD59-A6C34878D82A}">
                    <a16:rowId xmlns:a16="http://schemas.microsoft.com/office/drawing/2014/main" val="1284113138"/>
                  </a:ext>
                </a:extLst>
              </a:tr>
              <a:tr h="682624">
                <a:tc>
                  <a:txBody>
                    <a:bodyPr/>
                    <a:lstStyle/>
                    <a:p>
                      <a:pPr algn="l" fontAlgn="ctr">
                        <a:spcBef>
                          <a:spcPts val="0"/>
                        </a:spcBef>
                        <a:spcAft>
                          <a:spcPts val="0"/>
                        </a:spcAft>
                      </a:pPr>
                      <a:r>
                        <a:rPr lang="en-US" sz="1800" u="none" strike="noStrike">
                          <a:effectLst/>
                        </a:rPr>
                        <a:t>CheckBox </a:t>
                      </a:r>
                      <a:endParaRPr lang="en-US" sz="1800" b="0" i="0" u="none" strike="noStrike">
                        <a:effectLst/>
                        <a:latin typeface="Arial" panose="020B0604020202020204" pitchFamily="34" charset="0"/>
                      </a:endParaRPr>
                    </a:p>
                  </a:txBody>
                  <a:tcPr marL="22316" marR="22316" marT="11158" marB="11158" anchor="ctr"/>
                </a:tc>
                <a:tc>
                  <a:txBody>
                    <a:bodyPr/>
                    <a:lstStyle/>
                    <a:p>
                      <a:pPr algn="l" fontAlgn="ctr">
                        <a:spcBef>
                          <a:spcPts val="0"/>
                        </a:spcBef>
                        <a:spcAft>
                          <a:spcPts val="0"/>
                        </a:spcAft>
                      </a:pPr>
                      <a:r>
                        <a:rPr lang="en-US" sz="1800" u="none" strike="noStrike" dirty="0">
                          <a:effectLst/>
                        </a:rPr>
                        <a:t>A two-state button represented by a checked or unchecked box.</a:t>
                      </a:r>
                      <a:endParaRPr lang="en-US" sz="1800" b="0" i="0" u="none" strike="noStrike" dirty="0">
                        <a:effectLst/>
                        <a:latin typeface="Arial" panose="020B0604020202020204" pitchFamily="34" charset="0"/>
                      </a:endParaRPr>
                    </a:p>
                  </a:txBody>
                  <a:tcPr marL="22316" marR="22316" marT="11158" marB="11158" anchor="ctr"/>
                </a:tc>
                <a:extLst>
                  <a:ext uri="{0D108BD9-81ED-4DB2-BD59-A6C34878D82A}">
                    <a16:rowId xmlns:a16="http://schemas.microsoft.com/office/drawing/2014/main" val="1096065758"/>
                  </a:ext>
                </a:extLst>
              </a:tr>
              <a:tr h="1126865">
                <a:tc>
                  <a:txBody>
                    <a:bodyPr/>
                    <a:lstStyle/>
                    <a:p>
                      <a:pPr algn="l" fontAlgn="ctr">
                        <a:spcBef>
                          <a:spcPts val="0"/>
                        </a:spcBef>
                        <a:spcAft>
                          <a:spcPts val="0"/>
                        </a:spcAft>
                      </a:pPr>
                      <a:r>
                        <a:rPr lang="en-US" sz="1800" u="none" strike="noStrike">
                          <a:effectLst/>
                        </a:rPr>
                        <a:t>RadioButton </a:t>
                      </a:r>
                      <a:endParaRPr lang="en-US" sz="1800" b="0" i="0" u="none" strike="noStrike">
                        <a:effectLst/>
                        <a:latin typeface="Arial" panose="020B0604020202020204" pitchFamily="34" charset="0"/>
                      </a:endParaRPr>
                    </a:p>
                  </a:txBody>
                  <a:tcPr marL="22316" marR="22316" marT="11158" marB="11158" anchor="ctr"/>
                </a:tc>
                <a:tc>
                  <a:txBody>
                    <a:bodyPr/>
                    <a:lstStyle/>
                    <a:p>
                      <a:pPr algn="l" fontAlgn="ctr">
                        <a:spcBef>
                          <a:spcPts val="0"/>
                        </a:spcBef>
                        <a:spcAft>
                          <a:spcPts val="0"/>
                        </a:spcAft>
                      </a:pPr>
                      <a:r>
                        <a:rPr lang="en-US" sz="1800" u="none" strike="noStrike" dirty="0">
                          <a:effectLst/>
                        </a:rPr>
                        <a:t>A two-state grouped button. A group of these presents the user with a number of binary options of which only one can be enabled at a time.</a:t>
                      </a:r>
                      <a:endParaRPr lang="en-US" sz="1800" b="0" i="0" u="none" strike="noStrike" dirty="0">
                        <a:effectLst/>
                        <a:latin typeface="Arial" panose="020B0604020202020204" pitchFamily="34" charset="0"/>
                      </a:endParaRPr>
                    </a:p>
                  </a:txBody>
                  <a:tcPr marL="22316" marR="22316" marT="11158" marB="11158" anchor="ctr"/>
                </a:tc>
                <a:extLst>
                  <a:ext uri="{0D108BD9-81ED-4DB2-BD59-A6C34878D82A}">
                    <a16:rowId xmlns:a16="http://schemas.microsoft.com/office/drawing/2014/main" val="3502335832"/>
                  </a:ext>
                </a:extLst>
              </a:tr>
            </a:tbl>
          </a:graphicData>
        </a:graphic>
      </p:graphicFrame>
    </p:spTree>
    <p:extLst>
      <p:ext uri="{BB962C8B-B14F-4D97-AF65-F5344CB8AC3E}">
        <p14:creationId xmlns:p14="http://schemas.microsoft.com/office/powerpoint/2010/main" val="4099782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78F0-2712-47F3-A3A8-952BE47E6690}"/>
              </a:ext>
            </a:extLst>
          </p:cNvPr>
          <p:cNvSpPr>
            <a:spLocks noGrp="1"/>
          </p:cNvSpPr>
          <p:nvPr>
            <p:ph type="title"/>
          </p:nvPr>
        </p:nvSpPr>
        <p:spPr>
          <a:xfrm>
            <a:off x="1484311" y="685800"/>
            <a:ext cx="10018713" cy="1000957"/>
          </a:xfrm>
        </p:spPr>
        <p:txBody>
          <a:bodyPr>
            <a:normAutofit/>
          </a:bodyPr>
          <a:lstStyle/>
          <a:p>
            <a:r>
              <a:rPr lang="en-US" sz="2400" b="1" i="0" dirty="0">
                <a:solidFill>
                  <a:schemeClr val="tx2"/>
                </a:solidFill>
                <a:effectLst/>
                <a:latin typeface="Verdana-Bold"/>
              </a:rPr>
              <a:t>View Groups</a:t>
            </a:r>
            <a:r>
              <a:rPr lang="en-US" sz="4800" dirty="0">
                <a:solidFill>
                  <a:schemeClr val="tx2"/>
                </a:solidFill>
              </a:rPr>
              <a:t> </a:t>
            </a:r>
          </a:p>
        </p:txBody>
      </p:sp>
      <p:sp>
        <p:nvSpPr>
          <p:cNvPr id="3" name="Content Placeholder 2">
            <a:extLst>
              <a:ext uri="{FF2B5EF4-FFF2-40B4-BE49-F238E27FC236}">
                <a16:creationId xmlns:a16="http://schemas.microsoft.com/office/drawing/2014/main" id="{7276B25E-8D87-4EBE-873A-6F4530207522}"/>
              </a:ext>
            </a:extLst>
          </p:cNvPr>
          <p:cNvSpPr>
            <a:spLocks noGrp="1"/>
          </p:cNvSpPr>
          <p:nvPr>
            <p:ph idx="1"/>
          </p:nvPr>
        </p:nvSpPr>
        <p:spPr>
          <a:xfrm>
            <a:off x="1484310" y="1686757"/>
            <a:ext cx="10018713" cy="4104443"/>
          </a:xfrm>
        </p:spPr>
        <p:txBody>
          <a:bodyPr>
            <a:normAutofit/>
          </a:bodyPr>
          <a:lstStyle/>
          <a:p>
            <a:pPr marL="0" indent="0">
              <a:buNone/>
            </a:pPr>
            <a:r>
              <a:rPr lang="en-US" b="0" i="0" dirty="0">
                <a:solidFill>
                  <a:srgbClr val="000000"/>
                </a:solidFill>
                <a:effectLst/>
                <a:latin typeface="ArialMT"/>
              </a:rPr>
              <a:t>• </a:t>
            </a:r>
            <a:r>
              <a:rPr lang="en-US" b="0" i="1" dirty="0">
                <a:solidFill>
                  <a:srgbClr val="000000"/>
                </a:solidFill>
                <a:effectLst/>
                <a:latin typeface="Arial-ItalicMT"/>
              </a:rPr>
              <a:t>View Groups </a:t>
            </a:r>
            <a:r>
              <a:rPr lang="en-US" b="0" i="0" dirty="0">
                <a:solidFill>
                  <a:srgbClr val="000000"/>
                </a:solidFill>
                <a:effectLst/>
                <a:latin typeface="ArialMT"/>
              </a:rPr>
              <a:t>are extensions of the View class that can contain multiple child Views.</a:t>
            </a:r>
          </a:p>
          <a:p>
            <a:pPr marL="0" indent="0">
              <a:buNone/>
            </a:pPr>
            <a:br>
              <a:rPr lang="en-US" b="0" i="0" dirty="0">
                <a:solidFill>
                  <a:srgbClr val="000000"/>
                </a:solidFill>
                <a:effectLst/>
                <a:latin typeface="ArialMT"/>
              </a:rPr>
            </a:br>
            <a:r>
              <a:rPr lang="en-US" b="0" i="0" dirty="0">
                <a:solidFill>
                  <a:srgbClr val="000000"/>
                </a:solidFill>
                <a:effectLst/>
                <a:latin typeface="ArialMT"/>
              </a:rPr>
              <a:t>• Extend the ViewGroup class to create compound controls made up of interconnected child Views.</a:t>
            </a:r>
            <a:br>
              <a:rPr lang="en-US" b="0" i="0" dirty="0">
                <a:solidFill>
                  <a:srgbClr val="000000"/>
                </a:solidFill>
                <a:effectLst/>
                <a:latin typeface="ArialMT"/>
              </a:rPr>
            </a:br>
            <a:endParaRPr lang="en-US" b="0" i="0" dirty="0">
              <a:solidFill>
                <a:srgbClr val="000000"/>
              </a:solidFill>
              <a:effectLst/>
              <a:latin typeface="ArialMT"/>
            </a:endParaRPr>
          </a:p>
          <a:p>
            <a:pPr marL="0" indent="0">
              <a:buNone/>
            </a:pPr>
            <a:r>
              <a:rPr lang="en-US" b="0" i="0" dirty="0">
                <a:solidFill>
                  <a:srgbClr val="000000"/>
                </a:solidFill>
                <a:effectLst/>
                <a:latin typeface="ArialMT"/>
              </a:rPr>
              <a:t>• The ViewGroup class is also extended to provide the layout managers that help you layout controls within your Activities</a:t>
            </a:r>
            <a:r>
              <a:rPr lang="en-US" dirty="0"/>
              <a:t> </a:t>
            </a:r>
          </a:p>
        </p:txBody>
      </p:sp>
    </p:spTree>
    <p:extLst>
      <p:ext uri="{BB962C8B-B14F-4D97-AF65-F5344CB8AC3E}">
        <p14:creationId xmlns:p14="http://schemas.microsoft.com/office/powerpoint/2010/main" val="295622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E857-273A-42C8-9C5B-AE7837F63BC3}"/>
              </a:ext>
            </a:extLst>
          </p:cNvPr>
          <p:cNvSpPr>
            <a:spLocks noGrp="1"/>
          </p:cNvSpPr>
          <p:nvPr>
            <p:ph type="title"/>
          </p:nvPr>
        </p:nvSpPr>
        <p:spPr>
          <a:xfrm>
            <a:off x="1484311" y="685800"/>
            <a:ext cx="10018713" cy="1071979"/>
          </a:xfrm>
        </p:spPr>
        <p:txBody>
          <a:bodyPr>
            <a:normAutofit/>
          </a:bodyPr>
          <a:lstStyle/>
          <a:p>
            <a:r>
              <a:rPr lang="en-US" sz="2800" b="1" i="0" dirty="0">
                <a:solidFill>
                  <a:schemeClr val="tx2"/>
                </a:solidFill>
                <a:effectLst/>
                <a:latin typeface="Verdana-Bold"/>
              </a:rPr>
              <a:t>Activities</a:t>
            </a:r>
            <a:r>
              <a:rPr lang="en-US" sz="5400" dirty="0">
                <a:solidFill>
                  <a:schemeClr val="tx2"/>
                </a:solidFill>
              </a:rPr>
              <a:t> </a:t>
            </a:r>
          </a:p>
        </p:txBody>
      </p:sp>
      <p:sp>
        <p:nvSpPr>
          <p:cNvPr id="3" name="Content Placeholder 2">
            <a:extLst>
              <a:ext uri="{FF2B5EF4-FFF2-40B4-BE49-F238E27FC236}">
                <a16:creationId xmlns:a16="http://schemas.microsoft.com/office/drawing/2014/main" id="{971B7F73-2C1D-4FA0-8662-C1D4829B2AF6}"/>
              </a:ext>
            </a:extLst>
          </p:cNvPr>
          <p:cNvSpPr>
            <a:spLocks noGrp="1"/>
          </p:cNvSpPr>
          <p:nvPr>
            <p:ph idx="1"/>
          </p:nvPr>
        </p:nvSpPr>
        <p:spPr>
          <a:xfrm>
            <a:off x="1484310" y="1757779"/>
            <a:ext cx="10018713" cy="4033421"/>
          </a:xfrm>
        </p:spPr>
        <p:txBody>
          <a:bodyPr>
            <a:normAutofit/>
          </a:bodyPr>
          <a:lstStyle/>
          <a:p>
            <a:pPr marL="0" indent="0">
              <a:buNone/>
            </a:pPr>
            <a:r>
              <a:rPr lang="en-US" b="0" i="0" dirty="0">
                <a:solidFill>
                  <a:srgbClr val="000000"/>
                </a:solidFill>
                <a:effectLst/>
                <a:latin typeface="ArialMT"/>
              </a:rPr>
              <a:t>• represents the window, or screen, being displayed.</a:t>
            </a:r>
            <a:br>
              <a:rPr lang="en-US" b="0" i="0" dirty="0">
                <a:solidFill>
                  <a:srgbClr val="000000"/>
                </a:solidFill>
                <a:effectLst/>
                <a:latin typeface="ArialMT"/>
              </a:rPr>
            </a:br>
            <a:endParaRPr lang="en-US" b="0" i="0" dirty="0">
              <a:solidFill>
                <a:srgbClr val="000000"/>
              </a:solidFill>
              <a:effectLst/>
              <a:latin typeface="ArialMT"/>
            </a:endParaRPr>
          </a:p>
          <a:p>
            <a:pPr marL="0" indent="0">
              <a:buNone/>
            </a:pPr>
            <a:r>
              <a:rPr lang="en-US" b="0" i="0" dirty="0">
                <a:solidFill>
                  <a:srgbClr val="000000"/>
                </a:solidFill>
                <a:effectLst/>
                <a:latin typeface="ArialMT"/>
              </a:rPr>
              <a:t>• Activities are the Android equivalent of Forms.</a:t>
            </a:r>
          </a:p>
          <a:p>
            <a:pPr marL="0" indent="0">
              <a:buNone/>
            </a:pPr>
            <a:br>
              <a:rPr lang="en-US" b="0" i="0" dirty="0">
                <a:solidFill>
                  <a:srgbClr val="000000"/>
                </a:solidFill>
                <a:effectLst/>
                <a:latin typeface="ArialMT"/>
              </a:rPr>
            </a:br>
            <a:r>
              <a:rPr lang="en-US" b="0" i="0" dirty="0">
                <a:solidFill>
                  <a:srgbClr val="000000"/>
                </a:solidFill>
                <a:effectLst/>
                <a:latin typeface="ArialMT"/>
              </a:rPr>
              <a:t>• To display a user interface you assign a View (usually a layout) to an Activity</a:t>
            </a:r>
            <a:r>
              <a:rPr lang="en-US" dirty="0"/>
              <a:t> </a:t>
            </a:r>
          </a:p>
        </p:txBody>
      </p:sp>
    </p:spTree>
    <p:extLst>
      <p:ext uri="{BB962C8B-B14F-4D97-AF65-F5344CB8AC3E}">
        <p14:creationId xmlns:p14="http://schemas.microsoft.com/office/powerpoint/2010/main" val="1883570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137F-B0C3-4864-9E58-ECB19AD1EB7C}"/>
              </a:ext>
            </a:extLst>
          </p:cNvPr>
          <p:cNvSpPr>
            <a:spLocks noGrp="1"/>
          </p:cNvSpPr>
          <p:nvPr>
            <p:ph type="title"/>
          </p:nvPr>
        </p:nvSpPr>
        <p:spPr>
          <a:xfrm>
            <a:off x="1484311" y="685801"/>
            <a:ext cx="10018713" cy="1151878"/>
          </a:xfrm>
        </p:spPr>
        <p:txBody>
          <a:bodyPr>
            <a:normAutofit/>
          </a:bodyPr>
          <a:lstStyle/>
          <a:p>
            <a:r>
              <a:rPr lang="en-US" sz="2800" b="1" i="0" dirty="0">
                <a:solidFill>
                  <a:schemeClr val="tx2"/>
                </a:solidFill>
                <a:effectLst/>
                <a:latin typeface="Verdana-Bold"/>
              </a:rPr>
              <a:t>UI Structure</a:t>
            </a:r>
            <a:r>
              <a:rPr lang="en-US" sz="5400" dirty="0">
                <a:solidFill>
                  <a:schemeClr val="tx2"/>
                </a:solidFill>
              </a:rPr>
              <a:t> </a:t>
            </a:r>
          </a:p>
        </p:txBody>
      </p:sp>
      <p:pic>
        <p:nvPicPr>
          <p:cNvPr id="5" name="Content Placeholder 4">
            <a:extLst>
              <a:ext uri="{FF2B5EF4-FFF2-40B4-BE49-F238E27FC236}">
                <a16:creationId xmlns:a16="http://schemas.microsoft.com/office/drawing/2014/main" id="{3A977966-44C3-4479-8395-860C6F151F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4412" y="2068497"/>
            <a:ext cx="9718611" cy="4103702"/>
          </a:xfrm>
        </p:spPr>
      </p:pic>
    </p:spTree>
    <p:extLst>
      <p:ext uri="{BB962C8B-B14F-4D97-AF65-F5344CB8AC3E}">
        <p14:creationId xmlns:p14="http://schemas.microsoft.com/office/powerpoint/2010/main" val="3949885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822</TotalTime>
  <Words>1172</Words>
  <Application>Microsoft Office PowerPoint</Application>
  <PresentationFormat>Widescreen</PresentationFormat>
  <Paragraphs>85</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Algerian</vt:lpstr>
      <vt:lpstr>Arial</vt:lpstr>
      <vt:lpstr>Arial-BoldMT</vt:lpstr>
      <vt:lpstr>Arial-ItalicMT</vt:lpstr>
      <vt:lpstr>ArialMT</vt:lpstr>
      <vt:lpstr>Corbel</vt:lpstr>
      <vt:lpstr>CourierNewPS-BoldItalicMT</vt:lpstr>
      <vt:lpstr>CourierNewPS-BoldMT</vt:lpstr>
      <vt:lpstr>Verdana-Bold</vt:lpstr>
      <vt:lpstr>Parallax</vt:lpstr>
      <vt:lpstr>Mobile Applications Development </vt:lpstr>
      <vt:lpstr>PowerPoint Presentation</vt:lpstr>
      <vt:lpstr>PowerPoint Presentation</vt:lpstr>
      <vt:lpstr>Fundamental UI Design</vt:lpstr>
      <vt:lpstr>Views </vt:lpstr>
      <vt:lpstr>The Android Widget Toolbox</vt:lpstr>
      <vt:lpstr>View Groups </vt:lpstr>
      <vt:lpstr>Activities </vt:lpstr>
      <vt:lpstr>UI Structure </vt:lpstr>
      <vt:lpstr>Creating Activity GUI with Views</vt:lpstr>
      <vt:lpstr>Layouts </vt:lpstr>
      <vt:lpstr>Layouts contd. </vt:lpstr>
      <vt:lpstr>Layouts contd.</vt:lpstr>
      <vt:lpstr>Common Layouts</vt:lpstr>
      <vt:lpstr>PowerPoint Presentation</vt:lpstr>
      <vt:lpstr>TableLayout </vt:lpstr>
      <vt:lpstr>PowerPoint Presentation</vt:lpstr>
      <vt:lpstr>RelativeLayout </vt:lpstr>
      <vt:lpstr>PowerPoint Presentation</vt:lpstr>
      <vt:lpstr>Defining the Layout</vt:lpstr>
      <vt:lpstr>Advantages of XML resource</vt:lpstr>
      <vt:lpstr>XML Layout</vt:lpstr>
      <vt:lpstr>Example </vt:lpstr>
      <vt:lpstr>Write XML File</vt:lpstr>
      <vt:lpstr>Load the XML Resource</vt:lpstr>
      <vt:lpstr>Load the XML Resource </vt:lpstr>
      <vt:lpstr>Attributes </vt:lpstr>
      <vt:lpstr>Attributes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dc:title>
  <dc:creator>Mnem EL-Morshidy</dc:creator>
  <cp:lastModifiedBy>Mnem EL-Morshidy</cp:lastModifiedBy>
  <cp:revision>18</cp:revision>
  <dcterms:created xsi:type="dcterms:W3CDTF">2021-08-29T02:37:38Z</dcterms:created>
  <dcterms:modified xsi:type="dcterms:W3CDTF">2022-08-06T14:00:13Z</dcterms:modified>
</cp:coreProperties>
</file>