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0"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hammad Alduraibi" initials="MA" lastIdx="1" clrIdx="0">
    <p:extLst>
      <p:ext uri="{19B8F6BF-5375-455C-9EA6-DF929625EA0E}">
        <p15:presenceInfo xmlns:p15="http://schemas.microsoft.com/office/powerpoint/2012/main" userId="2a1c0d1793153f0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07B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5F3D3F2-B8EA-4F17-B2BB-291C95FBD88D}" type="datetimeFigureOut">
              <a:rPr lang="en-US" smtClean="0"/>
              <a:t>12/5/2021</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664A7610-3A0D-4470-BBE3-E8C64FE553A7}" type="slidenum">
              <a:rPr lang="en-US" smtClean="0"/>
              <a:t>‹#›</a:t>
            </a:fld>
            <a:endParaRPr lang="en-US"/>
          </a:p>
        </p:txBody>
      </p:sp>
    </p:spTree>
    <p:extLst>
      <p:ext uri="{BB962C8B-B14F-4D97-AF65-F5344CB8AC3E}">
        <p14:creationId xmlns:p14="http://schemas.microsoft.com/office/powerpoint/2010/main" val="1047750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F3D3F2-B8EA-4F17-B2BB-291C95FBD88D}" type="datetimeFigureOut">
              <a:rPr lang="en-US" smtClean="0"/>
              <a:t>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4A7610-3A0D-4470-BBE3-E8C64FE553A7}" type="slidenum">
              <a:rPr lang="en-US" smtClean="0"/>
              <a:t>‹#›</a:t>
            </a:fld>
            <a:endParaRPr lang="en-US"/>
          </a:p>
        </p:txBody>
      </p:sp>
    </p:spTree>
    <p:extLst>
      <p:ext uri="{BB962C8B-B14F-4D97-AF65-F5344CB8AC3E}">
        <p14:creationId xmlns:p14="http://schemas.microsoft.com/office/powerpoint/2010/main" val="2234021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F3D3F2-B8EA-4F17-B2BB-291C95FBD88D}"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4A7610-3A0D-4470-BBE3-E8C64FE553A7}" type="slidenum">
              <a:rPr lang="en-US" smtClean="0"/>
              <a:t>‹#›</a:t>
            </a:fld>
            <a:endParaRPr lang="en-US"/>
          </a:p>
        </p:txBody>
      </p:sp>
    </p:spTree>
    <p:extLst>
      <p:ext uri="{BB962C8B-B14F-4D97-AF65-F5344CB8AC3E}">
        <p14:creationId xmlns:p14="http://schemas.microsoft.com/office/powerpoint/2010/main" val="15931148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F3D3F2-B8EA-4F17-B2BB-291C95FBD88D}"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4A7610-3A0D-4470-BBE3-E8C64FE553A7}" type="slidenum">
              <a:rPr lang="en-US" smtClean="0"/>
              <a:t>‹#›</a:t>
            </a:fld>
            <a:endParaRPr lang="en-US"/>
          </a:p>
        </p:txBody>
      </p:sp>
    </p:spTree>
    <p:extLst>
      <p:ext uri="{BB962C8B-B14F-4D97-AF65-F5344CB8AC3E}">
        <p14:creationId xmlns:p14="http://schemas.microsoft.com/office/powerpoint/2010/main" val="40889574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F3D3F2-B8EA-4F17-B2BB-291C95FBD88D}"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4A7610-3A0D-4470-BBE3-E8C64FE553A7}" type="slidenum">
              <a:rPr lang="en-US" smtClean="0"/>
              <a:t>‹#›</a:t>
            </a:fld>
            <a:endParaRPr lang="en-US"/>
          </a:p>
        </p:txBody>
      </p:sp>
    </p:spTree>
    <p:extLst>
      <p:ext uri="{BB962C8B-B14F-4D97-AF65-F5344CB8AC3E}">
        <p14:creationId xmlns:p14="http://schemas.microsoft.com/office/powerpoint/2010/main" val="21066650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F3D3F2-B8EA-4F17-B2BB-291C95FBD88D}"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4A7610-3A0D-4470-BBE3-E8C64FE553A7}" type="slidenum">
              <a:rPr lang="en-US" smtClean="0"/>
              <a:t>‹#›</a:t>
            </a:fld>
            <a:endParaRPr lang="en-US"/>
          </a:p>
        </p:txBody>
      </p:sp>
    </p:spTree>
    <p:extLst>
      <p:ext uri="{BB962C8B-B14F-4D97-AF65-F5344CB8AC3E}">
        <p14:creationId xmlns:p14="http://schemas.microsoft.com/office/powerpoint/2010/main" val="30834395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F3D3F2-B8EA-4F17-B2BB-291C95FBD88D}"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4A7610-3A0D-4470-BBE3-E8C64FE553A7}" type="slidenum">
              <a:rPr lang="en-US" smtClean="0"/>
              <a:t>‹#›</a:t>
            </a:fld>
            <a:endParaRPr lang="en-US"/>
          </a:p>
        </p:txBody>
      </p:sp>
    </p:spTree>
    <p:extLst>
      <p:ext uri="{BB962C8B-B14F-4D97-AF65-F5344CB8AC3E}">
        <p14:creationId xmlns:p14="http://schemas.microsoft.com/office/powerpoint/2010/main" val="16885823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F3D3F2-B8EA-4F17-B2BB-291C95FBD88D}"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4A7610-3A0D-4470-BBE3-E8C64FE553A7}" type="slidenum">
              <a:rPr lang="en-US" smtClean="0"/>
              <a:t>‹#›</a:t>
            </a:fld>
            <a:endParaRPr lang="en-US"/>
          </a:p>
        </p:txBody>
      </p:sp>
    </p:spTree>
    <p:extLst>
      <p:ext uri="{BB962C8B-B14F-4D97-AF65-F5344CB8AC3E}">
        <p14:creationId xmlns:p14="http://schemas.microsoft.com/office/powerpoint/2010/main" val="33602900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F3D3F2-B8EA-4F17-B2BB-291C95FBD88D}"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4A7610-3A0D-4470-BBE3-E8C64FE553A7}" type="slidenum">
              <a:rPr lang="en-US" smtClean="0"/>
              <a:t>‹#›</a:t>
            </a:fld>
            <a:endParaRPr lang="en-US"/>
          </a:p>
        </p:txBody>
      </p:sp>
    </p:spTree>
    <p:extLst>
      <p:ext uri="{BB962C8B-B14F-4D97-AF65-F5344CB8AC3E}">
        <p14:creationId xmlns:p14="http://schemas.microsoft.com/office/powerpoint/2010/main" val="2642711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F3D3F2-B8EA-4F17-B2BB-291C95FBD88D}"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664A7610-3A0D-4470-BBE3-E8C64FE553A7}" type="slidenum">
              <a:rPr lang="en-US" smtClean="0"/>
              <a:t>‹#›</a:t>
            </a:fld>
            <a:endParaRPr lang="en-US"/>
          </a:p>
        </p:txBody>
      </p:sp>
    </p:spTree>
    <p:extLst>
      <p:ext uri="{BB962C8B-B14F-4D97-AF65-F5344CB8AC3E}">
        <p14:creationId xmlns:p14="http://schemas.microsoft.com/office/powerpoint/2010/main" val="1178528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F3D3F2-B8EA-4F17-B2BB-291C95FBD88D}"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4A7610-3A0D-4470-BBE3-E8C64FE553A7}" type="slidenum">
              <a:rPr lang="en-US" smtClean="0"/>
              <a:t>‹#›</a:t>
            </a:fld>
            <a:endParaRPr lang="en-US"/>
          </a:p>
        </p:txBody>
      </p:sp>
    </p:spTree>
    <p:extLst>
      <p:ext uri="{BB962C8B-B14F-4D97-AF65-F5344CB8AC3E}">
        <p14:creationId xmlns:p14="http://schemas.microsoft.com/office/powerpoint/2010/main" val="649882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5F3D3F2-B8EA-4F17-B2BB-291C95FBD88D}" type="datetimeFigureOut">
              <a:rPr lang="en-US" smtClean="0"/>
              <a:t>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4A7610-3A0D-4470-BBE3-E8C64FE553A7}" type="slidenum">
              <a:rPr lang="en-US" smtClean="0"/>
              <a:t>‹#›</a:t>
            </a:fld>
            <a:endParaRPr lang="en-US"/>
          </a:p>
        </p:txBody>
      </p:sp>
    </p:spTree>
    <p:extLst>
      <p:ext uri="{BB962C8B-B14F-4D97-AF65-F5344CB8AC3E}">
        <p14:creationId xmlns:p14="http://schemas.microsoft.com/office/powerpoint/2010/main" val="900132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5F3D3F2-B8EA-4F17-B2BB-291C95FBD88D}" type="datetimeFigureOut">
              <a:rPr lang="en-US" smtClean="0"/>
              <a:t>12/5/2021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4A7610-3A0D-4470-BBE3-E8C64FE553A7}" type="slidenum">
              <a:rPr lang="en-US" smtClean="0"/>
              <a:t>‹#›</a:t>
            </a:fld>
            <a:endParaRPr lang="en-US"/>
          </a:p>
        </p:txBody>
      </p:sp>
    </p:spTree>
    <p:extLst>
      <p:ext uri="{BB962C8B-B14F-4D97-AF65-F5344CB8AC3E}">
        <p14:creationId xmlns:p14="http://schemas.microsoft.com/office/powerpoint/2010/main" val="1412248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5F3D3F2-B8EA-4F17-B2BB-291C95FBD88D}" type="datetimeFigureOut">
              <a:rPr lang="en-US" smtClean="0"/>
              <a:t>12/5/2021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4A7610-3A0D-4470-BBE3-E8C64FE553A7}" type="slidenum">
              <a:rPr lang="en-US" smtClean="0"/>
              <a:t>‹#›</a:t>
            </a:fld>
            <a:endParaRPr lang="en-US"/>
          </a:p>
        </p:txBody>
      </p:sp>
    </p:spTree>
    <p:extLst>
      <p:ext uri="{BB962C8B-B14F-4D97-AF65-F5344CB8AC3E}">
        <p14:creationId xmlns:p14="http://schemas.microsoft.com/office/powerpoint/2010/main" val="758504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F3D3F2-B8EA-4F17-B2BB-291C95FBD88D}" type="datetimeFigureOut">
              <a:rPr lang="en-US" smtClean="0"/>
              <a:t>12/5/2021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4A7610-3A0D-4470-BBE3-E8C64FE553A7}" type="slidenum">
              <a:rPr lang="en-US" smtClean="0"/>
              <a:t>‹#›</a:t>
            </a:fld>
            <a:endParaRPr lang="en-US"/>
          </a:p>
        </p:txBody>
      </p:sp>
    </p:spTree>
    <p:extLst>
      <p:ext uri="{BB962C8B-B14F-4D97-AF65-F5344CB8AC3E}">
        <p14:creationId xmlns:p14="http://schemas.microsoft.com/office/powerpoint/2010/main" val="1766251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F3D3F2-B8EA-4F17-B2BB-291C95FBD88D}" type="datetimeFigureOut">
              <a:rPr lang="en-US" smtClean="0"/>
              <a:t>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4A7610-3A0D-4470-BBE3-E8C64FE553A7}" type="slidenum">
              <a:rPr lang="en-US" smtClean="0"/>
              <a:t>‹#›</a:t>
            </a:fld>
            <a:endParaRPr lang="en-US"/>
          </a:p>
        </p:txBody>
      </p:sp>
    </p:spTree>
    <p:extLst>
      <p:ext uri="{BB962C8B-B14F-4D97-AF65-F5344CB8AC3E}">
        <p14:creationId xmlns:p14="http://schemas.microsoft.com/office/powerpoint/2010/main" val="2273909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F3D3F2-B8EA-4F17-B2BB-291C95FBD88D}" type="datetimeFigureOut">
              <a:rPr lang="en-US" smtClean="0"/>
              <a:t>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4A7610-3A0D-4470-BBE3-E8C64FE553A7}" type="slidenum">
              <a:rPr lang="en-US" smtClean="0"/>
              <a:t>‹#›</a:t>
            </a:fld>
            <a:endParaRPr lang="en-US"/>
          </a:p>
        </p:txBody>
      </p:sp>
    </p:spTree>
    <p:extLst>
      <p:ext uri="{BB962C8B-B14F-4D97-AF65-F5344CB8AC3E}">
        <p14:creationId xmlns:p14="http://schemas.microsoft.com/office/powerpoint/2010/main" val="4096849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5F3D3F2-B8EA-4F17-B2BB-291C95FBD88D}" type="datetimeFigureOut">
              <a:rPr lang="en-US" smtClean="0"/>
              <a:t>12/5/2021</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64A7610-3A0D-4470-BBE3-E8C64FE553A7}" type="slidenum">
              <a:rPr lang="en-US" smtClean="0"/>
              <a:t>‹#›</a:t>
            </a:fld>
            <a:endParaRPr lang="en-US"/>
          </a:p>
        </p:txBody>
      </p:sp>
    </p:spTree>
    <p:extLst>
      <p:ext uri="{BB962C8B-B14F-4D97-AF65-F5344CB8AC3E}">
        <p14:creationId xmlns:p14="http://schemas.microsoft.com/office/powerpoint/2010/main" val="2848010756"/>
      </p:ext>
    </p:extLst>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 id="2147483882" r:id="rId12"/>
    <p:sldLayoutId id="2147483883" r:id="rId13"/>
    <p:sldLayoutId id="2147483884" r:id="rId14"/>
    <p:sldLayoutId id="2147483885" r:id="rId15"/>
    <p:sldLayoutId id="2147483886" r:id="rId16"/>
    <p:sldLayoutId id="214748388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jpe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microsoft.com/office/2007/relationships/hdphoto" Target="../media/hdphoto2.wdp"/><Relationship Id="rId7" Type="http://schemas.microsoft.com/office/2007/relationships/hdphoto" Target="../media/hdphoto4.wdp"/><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4.png"/><Relationship Id="rId5" Type="http://schemas.microsoft.com/office/2007/relationships/hdphoto" Target="../media/hdphoto3.wdp"/><Relationship Id="rId4" Type="http://schemas.openxmlformats.org/officeDocument/2006/relationships/image" Target="../media/image13.png"/><Relationship Id="rId9" Type="http://schemas.microsoft.com/office/2007/relationships/hdphoto" Target="../media/hdphoto5.wdp"/></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5655827-B42D-4180-88D3-D83F25E4B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txBody>
          <a:bodyPr rtlCol="0" anchor="ctr"/>
          <a:lstStyle/>
          <a:p>
            <a:pPr algn="ctr"/>
            <a:endParaRPr lang="en-US"/>
          </a:p>
        </p:txBody>
      </p:sp>
      <p:sp>
        <p:nvSpPr>
          <p:cNvPr id="10" name="Freeform: Shape 9">
            <a:extLst>
              <a:ext uri="{FF2B5EF4-FFF2-40B4-BE49-F238E27FC236}">
                <a16:creationId xmlns:a16="http://schemas.microsoft.com/office/drawing/2014/main" id="{24ACCB06-563C-4ADE-B4D6-1FE9F723C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955594"/>
            <a:ext cx="1828958" cy="2902407"/>
          </a:xfrm>
          <a:custGeom>
            <a:avLst/>
            <a:gdLst>
              <a:gd name="connsiteX0" fmla="*/ 0 w 1828958"/>
              <a:gd name="connsiteY0" fmla="*/ 0 h 2902407"/>
              <a:gd name="connsiteX1" fmla="*/ 1828958 w 1828958"/>
              <a:gd name="connsiteY1" fmla="*/ 2902407 h 2902407"/>
              <a:gd name="connsiteX2" fmla="*/ 1709896 w 1828958"/>
              <a:gd name="connsiteY2" fmla="*/ 2902407 h 2902407"/>
              <a:gd name="connsiteX3" fmla="*/ 0 w 1828958"/>
              <a:gd name="connsiteY3" fmla="*/ 63474 h 2902407"/>
            </a:gdLst>
            <a:ahLst/>
            <a:cxnLst>
              <a:cxn ang="0">
                <a:pos x="connsiteX0" y="connsiteY0"/>
              </a:cxn>
              <a:cxn ang="0">
                <a:pos x="connsiteX1" y="connsiteY1"/>
              </a:cxn>
              <a:cxn ang="0">
                <a:pos x="connsiteX2" y="connsiteY2"/>
              </a:cxn>
              <a:cxn ang="0">
                <a:pos x="connsiteX3" y="connsiteY3"/>
              </a:cxn>
            </a:cxnLst>
            <a:rect l="l" t="t" r="r" b="b"/>
            <a:pathLst>
              <a:path w="1828958" h="2902407">
                <a:moveTo>
                  <a:pt x="0" y="0"/>
                </a:moveTo>
                <a:lnTo>
                  <a:pt x="1828958" y="2902407"/>
                </a:lnTo>
                <a:lnTo>
                  <a:pt x="1709896" y="2902407"/>
                </a:lnTo>
                <a:lnTo>
                  <a:pt x="0" y="63474"/>
                </a:lnTo>
                <a:close/>
              </a:path>
            </a:pathLst>
          </a:custGeom>
          <a:solidFill>
            <a:srgbClr val="262626"/>
          </a:solidFill>
          <a:ln>
            <a:noFill/>
          </a:ln>
        </p:spPr>
      </p:sp>
      <p:sp>
        <p:nvSpPr>
          <p:cNvPr id="12" name="Freeform: Shape 11">
            <a:extLst>
              <a:ext uri="{FF2B5EF4-FFF2-40B4-BE49-F238E27FC236}">
                <a16:creationId xmlns:a16="http://schemas.microsoft.com/office/drawing/2014/main" id="{40761ECD-D92B-46AE-82CA-640023D28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3220098"/>
            <a:ext cx="2910045" cy="3637903"/>
          </a:xfrm>
          <a:custGeom>
            <a:avLst/>
            <a:gdLst>
              <a:gd name="connsiteX0" fmla="*/ 0 w 2910045"/>
              <a:gd name="connsiteY0" fmla="*/ 0 h 3637903"/>
              <a:gd name="connsiteX1" fmla="*/ 2910045 w 2910045"/>
              <a:gd name="connsiteY1" fmla="*/ 3637903 h 3637903"/>
              <a:gd name="connsiteX2" fmla="*/ 2786220 w 2910045"/>
              <a:gd name="connsiteY2" fmla="*/ 3637903 h 3637903"/>
              <a:gd name="connsiteX3" fmla="*/ 0 w 2910045"/>
              <a:gd name="connsiteY3" fmla="*/ 20366 h 3637903"/>
            </a:gdLst>
            <a:ahLst/>
            <a:cxnLst>
              <a:cxn ang="0">
                <a:pos x="connsiteX0" y="connsiteY0"/>
              </a:cxn>
              <a:cxn ang="0">
                <a:pos x="connsiteX1" y="connsiteY1"/>
              </a:cxn>
              <a:cxn ang="0">
                <a:pos x="connsiteX2" y="connsiteY2"/>
              </a:cxn>
              <a:cxn ang="0">
                <a:pos x="connsiteX3" y="connsiteY3"/>
              </a:cxn>
            </a:cxnLst>
            <a:rect l="l" t="t" r="r" b="b"/>
            <a:pathLst>
              <a:path w="2910045" h="3637903">
                <a:moveTo>
                  <a:pt x="0" y="0"/>
                </a:moveTo>
                <a:lnTo>
                  <a:pt x="2910045" y="3637903"/>
                </a:lnTo>
                <a:lnTo>
                  <a:pt x="2786220" y="3637903"/>
                </a:lnTo>
                <a:lnTo>
                  <a:pt x="0" y="20366"/>
                </a:lnTo>
                <a:close/>
              </a:path>
            </a:pathLst>
          </a:custGeom>
          <a:solidFill>
            <a:schemeClr val="accent1">
              <a:lumMod val="50000"/>
            </a:schemeClr>
          </a:solidFill>
          <a:ln>
            <a:noFill/>
          </a:ln>
        </p:spPr>
      </p:sp>
      <p:sp>
        <p:nvSpPr>
          <p:cNvPr id="14" name="Freeform: Shape 13">
            <a:extLst>
              <a:ext uri="{FF2B5EF4-FFF2-40B4-BE49-F238E27FC236}">
                <a16:creationId xmlns:a16="http://schemas.microsoft.com/office/drawing/2014/main" id="{9A928607-C55C-40FD-B2DF-6CD6A7226A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2845509"/>
            <a:ext cx="4149883" cy="4012491"/>
          </a:xfrm>
          <a:custGeom>
            <a:avLst/>
            <a:gdLst>
              <a:gd name="connsiteX0" fmla="*/ 0 w 4149883"/>
              <a:gd name="connsiteY0" fmla="*/ 0 h 4012491"/>
              <a:gd name="connsiteX1" fmla="*/ 4149883 w 4149883"/>
              <a:gd name="connsiteY1" fmla="*/ 4012491 h 4012491"/>
              <a:gd name="connsiteX2" fmla="*/ 2910046 w 4149883"/>
              <a:gd name="connsiteY2" fmla="*/ 4012491 h 4012491"/>
              <a:gd name="connsiteX3" fmla="*/ 0 w 4149883"/>
              <a:gd name="connsiteY3" fmla="*/ 374587 h 4012491"/>
            </a:gdLst>
            <a:ahLst/>
            <a:cxnLst>
              <a:cxn ang="0">
                <a:pos x="connsiteX0" y="connsiteY0"/>
              </a:cxn>
              <a:cxn ang="0">
                <a:pos x="connsiteX1" y="connsiteY1"/>
              </a:cxn>
              <a:cxn ang="0">
                <a:pos x="connsiteX2" y="connsiteY2"/>
              </a:cxn>
              <a:cxn ang="0">
                <a:pos x="connsiteX3" y="connsiteY3"/>
              </a:cxn>
            </a:cxnLst>
            <a:rect l="l" t="t" r="r" b="b"/>
            <a:pathLst>
              <a:path w="4149883" h="4012491">
                <a:moveTo>
                  <a:pt x="0" y="0"/>
                </a:moveTo>
                <a:lnTo>
                  <a:pt x="4149883" y="4012491"/>
                </a:lnTo>
                <a:lnTo>
                  <a:pt x="2910046" y="4012491"/>
                </a:lnTo>
                <a:lnTo>
                  <a:pt x="0" y="374587"/>
                </a:lnTo>
                <a:close/>
              </a:path>
            </a:pathLst>
          </a:custGeom>
          <a:solidFill>
            <a:schemeClr val="accent1">
              <a:lumMod val="75000"/>
            </a:schemeClr>
          </a:solidFill>
          <a:ln>
            <a:noFill/>
          </a:ln>
        </p:spPr>
      </p:sp>
      <p:sp>
        <p:nvSpPr>
          <p:cNvPr id="16" name="Freeform: Shape 15">
            <a:extLst>
              <a:ext uri="{FF2B5EF4-FFF2-40B4-BE49-F238E27FC236}">
                <a16:creationId xmlns:a16="http://schemas.microsoft.com/office/drawing/2014/main" id="{400A20C1-29A4-43E0-AB15-7931F76F8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332410"/>
            <a:ext cx="2719546" cy="3525590"/>
          </a:xfrm>
          <a:custGeom>
            <a:avLst/>
            <a:gdLst>
              <a:gd name="connsiteX0" fmla="*/ 0 w 2719546"/>
              <a:gd name="connsiteY0" fmla="*/ 0 h 3525590"/>
              <a:gd name="connsiteX1" fmla="*/ 2719546 w 2719546"/>
              <a:gd name="connsiteY1" fmla="*/ 3525590 h 3525590"/>
              <a:gd name="connsiteX2" fmla="*/ 1828959 w 2719546"/>
              <a:gd name="connsiteY2" fmla="*/ 3525590 h 3525590"/>
              <a:gd name="connsiteX3" fmla="*/ 0 w 2719546"/>
              <a:gd name="connsiteY3" fmla="*/ 623183 h 3525590"/>
            </a:gdLst>
            <a:ahLst/>
            <a:cxnLst>
              <a:cxn ang="0">
                <a:pos x="connsiteX0" y="connsiteY0"/>
              </a:cxn>
              <a:cxn ang="0">
                <a:pos x="connsiteX1" y="connsiteY1"/>
              </a:cxn>
              <a:cxn ang="0">
                <a:pos x="connsiteX2" y="connsiteY2"/>
              </a:cxn>
              <a:cxn ang="0">
                <a:pos x="connsiteX3" y="connsiteY3"/>
              </a:cxn>
            </a:cxnLst>
            <a:rect l="l" t="t" r="r" b="b"/>
            <a:pathLst>
              <a:path w="2719546" h="3525590">
                <a:moveTo>
                  <a:pt x="0" y="0"/>
                </a:moveTo>
                <a:lnTo>
                  <a:pt x="2719546" y="3525590"/>
                </a:lnTo>
                <a:lnTo>
                  <a:pt x="1828959" y="3525590"/>
                </a:lnTo>
                <a:lnTo>
                  <a:pt x="0" y="623183"/>
                </a:lnTo>
                <a:close/>
              </a:path>
            </a:pathLst>
          </a:custGeom>
          <a:solidFill>
            <a:srgbClr val="404040"/>
          </a:solidFill>
          <a:ln>
            <a:noFill/>
          </a:ln>
        </p:spPr>
      </p:sp>
      <p:sp>
        <p:nvSpPr>
          <p:cNvPr id="2" name="Title 1">
            <a:extLst>
              <a:ext uri="{FF2B5EF4-FFF2-40B4-BE49-F238E27FC236}">
                <a16:creationId xmlns:a16="http://schemas.microsoft.com/office/drawing/2014/main" id="{11DFFE5C-A630-40FB-AA5A-B7BC99C28FE9}"/>
              </a:ext>
            </a:extLst>
          </p:cNvPr>
          <p:cNvSpPr>
            <a:spLocks noGrp="1"/>
          </p:cNvSpPr>
          <p:nvPr>
            <p:ph type="ctrTitle"/>
          </p:nvPr>
        </p:nvSpPr>
        <p:spPr>
          <a:xfrm>
            <a:off x="1205832" y="1506886"/>
            <a:ext cx="10418097" cy="2302658"/>
          </a:xfrm>
        </p:spPr>
        <p:txBody>
          <a:bodyPr anchor="b">
            <a:noAutofit/>
          </a:bodyPr>
          <a:lstStyle/>
          <a:p>
            <a:pPr marL="0" marR="0" algn="ctr">
              <a:lnSpc>
                <a:spcPct val="150000"/>
              </a:lnSpc>
              <a:spcBef>
                <a:spcPts val="0"/>
              </a:spcBef>
              <a:spcAft>
                <a:spcPts val="800"/>
              </a:spcAft>
            </a:pPr>
            <a:br>
              <a:rPr lang="ar-SA" sz="3100" dirty="0">
                <a:effectLst/>
                <a:latin typeface="Arial" panose="020B0604020202020204" pitchFamily="34" charset="0"/>
                <a:ea typeface="Calibri" panose="020F0502020204030204" pitchFamily="34" charset="0"/>
                <a:cs typeface="Arial" panose="020B0604020202020204" pitchFamily="34" charset="0"/>
              </a:rPr>
            </a:br>
            <a:br>
              <a:rPr lang="ar-SA" sz="3100" dirty="0">
                <a:effectLst/>
                <a:latin typeface="Arial" panose="020B0604020202020204" pitchFamily="34" charset="0"/>
                <a:ea typeface="Calibri" panose="020F0502020204030204" pitchFamily="34" charset="0"/>
                <a:cs typeface="Arial" panose="020B0604020202020204" pitchFamily="34" charset="0"/>
              </a:rPr>
            </a:br>
            <a:r>
              <a:rPr lang="ar-SA" sz="3400" b="1" dirty="0">
                <a:solidFill>
                  <a:srgbClr val="0307BD"/>
                </a:solidFill>
                <a:effectLst/>
                <a:latin typeface="Times New Roman" panose="02020603050405020304" pitchFamily="18" charset="0"/>
                <a:ea typeface="Calibri" panose="020F0502020204030204" pitchFamily="34" charset="0"/>
                <a:cs typeface="Times New Roman" panose="02020603050405020304" pitchFamily="18" charset="0"/>
              </a:rPr>
              <a:t>دراسة أثر آلية خلط معامل التشكيل السطحي بمحلول التنمية على خواص التراكيب النانوية لأكسيد الزنك المحضرة لتطبيقات الاستشعار الغازي</a:t>
            </a:r>
            <a:r>
              <a:rPr lang="en-US" sz="3100" dirty="0">
                <a:effectLst/>
                <a:latin typeface="Arial" panose="020B0604020202020204" pitchFamily="34" charset="0"/>
                <a:ea typeface="Calibri" panose="020F0502020204030204" pitchFamily="34" charset="0"/>
                <a:cs typeface="Arial" panose="020B0604020202020204" pitchFamily="34" charset="0"/>
              </a:rPr>
              <a:t> </a:t>
            </a:r>
            <a:br>
              <a:rPr lang="en-US" sz="3100" dirty="0">
                <a:effectLst/>
                <a:latin typeface="Arial" panose="020B0604020202020204" pitchFamily="34" charset="0"/>
                <a:ea typeface="Calibri" panose="020F0502020204030204" pitchFamily="34" charset="0"/>
                <a:cs typeface="Arial" panose="020B0604020202020204" pitchFamily="34" charset="0"/>
              </a:rPr>
            </a:br>
            <a:endParaRPr lang="en-US" sz="3100"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5C063A24-DF54-4BDE-A129-B839A9C4C262}"/>
              </a:ext>
            </a:extLst>
          </p:cNvPr>
          <p:cNvSpPr>
            <a:spLocks noGrp="1"/>
          </p:cNvSpPr>
          <p:nvPr>
            <p:ph type="subTitle" idx="1"/>
          </p:nvPr>
        </p:nvSpPr>
        <p:spPr>
          <a:xfrm>
            <a:off x="3093481" y="4125511"/>
            <a:ext cx="6752908" cy="1091381"/>
          </a:xfrm>
        </p:spPr>
        <p:txBody>
          <a:bodyPr>
            <a:noAutofit/>
          </a:bodyPr>
          <a:lstStyle/>
          <a:p>
            <a:pPr algn="ctr" rtl="1">
              <a:lnSpc>
                <a:spcPct val="90000"/>
              </a:lnSpc>
            </a:pPr>
            <a:r>
              <a:rPr lang="ar-SA" sz="2600" b="1" dirty="0">
                <a:latin typeface="Arial" panose="020B0604020202020204" pitchFamily="34" charset="0"/>
                <a:cs typeface="Arial" panose="020B0604020202020204" pitchFamily="34" charset="0"/>
              </a:rPr>
              <a:t>الطالب: محمد عبدالله محمد الهزاع</a:t>
            </a:r>
          </a:p>
          <a:p>
            <a:pPr algn="ctr">
              <a:lnSpc>
                <a:spcPct val="90000"/>
              </a:lnSpc>
            </a:pPr>
            <a:r>
              <a:rPr lang="ar-SA" sz="2000" b="1" dirty="0">
                <a:latin typeface="Arial" panose="020B0604020202020204" pitchFamily="34" charset="0"/>
                <a:cs typeface="Arial" panose="020B0604020202020204" pitchFamily="34" charset="0"/>
              </a:rPr>
              <a:t>438103363</a:t>
            </a:r>
            <a:endParaRPr lang="en-US" sz="2000" b="1" dirty="0">
              <a:latin typeface="Arial" panose="020B0604020202020204" pitchFamily="34" charset="0"/>
              <a:cs typeface="Arial" panose="020B0604020202020204" pitchFamily="34" charset="0"/>
            </a:endParaRPr>
          </a:p>
          <a:p>
            <a:pPr algn="ctr">
              <a:lnSpc>
                <a:spcPct val="90000"/>
              </a:lnSpc>
            </a:pPr>
            <a:endParaRPr lang="ar-SA" sz="2000" b="1" dirty="0">
              <a:latin typeface="Arial" panose="020B0604020202020204" pitchFamily="34" charset="0"/>
              <a:cs typeface="Arial" panose="020B0604020202020204" pitchFamily="34" charset="0"/>
            </a:endParaRPr>
          </a:p>
          <a:p>
            <a:pPr algn="ctr">
              <a:lnSpc>
                <a:spcPct val="90000"/>
              </a:lnSpc>
            </a:pPr>
            <a:r>
              <a:rPr lang="ar-SA" sz="2000" b="1" dirty="0">
                <a:latin typeface="Arial" panose="020B0604020202020204" pitchFamily="34" charset="0"/>
                <a:cs typeface="Arial" panose="020B0604020202020204" pitchFamily="34" charset="0"/>
              </a:rPr>
              <a:t>إشراف: د.محمد بن عبدالعزيز الدريبي</a:t>
            </a:r>
          </a:p>
        </p:txBody>
      </p:sp>
    </p:spTree>
    <p:extLst>
      <p:ext uri="{BB962C8B-B14F-4D97-AF65-F5344CB8AC3E}">
        <p14:creationId xmlns:p14="http://schemas.microsoft.com/office/powerpoint/2010/main" val="915143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35969-9CAD-4A27-B007-986D20833D6F}"/>
              </a:ext>
            </a:extLst>
          </p:cNvPr>
          <p:cNvSpPr>
            <a:spLocks noGrp="1"/>
          </p:cNvSpPr>
          <p:nvPr>
            <p:ph type="title"/>
          </p:nvPr>
        </p:nvSpPr>
        <p:spPr>
          <a:xfrm>
            <a:off x="1484309" y="190500"/>
            <a:ext cx="10018713" cy="1752599"/>
          </a:xfrm>
        </p:spPr>
        <p:txBody>
          <a:bodyPr/>
          <a:lstStyle/>
          <a:p>
            <a:r>
              <a:rPr lang="ar-SA" b="1" dirty="0">
                <a:solidFill>
                  <a:srgbClr val="C00000"/>
                </a:solidFill>
                <a:latin typeface="Arial" panose="020B0604020202020204" pitchFamily="34" charset="0"/>
                <a:cs typeface="Arial" panose="020B0604020202020204" pitchFamily="34" charset="0"/>
              </a:rPr>
              <a:t>الخاتمة</a:t>
            </a:r>
            <a:endParaRPr lang="en-US" b="1" dirty="0">
              <a:solidFill>
                <a:srgbClr val="C00000"/>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E66F4017-EE08-4746-A72D-D41BE3FABE6E}"/>
              </a:ext>
            </a:extLst>
          </p:cNvPr>
          <p:cNvSpPr/>
          <p:nvPr/>
        </p:nvSpPr>
        <p:spPr>
          <a:xfrm>
            <a:off x="1484309" y="1470131"/>
            <a:ext cx="10018713" cy="4874283"/>
          </a:xfrm>
          <a:prstGeom prst="rect">
            <a:avLst/>
          </a:prstGeom>
        </p:spPr>
        <p:txBody>
          <a:bodyPr wrap="square">
            <a:spAutoFit/>
          </a:bodyPr>
          <a:lstStyle/>
          <a:p>
            <a:pPr marL="342900" lvl="0" indent="-342900" algn="just" rtl="1">
              <a:lnSpc>
                <a:spcPct val="107000"/>
              </a:lnSpc>
              <a:spcAft>
                <a:spcPts val="800"/>
              </a:spcAft>
              <a:buFont typeface="Wingdings" panose="05000000000000000000" pitchFamily="2" charset="2"/>
              <a:buChar char=""/>
              <a:tabLst>
                <a:tab pos="457200" algn="l"/>
              </a:tabLst>
            </a:pPr>
            <a:r>
              <a:rPr lang="ar-SA" sz="2800" dirty="0">
                <a:latin typeface="Arial" panose="020B0604020202020204" pitchFamily="34" charset="0"/>
                <a:cs typeface="Arial" panose="020B0604020202020204" pitchFamily="34" charset="0"/>
              </a:rPr>
              <a:t>أظهرت العينة المحضرة بالخلط السريع للمحاليل أعلى استجابة وقد يكون ذلك ناتج عن المساحة السطحية العالية للأسلاك النانوية بالمقارنة مع الشرائح النانوية والتي يزداد تواجدها بزيادة زمن التقطير كما هو ظاهر في صور المجهر الإلكتروني الماسح </a:t>
            </a:r>
            <a:r>
              <a:rPr lang="en-US" sz="2800" dirty="0">
                <a:latin typeface="Arial" panose="020B0604020202020204" pitchFamily="34" charset="0"/>
                <a:cs typeface="Arial" panose="020B0604020202020204" pitchFamily="34" charset="0"/>
              </a:rPr>
              <a:t>.SEM</a:t>
            </a:r>
          </a:p>
          <a:p>
            <a:pPr marL="342900" lvl="0" indent="-342900" algn="just" rtl="1">
              <a:lnSpc>
                <a:spcPct val="107000"/>
              </a:lnSpc>
              <a:spcAft>
                <a:spcPts val="800"/>
              </a:spcAft>
              <a:buFont typeface="Wingdings" panose="05000000000000000000" pitchFamily="2" charset="2"/>
              <a:buChar char=""/>
              <a:tabLst>
                <a:tab pos="457200" algn="l"/>
              </a:tabLst>
            </a:pPr>
            <a:r>
              <a:rPr lang="ar-SA" sz="2800" dirty="0">
                <a:latin typeface="Arial" panose="020B0604020202020204" pitchFamily="34" charset="0"/>
                <a:cs typeface="Arial" panose="020B0604020202020204" pitchFamily="34" charset="0"/>
              </a:rPr>
              <a:t>نلاحظ من منحنى تغير مقاومة المستشعر مع الزمن انخفاض مقاومة المستشعر بشكل سريع لحظة دخول الغاز على العينة وذلك ناتج عن تفاعل ذرات الأكسجين الملتصقة بسطح الجسيمات النانوية مع هذا الغاز.</a:t>
            </a:r>
            <a:endParaRPr lang="en-US" sz="2800" dirty="0">
              <a:latin typeface="Arial" panose="020B0604020202020204" pitchFamily="34" charset="0"/>
              <a:cs typeface="Arial" panose="020B0604020202020204" pitchFamily="34" charset="0"/>
            </a:endParaRPr>
          </a:p>
          <a:p>
            <a:pPr marL="342900" lvl="0" indent="-342900" algn="just" rtl="1">
              <a:lnSpc>
                <a:spcPct val="107000"/>
              </a:lnSpc>
              <a:spcAft>
                <a:spcPts val="800"/>
              </a:spcAft>
              <a:buFont typeface="Wingdings" panose="05000000000000000000" pitchFamily="2" charset="2"/>
              <a:buChar char=""/>
              <a:tabLst>
                <a:tab pos="457200" algn="l"/>
              </a:tabLst>
            </a:pPr>
            <a:r>
              <a:rPr lang="ar-SA" sz="2800" dirty="0">
                <a:latin typeface="Arial" panose="020B0604020202020204" pitchFamily="34" charset="0"/>
                <a:cs typeface="Arial" panose="020B0604020202020204" pitchFamily="34" charset="0"/>
              </a:rPr>
              <a:t>عملية التقطير تؤثر على أثر معامل التشكيل السطحي للمواد الداخلة في التفاعل مما يؤدي إلى استهلاك معظم جزيئاته عند بداية التفاعل وبذلك ينتج تزايد في عدد الشرائح النانوية بزيادة زمن التقطير.</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54335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35969-9CAD-4A27-B007-986D20833D6F}"/>
              </a:ext>
            </a:extLst>
          </p:cNvPr>
          <p:cNvSpPr>
            <a:spLocks noGrp="1"/>
          </p:cNvSpPr>
          <p:nvPr>
            <p:ph type="title"/>
          </p:nvPr>
        </p:nvSpPr>
        <p:spPr>
          <a:xfrm>
            <a:off x="1484309" y="190500"/>
            <a:ext cx="10018713" cy="1752599"/>
          </a:xfrm>
        </p:spPr>
        <p:txBody>
          <a:bodyPr/>
          <a:lstStyle/>
          <a:p>
            <a:r>
              <a:rPr lang="ar-SA" b="1" dirty="0">
                <a:solidFill>
                  <a:srgbClr val="C00000"/>
                </a:solidFill>
                <a:latin typeface="Arial" panose="020B0604020202020204" pitchFamily="34" charset="0"/>
                <a:cs typeface="Arial" panose="020B0604020202020204" pitchFamily="34" charset="0"/>
              </a:rPr>
              <a:t>التوصيات</a:t>
            </a:r>
            <a:endParaRPr lang="en-US" b="1" dirty="0">
              <a:solidFill>
                <a:srgbClr val="C0000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3ADABC8F-53FC-41D3-B3C5-DFA3A557DCCE}"/>
              </a:ext>
            </a:extLst>
          </p:cNvPr>
          <p:cNvSpPr txBox="1"/>
          <p:nvPr/>
        </p:nvSpPr>
        <p:spPr>
          <a:xfrm>
            <a:off x="1838739" y="2081724"/>
            <a:ext cx="9499240" cy="1815882"/>
          </a:xfrm>
          <a:prstGeom prst="rect">
            <a:avLst/>
          </a:prstGeom>
          <a:noFill/>
        </p:spPr>
        <p:txBody>
          <a:bodyPr wrap="square" rtlCol="0">
            <a:spAutoFit/>
          </a:bodyPr>
          <a:lstStyle/>
          <a:p>
            <a:pPr marL="285750" indent="-285750" algn="r" rtl="1">
              <a:buFont typeface="Arial" panose="020B0604020202020204" pitchFamily="34" charset="0"/>
              <a:buChar char="•"/>
            </a:pPr>
            <a:r>
              <a:rPr lang="ar-SA" sz="2800" dirty="0">
                <a:latin typeface="Arial" panose="020B0604020202020204" pitchFamily="34" charset="0"/>
                <a:cs typeface="Arial" panose="020B0604020202020204" pitchFamily="34" charset="0"/>
              </a:rPr>
              <a:t>دراسة أثر تغير درجة الحرارة على خواص المستشعر الغازي</a:t>
            </a:r>
          </a:p>
          <a:p>
            <a:endParaRPr lang="ar-SA" sz="2800" dirty="0">
              <a:latin typeface="Arial" panose="020B0604020202020204" pitchFamily="34" charset="0"/>
              <a:cs typeface="Arial" panose="020B0604020202020204" pitchFamily="34" charset="0"/>
            </a:endParaRPr>
          </a:p>
          <a:p>
            <a:pPr marL="285750" indent="-285750" algn="r" rtl="1">
              <a:buFont typeface="Arial" panose="020B0604020202020204" pitchFamily="34" charset="0"/>
              <a:buChar char="•"/>
            </a:pPr>
            <a:r>
              <a:rPr lang="ar-SA" sz="2800" dirty="0">
                <a:latin typeface="Arial" panose="020B0604020202020204" pitchFamily="34" charset="0"/>
                <a:cs typeface="Arial" panose="020B0604020202020204" pitchFamily="34" charset="0"/>
              </a:rPr>
              <a:t>دراسة أثر تغير تركيز معامل التشكيل السطحي </a:t>
            </a:r>
            <a:r>
              <a:rPr lang="en-US" sz="2800" dirty="0">
                <a:latin typeface="Arial" panose="020B0604020202020204" pitchFamily="34" charset="0"/>
                <a:cs typeface="Arial" panose="020B0604020202020204" pitchFamily="34" charset="0"/>
              </a:rPr>
              <a:t>CTAB</a:t>
            </a:r>
            <a:r>
              <a:rPr lang="ar-SA" sz="2800" dirty="0">
                <a:latin typeface="Arial" panose="020B0604020202020204" pitchFamily="34" charset="0"/>
                <a:cs typeface="Arial" panose="020B0604020202020204" pitchFamily="34" charset="0"/>
              </a:rPr>
              <a:t> على أشكال التراكيب النانوية لمركب أكسيد الزنك.</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4811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FAD24-D982-479A-941A-E82DAF135CFD}"/>
              </a:ext>
            </a:extLst>
          </p:cNvPr>
          <p:cNvSpPr>
            <a:spLocks noGrp="1"/>
          </p:cNvSpPr>
          <p:nvPr>
            <p:ph type="title"/>
          </p:nvPr>
        </p:nvSpPr>
        <p:spPr>
          <a:xfrm>
            <a:off x="1191097" y="2552700"/>
            <a:ext cx="10018713" cy="1752599"/>
          </a:xfrm>
        </p:spPr>
        <p:txBody>
          <a:bodyPr>
            <a:normAutofit/>
          </a:bodyPr>
          <a:lstStyle/>
          <a:p>
            <a:r>
              <a:rPr lang="en-US" sz="5400" b="1" dirty="0"/>
              <a:t>Thank you </a:t>
            </a:r>
          </a:p>
        </p:txBody>
      </p:sp>
      <p:sp>
        <p:nvSpPr>
          <p:cNvPr id="3" name="Rectangle 2">
            <a:extLst>
              <a:ext uri="{FF2B5EF4-FFF2-40B4-BE49-F238E27FC236}">
                <a16:creationId xmlns:a16="http://schemas.microsoft.com/office/drawing/2014/main" id="{3949059E-A7B5-4EC0-9EBC-83C32DD0C3C9}"/>
              </a:ext>
            </a:extLst>
          </p:cNvPr>
          <p:cNvSpPr/>
          <p:nvPr/>
        </p:nvSpPr>
        <p:spPr>
          <a:xfrm>
            <a:off x="4448710" y="2645167"/>
            <a:ext cx="3503488" cy="221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2E9281D7-6DEB-4B10-BE6B-4457950BF9DA}"/>
              </a:ext>
            </a:extLst>
          </p:cNvPr>
          <p:cNvSpPr/>
          <p:nvPr/>
        </p:nvSpPr>
        <p:spPr>
          <a:xfrm>
            <a:off x="4448710" y="3991511"/>
            <a:ext cx="3503488" cy="221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0435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D6E82-809C-434D-842B-AE604CA4B044}"/>
              </a:ext>
            </a:extLst>
          </p:cNvPr>
          <p:cNvSpPr>
            <a:spLocks noGrp="1"/>
          </p:cNvSpPr>
          <p:nvPr>
            <p:ph type="title"/>
          </p:nvPr>
        </p:nvSpPr>
        <p:spPr>
          <a:xfrm>
            <a:off x="1438684" y="153680"/>
            <a:ext cx="10018713" cy="1752599"/>
          </a:xfrm>
        </p:spPr>
        <p:txBody>
          <a:bodyPr>
            <a:normAutofit/>
          </a:bodyPr>
          <a:lstStyle/>
          <a:p>
            <a:pPr algn="ctr"/>
            <a:r>
              <a:rPr lang="ar-SA" sz="3600" b="1" dirty="0">
                <a:solidFill>
                  <a:srgbClr val="C00000"/>
                </a:solidFill>
                <a:latin typeface="Arial" panose="020B0604020202020204" pitchFamily="34" charset="0"/>
                <a:cs typeface="Arial" panose="020B0604020202020204" pitchFamily="34" charset="0"/>
              </a:rPr>
              <a:t>فهرس العرض</a:t>
            </a:r>
            <a:endParaRPr lang="en-US" sz="3600" b="1" dirty="0">
              <a:solidFill>
                <a:srgbClr val="C00000"/>
              </a:solidFill>
              <a:latin typeface="Arial" panose="020B0604020202020204" pitchFamily="34" charset="0"/>
              <a:cs typeface="Arial" panose="020B0604020202020204" pitchFamily="34" charset="0"/>
            </a:endParaRPr>
          </a:p>
        </p:txBody>
      </p:sp>
      <p:sp>
        <p:nvSpPr>
          <p:cNvPr id="18" name="Freeform: Shape 17">
            <a:extLst>
              <a:ext uri="{FF2B5EF4-FFF2-40B4-BE49-F238E27FC236}">
                <a16:creationId xmlns:a16="http://schemas.microsoft.com/office/drawing/2014/main" id="{5659471D-050E-43C8-92AE-DA1CB73008A5}"/>
              </a:ext>
            </a:extLst>
          </p:cNvPr>
          <p:cNvSpPr/>
          <p:nvPr/>
        </p:nvSpPr>
        <p:spPr>
          <a:xfrm>
            <a:off x="6396724" y="2173746"/>
            <a:ext cx="1472867" cy="1037023"/>
          </a:xfrm>
          <a:custGeom>
            <a:avLst/>
            <a:gdLst>
              <a:gd name="connsiteX0" fmla="*/ 2537 w 1472867"/>
              <a:gd name="connsiteY0" fmla="*/ 0 h 1037023"/>
              <a:gd name="connsiteX1" fmla="*/ 1472867 w 1472867"/>
              <a:gd name="connsiteY1" fmla="*/ 848896 h 1037023"/>
              <a:gd name="connsiteX2" fmla="*/ 1470551 w 1472867"/>
              <a:gd name="connsiteY2" fmla="*/ 850233 h 1037023"/>
              <a:gd name="connsiteX3" fmla="*/ 1467118 w 1472867"/>
              <a:gd name="connsiteY3" fmla="*/ 848504 h 1037023"/>
              <a:gd name="connsiteX4" fmla="*/ 1142347 w 1472867"/>
              <a:gd name="connsiteY4" fmla="*/ 1037023 h 1037023"/>
              <a:gd name="connsiteX5" fmla="*/ 3188 w 1472867"/>
              <a:gd name="connsiteY5" fmla="*/ 379329 h 1037023"/>
              <a:gd name="connsiteX6" fmla="*/ 4417 w 1472867"/>
              <a:gd name="connsiteY6" fmla="*/ 4553 h 1037023"/>
              <a:gd name="connsiteX7" fmla="*/ 0 w 1472867"/>
              <a:gd name="connsiteY7" fmla="*/ 1659 h 1037023"/>
              <a:gd name="connsiteX8" fmla="*/ 2537 w 1472867"/>
              <a:gd name="connsiteY8" fmla="*/ 0 h 1037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72867" h="1037023">
                <a:moveTo>
                  <a:pt x="2537" y="0"/>
                </a:moveTo>
                <a:lnTo>
                  <a:pt x="1472867" y="848896"/>
                </a:lnTo>
                <a:lnTo>
                  <a:pt x="1470551" y="850233"/>
                </a:lnTo>
                <a:lnTo>
                  <a:pt x="1467118" y="848504"/>
                </a:lnTo>
                <a:lnTo>
                  <a:pt x="1142347" y="1037023"/>
                </a:lnTo>
                <a:lnTo>
                  <a:pt x="3188" y="379329"/>
                </a:lnTo>
                <a:lnTo>
                  <a:pt x="4417" y="4553"/>
                </a:lnTo>
                <a:lnTo>
                  <a:pt x="0" y="1659"/>
                </a:lnTo>
                <a:lnTo>
                  <a:pt x="2537" y="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27D42744-66FD-47B4-A1AB-A42EA5527916}"/>
              </a:ext>
            </a:extLst>
          </p:cNvPr>
          <p:cNvSpPr/>
          <p:nvPr/>
        </p:nvSpPr>
        <p:spPr>
          <a:xfrm>
            <a:off x="4928465" y="2174666"/>
            <a:ext cx="1468259" cy="1035794"/>
          </a:xfrm>
          <a:custGeom>
            <a:avLst/>
            <a:gdLst>
              <a:gd name="connsiteX0" fmla="*/ 1467132 w 1468259"/>
              <a:gd name="connsiteY0" fmla="*/ 0 h 1035794"/>
              <a:gd name="connsiteX1" fmla="*/ 1468259 w 1468259"/>
              <a:gd name="connsiteY1" fmla="*/ 738 h 1035794"/>
              <a:gd name="connsiteX2" fmla="*/ 1465246 w 1468259"/>
              <a:gd name="connsiteY2" fmla="*/ 2708 h 1035794"/>
              <a:gd name="connsiteX3" fmla="*/ 1466837 w 1468259"/>
              <a:gd name="connsiteY3" fmla="*/ 379124 h 1035794"/>
              <a:gd name="connsiteX4" fmla="*/ 329452 w 1468259"/>
              <a:gd name="connsiteY4" fmla="*/ 1035794 h 1035794"/>
              <a:gd name="connsiteX5" fmla="*/ 5918 w 1468259"/>
              <a:gd name="connsiteY5" fmla="*/ 847583 h 1035794"/>
              <a:gd name="connsiteX6" fmla="*/ 3251 w 1468259"/>
              <a:gd name="connsiteY6" fmla="*/ 848929 h 1035794"/>
              <a:gd name="connsiteX7" fmla="*/ 0 w 1468259"/>
              <a:gd name="connsiteY7" fmla="*/ 847049 h 1035794"/>
              <a:gd name="connsiteX8" fmla="*/ 1467132 w 1468259"/>
              <a:gd name="connsiteY8" fmla="*/ 0 h 1035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8259" h="1035794">
                <a:moveTo>
                  <a:pt x="1467132" y="0"/>
                </a:moveTo>
                <a:lnTo>
                  <a:pt x="1468259" y="738"/>
                </a:lnTo>
                <a:lnTo>
                  <a:pt x="1465246" y="2708"/>
                </a:lnTo>
                <a:lnTo>
                  <a:pt x="1466837" y="379124"/>
                </a:lnTo>
                <a:lnTo>
                  <a:pt x="329452" y="1035794"/>
                </a:lnTo>
                <a:lnTo>
                  <a:pt x="5918" y="847583"/>
                </a:lnTo>
                <a:lnTo>
                  <a:pt x="3251" y="848929"/>
                </a:lnTo>
                <a:lnTo>
                  <a:pt x="0" y="847049"/>
                </a:lnTo>
                <a:lnTo>
                  <a:pt x="1467132"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5BEA1882-D0D6-4BC8-9D9B-D1FB883BAF8B}"/>
              </a:ext>
            </a:extLst>
          </p:cNvPr>
          <p:cNvSpPr/>
          <p:nvPr/>
        </p:nvSpPr>
        <p:spPr>
          <a:xfrm>
            <a:off x="4928464" y="3023595"/>
            <a:ext cx="331142" cy="1695738"/>
          </a:xfrm>
          <a:custGeom>
            <a:avLst/>
            <a:gdLst>
              <a:gd name="connsiteX0" fmla="*/ 3251 w 331142"/>
              <a:gd name="connsiteY0" fmla="*/ 0 h 1695738"/>
              <a:gd name="connsiteX1" fmla="*/ 327938 w 331142"/>
              <a:gd name="connsiteY1" fmla="*/ 187739 h 1695738"/>
              <a:gd name="connsiteX2" fmla="*/ 329452 w 331142"/>
              <a:gd name="connsiteY2" fmla="*/ 186865 h 1695738"/>
              <a:gd name="connsiteX3" fmla="*/ 331142 w 331142"/>
              <a:gd name="connsiteY3" fmla="*/ 187848 h 1695738"/>
              <a:gd name="connsiteX4" fmla="*/ 328183 w 331142"/>
              <a:gd name="connsiteY4" fmla="*/ 190833 h 1695738"/>
              <a:gd name="connsiteX5" fmla="*/ 328183 w 331142"/>
              <a:gd name="connsiteY5" fmla="*/ 1504798 h 1695738"/>
              <a:gd name="connsiteX6" fmla="*/ 2957 w 331142"/>
              <a:gd name="connsiteY6" fmla="*/ 1691147 h 1695738"/>
              <a:gd name="connsiteX7" fmla="*/ 2789 w 331142"/>
              <a:gd name="connsiteY7" fmla="*/ 1694130 h 1695738"/>
              <a:gd name="connsiteX8" fmla="*/ 0 w 331142"/>
              <a:gd name="connsiteY8" fmla="*/ 1695738 h 1695738"/>
              <a:gd name="connsiteX9" fmla="*/ 0 w 331142"/>
              <a:gd name="connsiteY9" fmla="*/ 1640 h 1695738"/>
              <a:gd name="connsiteX10" fmla="*/ 3251 w 331142"/>
              <a:gd name="connsiteY10" fmla="*/ 0 h 1695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31142" h="1695738">
                <a:moveTo>
                  <a:pt x="3251" y="0"/>
                </a:moveTo>
                <a:lnTo>
                  <a:pt x="327938" y="187739"/>
                </a:lnTo>
                <a:lnTo>
                  <a:pt x="329452" y="186865"/>
                </a:lnTo>
                <a:lnTo>
                  <a:pt x="331142" y="187848"/>
                </a:lnTo>
                <a:lnTo>
                  <a:pt x="328183" y="190833"/>
                </a:lnTo>
                <a:lnTo>
                  <a:pt x="328183" y="1504798"/>
                </a:lnTo>
                <a:lnTo>
                  <a:pt x="2957" y="1691147"/>
                </a:lnTo>
                <a:lnTo>
                  <a:pt x="2789" y="1694130"/>
                </a:lnTo>
                <a:lnTo>
                  <a:pt x="0" y="1695738"/>
                </a:lnTo>
                <a:lnTo>
                  <a:pt x="0" y="1640"/>
                </a:lnTo>
                <a:lnTo>
                  <a:pt x="3251"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80DD8843-FABC-4BB1-92F1-A008FBCC104A}"/>
              </a:ext>
            </a:extLst>
          </p:cNvPr>
          <p:cNvSpPr/>
          <p:nvPr/>
        </p:nvSpPr>
        <p:spPr>
          <a:xfrm>
            <a:off x="7537907" y="3023979"/>
            <a:ext cx="331864" cy="1695355"/>
          </a:xfrm>
          <a:custGeom>
            <a:avLst/>
            <a:gdLst>
              <a:gd name="connsiteX0" fmla="*/ 329367 w 331864"/>
              <a:gd name="connsiteY0" fmla="*/ 0 h 1695355"/>
              <a:gd name="connsiteX1" fmla="*/ 331864 w 331864"/>
              <a:gd name="connsiteY1" fmla="*/ 1257 h 1695355"/>
              <a:gd name="connsiteX2" fmla="*/ 331864 w 331864"/>
              <a:gd name="connsiteY2" fmla="*/ 1695355 h 1695355"/>
              <a:gd name="connsiteX3" fmla="*/ 328940 w 331864"/>
              <a:gd name="connsiteY3" fmla="*/ 1693673 h 1695355"/>
              <a:gd name="connsiteX4" fmla="*/ 328727 w 331864"/>
              <a:gd name="connsiteY4" fmla="*/ 1689840 h 1695355"/>
              <a:gd name="connsiteX5" fmla="*/ 2966 w 331864"/>
              <a:gd name="connsiteY5" fmla="*/ 1503593 h 1695355"/>
              <a:gd name="connsiteX6" fmla="*/ 2966 w 331864"/>
              <a:gd name="connsiteY6" fmla="*/ 190450 h 1695355"/>
              <a:gd name="connsiteX7" fmla="*/ 0 w 331864"/>
              <a:gd name="connsiteY7" fmla="*/ 187465 h 1695355"/>
              <a:gd name="connsiteX8" fmla="*/ 1163 w 331864"/>
              <a:gd name="connsiteY8" fmla="*/ 186790 h 1695355"/>
              <a:gd name="connsiteX9" fmla="*/ 3388 w 331864"/>
              <a:gd name="connsiteY9" fmla="*/ 188075 h 1695355"/>
              <a:gd name="connsiteX10" fmla="*/ 329367 w 331864"/>
              <a:gd name="connsiteY10" fmla="*/ 0 h 1695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31864" h="1695355">
                <a:moveTo>
                  <a:pt x="329367" y="0"/>
                </a:moveTo>
                <a:lnTo>
                  <a:pt x="331864" y="1257"/>
                </a:lnTo>
                <a:lnTo>
                  <a:pt x="331864" y="1695355"/>
                </a:lnTo>
                <a:lnTo>
                  <a:pt x="328940" y="1693673"/>
                </a:lnTo>
                <a:lnTo>
                  <a:pt x="328727" y="1689840"/>
                </a:lnTo>
                <a:lnTo>
                  <a:pt x="2966" y="1503593"/>
                </a:lnTo>
                <a:lnTo>
                  <a:pt x="2966" y="190450"/>
                </a:lnTo>
                <a:lnTo>
                  <a:pt x="0" y="187465"/>
                </a:lnTo>
                <a:lnTo>
                  <a:pt x="1163" y="186790"/>
                </a:lnTo>
                <a:lnTo>
                  <a:pt x="3388" y="188075"/>
                </a:lnTo>
                <a:lnTo>
                  <a:pt x="329367"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E93ACBD2-1654-43E9-89AD-5E4EC331C7ED}"/>
              </a:ext>
            </a:extLst>
          </p:cNvPr>
          <p:cNvSpPr/>
          <p:nvPr/>
        </p:nvSpPr>
        <p:spPr>
          <a:xfrm>
            <a:off x="6396671" y="4526968"/>
            <a:ext cx="1470330" cy="1042366"/>
          </a:xfrm>
          <a:custGeom>
            <a:avLst/>
            <a:gdLst>
              <a:gd name="connsiteX0" fmla="*/ 1143147 w 1470330"/>
              <a:gd name="connsiteY0" fmla="*/ 0 h 1042366"/>
              <a:gd name="connsiteX1" fmla="*/ 1144202 w 1470330"/>
              <a:gd name="connsiteY1" fmla="*/ 603 h 1042366"/>
              <a:gd name="connsiteX2" fmla="*/ 1144202 w 1470330"/>
              <a:gd name="connsiteY2" fmla="*/ 3172 h 1042366"/>
              <a:gd name="connsiteX3" fmla="*/ 1470176 w 1470330"/>
              <a:gd name="connsiteY3" fmla="*/ 190683 h 1042366"/>
              <a:gd name="connsiteX4" fmla="*/ 1470330 w 1470330"/>
              <a:gd name="connsiteY4" fmla="*/ 193471 h 1042366"/>
              <a:gd name="connsiteX5" fmla="*/ 0 w 1470330"/>
              <a:gd name="connsiteY5" fmla="*/ 1042366 h 1042366"/>
              <a:gd name="connsiteX6" fmla="*/ 1 w 1470330"/>
              <a:gd name="connsiteY6" fmla="*/ 1040570 h 1042366"/>
              <a:gd name="connsiteX7" fmla="*/ 1510 w 1470330"/>
              <a:gd name="connsiteY7" fmla="*/ 1041441 h 1042366"/>
              <a:gd name="connsiteX8" fmla="*/ 1755 w 1470330"/>
              <a:gd name="connsiteY8" fmla="*/ 662629 h 1042366"/>
              <a:gd name="connsiteX9" fmla="*/ 1556 w 1470330"/>
              <a:gd name="connsiteY9" fmla="*/ 662514 h 1042366"/>
              <a:gd name="connsiteX10" fmla="*/ 1142035 w 1470330"/>
              <a:gd name="connsiteY10" fmla="*/ 4059 h 1042366"/>
              <a:gd name="connsiteX11" fmla="*/ 1143147 w 1470330"/>
              <a:gd name="connsiteY11" fmla="*/ 0 h 1042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70330" h="1042366">
                <a:moveTo>
                  <a:pt x="1143147" y="0"/>
                </a:moveTo>
                <a:lnTo>
                  <a:pt x="1144202" y="603"/>
                </a:lnTo>
                <a:lnTo>
                  <a:pt x="1144202" y="3172"/>
                </a:lnTo>
                <a:lnTo>
                  <a:pt x="1470176" y="190683"/>
                </a:lnTo>
                <a:lnTo>
                  <a:pt x="1470330" y="193471"/>
                </a:lnTo>
                <a:lnTo>
                  <a:pt x="0" y="1042366"/>
                </a:lnTo>
                <a:lnTo>
                  <a:pt x="1" y="1040570"/>
                </a:lnTo>
                <a:lnTo>
                  <a:pt x="1510" y="1041441"/>
                </a:lnTo>
                <a:lnTo>
                  <a:pt x="1755" y="662629"/>
                </a:lnTo>
                <a:lnTo>
                  <a:pt x="1556" y="662514"/>
                </a:lnTo>
                <a:lnTo>
                  <a:pt x="1142035" y="4059"/>
                </a:lnTo>
                <a:lnTo>
                  <a:pt x="1143147"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F6DD3F75-E39B-4EC2-B6D6-855307DCEDBF}"/>
              </a:ext>
            </a:extLst>
          </p:cNvPr>
          <p:cNvSpPr/>
          <p:nvPr/>
        </p:nvSpPr>
        <p:spPr>
          <a:xfrm>
            <a:off x="4931049" y="4527686"/>
            <a:ext cx="1467179" cy="1039852"/>
          </a:xfrm>
          <a:custGeom>
            <a:avLst/>
            <a:gdLst>
              <a:gd name="connsiteX0" fmla="*/ 326832 w 1467179"/>
              <a:gd name="connsiteY0" fmla="*/ 0 h 1039852"/>
              <a:gd name="connsiteX1" fmla="*/ 327938 w 1467179"/>
              <a:gd name="connsiteY1" fmla="*/ 4055 h 1039852"/>
              <a:gd name="connsiteX2" fmla="*/ 1467179 w 1467179"/>
              <a:gd name="connsiteY2" fmla="*/ 661796 h 1039852"/>
              <a:gd name="connsiteX3" fmla="*/ 1465735 w 1467179"/>
              <a:gd name="connsiteY3" fmla="*/ 662630 h 1039852"/>
              <a:gd name="connsiteX4" fmla="*/ 1465624 w 1467179"/>
              <a:gd name="connsiteY4" fmla="*/ 1039852 h 1039852"/>
              <a:gd name="connsiteX5" fmla="*/ 0 w 1467179"/>
              <a:gd name="connsiteY5" fmla="*/ 193674 h 1039852"/>
              <a:gd name="connsiteX6" fmla="*/ 205 w 1467179"/>
              <a:gd name="connsiteY6" fmla="*/ 190039 h 1039852"/>
              <a:gd name="connsiteX7" fmla="*/ 325599 w 1467179"/>
              <a:gd name="connsiteY7" fmla="*/ 2454 h 1039852"/>
              <a:gd name="connsiteX8" fmla="*/ 325599 w 1467179"/>
              <a:gd name="connsiteY8" fmla="*/ 707 h 1039852"/>
              <a:gd name="connsiteX9" fmla="*/ 326832 w 1467179"/>
              <a:gd name="connsiteY9" fmla="*/ 0 h 1039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67179" h="1039852">
                <a:moveTo>
                  <a:pt x="326832" y="0"/>
                </a:moveTo>
                <a:lnTo>
                  <a:pt x="327938" y="4055"/>
                </a:lnTo>
                <a:lnTo>
                  <a:pt x="1467179" y="661796"/>
                </a:lnTo>
                <a:lnTo>
                  <a:pt x="1465735" y="662630"/>
                </a:lnTo>
                <a:lnTo>
                  <a:pt x="1465624" y="1039852"/>
                </a:lnTo>
                <a:lnTo>
                  <a:pt x="0" y="193674"/>
                </a:lnTo>
                <a:lnTo>
                  <a:pt x="205" y="190039"/>
                </a:lnTo>
                <a:lnTo>
                  <a:pt x="325599" y="2454"/>
                </a:lnTo>
                <a:lnTo>
                  <a:pt x="325599" y="707"/>
                </a:lnTo>
                <a:lnTo>
                  <a:pt x="326832" y="0"/>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5" name="Freeform: Shape 24">
            <a:extLst>
              <a:ext uri="{FF2B5EF4-FFF2-40B4-BE49-F238E27FC236}">
                <a16:creationId xmlns:a16="http://schemas.microsoft.com/office/drawing/2014/main" id="{5FC3396D-373A-4450-AFF4-226836DD6454}"/>
              </a:ext>
            </a:extLst>
          </p:cNvPr>
          <p:cNvSpPr/>
          <p:nvPr/>
        </p:nvSpPr>
        <p:spPr>
          <a:xfrm>
            <a:off x="4928464" y="2173746"/>
            <a:ext cx="2941307" cy="3395588"/>
          </a:xfrm>
          <a:custGeom>
            <a:avLst/>
            <a:gdLst>
              <a:gd name="connsiteX0" fmla="*/ 169708 w 2941307"/>
              <a:gd name="connsiteY0" fmla="*/ 943473 h 3395588"/>
              <a:gd name="connsiteX1" fmla="*/ 329723 w 2941307"/>
              <a:gd name="connsiteY1" fmla="*/ 1036559 h 3395588"/>
              <a:gd name="connsiteX2" fmla="*/ 329722 w 2941307"/>
              <a:gd name="connsiteY2" fmla="*/ 1036559 h 3395588"/>
              <a:gd name="connsiteX3" fmla="*/ 169708 w 2941307"/>
              <a:gd name="connsiteY3" fmla="*/ 943474 h 3395588"/>
              <a:gd name="connsiteX4" fmla="*/ 169422 w 2941307"/>
              <a:gd name="connsiteY4" fmla="*/ 943618 h 3395588"/>
              <a:gd name="connsiteX5" fmla="*/ 169421 w 2941307"/>
              <a:gd name="connsiteY5" fmla="*/ 943618 h 3395588"/>
              <a:gd name="connsiteX6" fmla="*/ 2938810 w 2941307"/>
              <a:gd name="connsiteY6" fmla="*/ 850233 h 3395588"/>
              <a:gd name="connsiteX7" fmla="*/ 2941307 w 2941307"/>
              <a:gd name="connsiteY7" fmla="*/ 851490 h 3395588"/>
              <a:gd name="connsiteX8" fmla="*/ 2941307 w 2941307"/>
              <a:gd name="connsiteY8" fmla="*/ 2545588 h 3395588"/>
              <a:gd name="connsiteX9" fmla="*/ 2938383 w 2941307"/>
              <a:gd name="connsiteY9" fmla="*/ 2543906 h 3395588"/>
              <a:gd name="connsiteX10" fmla="*/ 2938537 w 2941307"/>
              <a:gd name="connsiteY10" fmla="*/ 2546693 h 3395588"/>
              <a:gd name="connsiteX11" fmla="*/ 1468207 w 2941307"/>
              <a:gd name="connsiteY11" fmla="*/ 3395588 h 3395588"/>
              <a:gd name="connsiteX12" fmla="*/ 1468208 w 2941307"/>
              <a:gd name="connsiteY12" fmla="*/ 3393792 h 3395588"/>
              <a:gd name="connsiteX13" fmla="*/ 2585 w 2941307"/>
              <a:gd name="connsiteY13" fmla="*/ 2547614 h 3395588"/>
              <a:gd name="connsiteX14" fmla="*/ 2790 w 2941307"/>
              <a:gd name="connsiteY14" fmla="*/ 2543979 h 3395588"/>
              <a:gd name="connsiteX15" fmla="*/ 164451 w 2941307"/>
              <a:gd name="connsiteY15" fmla="*/ 2450784 h 3395588"/>
              <a:gd name="connsiteX16" fmla="*/ 164451 w 2941307"/>
              <a:gd name="connsiteY16" fmla="*/ 2450786 h 3395588"/>
              <a:gd name="connsiteX17" fmla="*/ 166928 w 2941307"/>
              <a:gd name="connsiteY17" fmla="*/ 2449358 h 3395588"/>
              <a:gd name="connsiteX18" fmla="*/ 329829 w 2941307"/>
              <a:gd name="connsiteY18" fmla="*/ 2355448 h 3395588"/>
              <a:gd name="connsiteX19" fmla="*/ 329829 w 2941307"/>
              <a:gd name="connsiteY19" fmla="*/ 2355448 h 3395588"/>
              <a:gd name="connsiteX20" fmla="*/ 166929 w 2941307"/>
              <a:gd name="connsiteY20" fmla="*/ 2449358 h 3395588"/>
              <a:gd name="connsiteX21" fmla="*/ 166747 w 2941307"/>
              <a:gd name="connsiteY21" fmla="*/ 2452586 h 3395588"/>
              <a:gd name="connsiteX22" fmla="*/ 1468481 w 2941307"/>
              <a:gd name="connsiteY22" fmla="*/ 3204143 h 3395588"/>
              <a:gd name="connsiteX23" fmla="*/ 1468480 w 2941307"/>
              <a:gd name="connsiteY23" fmla="*/ 3205738 h 3395588"/>
              <a:gd name="connsiteX24" fmla="*/ 2774395 w 2941307"/>
              <a:gd name="connsiteY24" fmla="*/ 2451768 h 3395588"/>
              <a:gd name="connsiteX25" fmla="*/ 2774258 w 2941307"/>
              <a:gd name="connsiteY25" fmla="*/ 2449293 h 3395588"/>
              <a:gd name="connsiteX26" fmla="*/ 2776855 w 2941307"/>
              <a:gd name="connsiteY26" fmla="*/ 2450787 h 3395588"/>
              <a:gd name="connsiteX27" fmla="*/ 2776855 w 2941307"/>
              <a:gd name="connsiteY27" fmla="*/ 946126 h 3395588"/>
              <a:gd name="connsiteX28" fmla="*/ 2774637 w 2941307"/>
              <a:gd name="connsiteY28" fmla="*/ 945010 h 3395588"/>
              <a:gd name="connsiteX29" fmla="*/ 2611099 w 2941307"/>
              <a:gd name="connsiteY29" fmla="*/ 1039364 h 3395588"/>
              <a:gd name="connsiteX30" fmla="*/ 2611098 w 2941307"/>
              <a:gd name="connsiteY30" fmla="*/ 1039363 h 3395588"/>
              <a:gd name="connsiteX31" fmla="*/ 2774637 w 2941307"/>
              <a:gd name="connsiteY31" fmla="*/ 945009 h 3395588"/>
              <a:gd name="connsiteX32" fmla="*/ 2774638 w 2941307"/>
              <a:gd name="connsiteY32" fmla="*/ 945010 h 3395588"/>
              <a:gd name="connsiteX33" fmla="*/ 2776695 w 2941307"/>
              <a:gd name="connsiteY33" fmla="*/ 943822 h 3395588"/>
              <a:gd name="connsiteX34" fmla="*/ 2776647 w 2941307"/>
              <a:gd name="connsiteY34" fmla="*/ 943794 h 3395588"/>
              <a:gd name="connsiteX35" fmla="*/ 5919 w 2941307"/>
              <a:gd name="connsiteY35" fmla="*/ 848504 h 3395588"/>
              <a:gd name="connsiteX36" fmla="*/ 166411 w 2941307"/>
              <a:gd name="connsiteY36" fmla="*/ 941868 h 3395588"/>
              <a:gd name="connsiteX37" fmla="*/ 164452 w 2941307"/>
              <a:gd name="connsiteY37" fmla="*/ 942999 h 3395588"/>
              <a:gd name="connsiteX38" fmla="*/ 167340 w 2941307"/>
              <a:gd name="connsiteY38" fmla="*/ 944668 h 3395588"/>
              <a:gd name="connsiteX39" fmla="*/ 169420 w 2941307"/>
              <a:gd name="connsiteY39" fmla="*/ 943618 h 3395588"/>
              <a:gd name="connsiteX40" fmla="*/ 169421 w 2941307"/>
              <a:gd name="connsiteY40" fmla="*/ 943619 h 3395588"/>
              <a:gd name="connsiteX41" fmla="*/ 167340 w 2941307"/>
              <a:gd name="connsiteY41" fmla="*/ 944669 h 3395588"/>
              <a:gd name="connsiteX42" fmla="*/ 167339 w 2941307"/>
              <a:gd name="connsiteY42" fmla="*/ 944668 h 3395588"/>
              <a:gd name="connsiteX43" fmla="*/ 164451 w 2941307"/>
              <a:gd name="connsiteY43" fmla="*/ 946125 h 3395588"/>
              <a:gd name="connsiteX44" fmla="*/ 164451 w 2941307"/>
              <a:gd name="connsiteY44" fmla="*/ 2450783 h 3395588"/>
              <a:gd name="connsiteX45" fmla="*/ 2789 w 2941307"/>
              <a:gd name="connsiteY45" fmla="*/ 2543979 h 3395588"/>
              <a:gd name="connsiteX46" fmla="*/ 0 w 2941307"/>
              <a:gd name="connsiteY46" fmla="*/ 2545587 h 3395588"/>
              <a:gd name="connsiteX47" fmla="*/ 0 w 2941307"/>
              <a:gd name="connsiteY47" fmla="*/ 851489 h 3395588"/>
              <a:gd name="connsiteX48" fmla="*/ 3251 w 2941307"/>
              <a:gd name="connsiteY48" fmla="*/ 849849 h 3395588"/>
              <a:gd name="connsiteX49" fmla="*/ 3252 w 2941307"/>
              <a:gd name="connsiteY49" fmla="*/ 849850 h 3395588"/>
              <a:gd name="connsiteX50" fmla="*/ 1472450 w 2941307"/>
              <a:gd name="connsiteY50" fmla="*/ 193895 h 3395588"/>
              <a:gd name="connsiteX51" fmla="*/ 1472450 w 2941307"/>
              <a:gd name="connsiteY51" fmla="*/ 193895 h 3395588"/>
              <a:gd name="connsiteX52" fmla="*/ 1471841 w 2941307"/>
              <a:gd name="connsiteY52" fmla="*/ 379556 h 3395588"/>
              <a:gd name="connsiteX53" fmla="*/ 1471841 w 2941307"/>
              <a:gd name="connsiteY53" fmla="*/ 379556 h 3395588"/>
              <a:gd name="connsiteX54" fmla="*/ 1470797 w 2941307"/>
              <a:gd name="connsiteY54" fmla="*/ 0 h 3395588"/>
              <a:gd name="connsiteX55" fmla="*/ 2941127 w 2941307"/>
              <a:gd name="connsiteY55" fmla="*/ 848896 h 3395588"/>
              <a:gd name="connsiteX56" fmla="*/ 2938811 w 2941307"/>
              <a:gd name="connsiteY56" fmla="*/ 850233 h 3395588"/>
              <a:gd name="connsiteX57" fmla="*/ 2938810 w 2941307"/>
              <a:gd name="connsiteY57" fmla="*/ 850232 h 3395588"/>
              <a:gd name="connsiteX58" fmla="*/ 2776646 w 2941307"/>
              <a:gd name="connsiteY58" fmla="*/ 943794 h 3395588"/>
              <a:gd name="connsiteX59" fmla="*/ 1472067 w 2941307"/>
              <a:gd name="connsiteY59" fmla="*/ 190594 h 3395588"/>
              <a:gd name="connsiteX60" fmla="*/ 1472677 w 2941307"/>
              <a:gd name="connsiteY60" fmla="*/ 4553 h 3395588"/>
              <a:gd name="connsiteX61" fmla="*/ 1472676 w 2941307"/>
              <a:gd name="connsiteY61" fmla="*/ 4553 h 3395588"/>
              <a:gd name="connsiteX62" fmla="*/ 1472066 w 2941307"/>
              <a:gd name="connsiteY62" fmla="*/ 190593 h 3395588"/>
              <a:gd name="connsiteX63" fmla="*/ 1470781 w 2941307"/>
              <a:gd name="connsiteY63" fmla="*/ 189851 h 3395588"/>
              <a:gd name="connsiteX64" fmla="*/ 1468528 w 2941307"/>
              <a:gd name="connsiteY64" fmla="*/ 191325 h 3395588"/>
              <a:gd name="connsiteX65" fmla="*/ 1468526 w 2941307"/>
              <a:gd name="connsiteY65" fmla="*/ 191325 h 3395588"/>
              <a:gd name="connsiteX66" fmla="*/ 1468527 w 2941307"/>
              <a:gd name="connsiteY66" fmla="*/ 191324 h 3395588"/>
              <a:gd name="connsiteX67" fmla="*/ 1467526 w 2941307"/>
              <a:gd name="connsiteY67" fmla="*/ 190668 h 3395588"/>
              <a:gd name="connsiteX68" fmla="*/ 166412 w 2941307"/>
              <a:gd name="connsiteY68" fmla="*/ 941867 h 3395588"/>
              <a:gd name="connsiteX69" fmla="*/ 5919 w 2941307"/>
              <a:gd name="connsiteY69" fmla="*/ 848503 h 3395588"/>
              <a:gd name="connsiteX70" fmla="*/ 3252 w 2941307"/>
              <a:gd name="connsiteY70" fmla="*/ 849849 h 3395588"/>
              <a:gd name="connsiteX71" fmla="*/ 1 w 2941307"/>
              <a:gd name="connsiteY71" fmla="*/ 847969 h 3395588"/>
              <a:gd name="connsiteX72" fmla="*/ 1467133 w 2941307"/>
              <a:gd name="connsiteY72" fmla="*/ 920 h 3395588"/>
              <a:gd name="connsiteX73" fmla="*/ 1468260 w 2941307"/>
              <a:gd name="connsiteY73" fmla="*/ 1658 h 3395588"/>
              <a:gd name="connsiteX74" fmla="*/ 1468259 w 2941307"/>
              <a:gd name="connsiteY74" fmla="*/ 1659 h 3395588"/>
              <a:gd name="connsiteX75" fmla="*/ 1468261 w 2941307"/>
              <a:gd name="connsiteY75" fmla="*/ 1659 h 3395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941307" h="3395588">
                <a:moveTo>
                  <a:pt x="169708" y="943473"/>
                </a:moveTo>
                <a:lnTo>
                  <a:pt x="329723" y="1036559"/>
                </a:lnTo>
                <a:lnTo>
                  <a:pt x="329722" y="1036559"/>
                </a:lnTo>
                <a:lnTo>
                  <a:pt x="169708" y="943474"/>
                </a:lnTo>
                <a:lnTo>
                  <a:pt x="169422" y="943618"/>
                </a:lnTo>
                <a:lnTo>
                  <a:pt x="169421" y="943618"/>
                </a:lnTo>
                <a:close/>
                <a:moveTo>
                  <a:pt x="2938810" y="850233"/>
                </a:moveTo>
                <a:lnTo>
                  <a:pt x="2941307" y="851490"/>
                </a:lnTo>
                <a:lnTo>
                  <a:pt x="2941307" y="2545588"/>
                </a:lnTo>
                <a:lnTo>
                  <a:pt x="2938383" y="2543906"/>
                </a:lnTo>
                <a:lnTo>
                  <a:pt x="2938537" y="2546693"/>
                </a:lnTo>
                <a:lnTo>
                  <a:pt x="1468207" y="3395588"/>
                </a:lnTo>
                <a:lnTo>
                  <a:pt x="1468208" y="3393792"/>
                </a:lnTo>
                <a:lnTo>
                  <a:pt x="2585" y="2547614"/>
                </a:lnTo>
                <a:lnTo>
                  <a:pt x="2790" y="2543979"/>
                </a:lnTo>
                <a:lnTo>
                  <a:pt x="164451" y="2450784"/>
                </a:lnTo>
                <a:lnTo>
                  <a:pt x="164451" y="2450786"/>
                </a:lnTo>
                <a:lnTo>
                  <a:pt x="166928" y="2449358"/>
                </a:lnTo>
                <a:lnTo>
                  <a:pt x="329829" y="2355448"/>
                </a:lnTo>
                <a:lnTo>
                  <a:pt x="329829" y="2355448"/>
                </a:lnTo>
                <a:lnTo>
                  <a:pt x="166929" y="2449358"/>
                </a:lnTo>
                <a:lnTo>
                  <a:pt x="166747" y="2452586"/>
                </a:lnTo>
                <a:lnTo>
                  <a:pt x="1468481" y="3204143"/>
                </a:lnTo>
                <a:lnTo>
                  <a:pt x="1468480" y="3205738"/>
                </a:lnTo>
                <a:lnTo>
                  <a:pt x="2774395" y="2451768"/>
                </a:lnTo>
                <a:lnTo>
                  <a:pt x="2774258" y="2449293"/>
                </a:lnTo>
                <a:lnTo>
                  <a:pt x="2776855" y="2450787"/>
                </a:lnTo>
                <a:lnTo>
                  <a:pt x="2776855" y="946126"/>
                </a:lnTo>
                <a:lnTo>
                  <a:pt x="2774637" y="945010"/>
                </a:lnTo>
                <a:lnTo>
                  <a:pt x="2611099" y="1039364"/>
                </a:lnTo>
                <a:lnTo>
                  <a:pt x="2611098" y="1039363"/>
                </a:lnTo>
                <a:lnTo>
                  <a:pt x="2774637" y="945009"/>
                </a:lnTo>
                <a:lnTo>
                  <a:pt x="2774638" y="945010"/>
                </a:lnTo>
                <a:lnTo>
                  <a:pt x="2776695" y="943822"/>
                </a:lnTo>
                <a:lnTo>
                  <a:pt x="2776647" y="943794"/>
                </a:lnTo>
                <a:close/>
                <a:moveTo>
                  <a:pt x="5919" y="848504"/>
                </a:moveTo>
                <a:lnTo>
                  <a:pt x="166411" y="941868"/>
                </a:lnTo>
                <a:lnTo>
                  <a:pt x="164452" y="942999"/>
                </a:lnTo>
                <a:lnTo>
                  <a:pt x="167340" y="944668"/>
                </a:lnTo>
                <a:lnTo>
                  <a:pt x="169420" y="943618"/>
                </a:lnTo>
                <a:lnTo>
                  <a:pt x="169421" y="943619"/>
                </a:lnTo>
                <a:lnTo>
                  <a:pt x="167340" y="944669"/>
                </a:lnTo>
                <a:lnTo>
                  <a:pt x="167339" y="944668"/>
                </a:lnTo>
                <a:lnTo>
                  <a:pt x="164451" y="946125"/>
                </a:lnTo>
                <a:lnTo>
                  <a:pt x="164451" y="2450783"/>
                </a:lnTo>
                <a:lnTo>
                  <a:pt x="2789" y="2543979"/>
                </a:lnTo>
                <a:lnTo>
                  <a:pt x="0" y="2545587"/>
                </a:lnTo>
                <a:lnTo>
                  <a:pt x="0" y="851489"/>
                </a:lnTo>
                <a:lnTo>
                  <a:pt x="3251" y="849849"/>
                </a:lnTo>
                <a:lnTo>
                  <a:pt x="3252" y="849850"/>
                </a:lnTo>
                <a:close/>
                <a:moveTo>
                  <a:pt x="1472450" y="193895"/>
                </a:moveTo>
                <a:lnTo>
                  <a:pt x="1472450" y="193895"/>
                </a:lnTo>
                <a:lnTo>
                  <a:pt x="1471841" y="379556"/>
                </a:lnTo>
                <a:lnTo>
                  <a:pt x="1471841" y="379556"/>
                </a:lnTo>
                <a:close/>
                <a:moveTo>
                  <a:pt x="1470797" y="0"/>
                </a:moveTo>
                <a:lnTo>
                  <a:pt x="2941127" y="848896"/>
                </a:lnTo>
                <a:lnTo>
                  <a:pt x="2938811" y="850233"/>
                </a:lnTo>
                <a:lnTo>
                  <a:pt x="2938810" y="850232"/>
                </a:lnTo>
                <a:lnTo>
                  <a:pt x="2776646" y="943794"/>
                </a:lnTo>
                <a:lnTo>
                  <a:pt x="1472067" y="190594"/>
                </a:lnTo>
                <a:lnTo>
                  <a:pt x="1472677" y="4553"/>
                </a:lnTo>
                <a:lnTo>
                  <a:pt x="1472676" y="4553"/>
                </a:lnTo>
                <a:lnTo>
                  <a:pt x="1472066" y="190593"/>
                </a:lnTo>
                <a:lnTo>
                  <a:pt x="1470781" y="189851"/>
                </a:lnTo>
                <a:lnTo>
                  <a:pt x="1468528" y="191325"/>
                </a:lnTo>
                <a:lnTo>
                  <a:pt x="1468526" y="191325"/>
                </a:lnTo>
                <a:lnTo>
                  <a:pt x="1468527" y="191324"/>
                </a:lnTo>
                <a:lnTo>
                  <a:pt x="1467526" y="190668"/>
                </a:lnTo>
                <a:lnTo>
                  <a:pt x="166412" y="941867"/>
                </a:lnTo>
                <a:lnTo>
                  <a:pt x="5919" y="848503"/>
                </a:lnTo>
                <a:lnTo>
                  <a:pt x="3252" y="849849"/>
                </a:lnTo>
                <a:lnTo>
                  <a:pt x="1" y="847969"/>
                </a:lnTo>
                <a:lnTo>
                  <a:pt x="1467133" y="920"/>
                </a:lnTo>
                <a:lnTo>
                  <a:pt x="1468260" y="1658"/>
                </a:lnTo>
                <a:lnTo>
                  <a:pt x="1468259" y="1659"/>
                </a:lnTo>
                <a:lnTo>
                  <a:pt x="1468261" y="1659"/>
                </a:lnTo>
                <a:close/>
              </a:path>
            </a:pathLst>
          </a:custGeom>
          <a:solidFill>
            <a:schemeClr val="tx1">
              <a:alpha val="15000"/>
            </a:schemeClr>
          </a:solidFill>
          <a:ln w="12700">
            <a:miter lim="400000"/>
          </a:ln>
        </p:spPr>
        <p:txBody>
          <a:bodyPr wrap="square" lIns="38100" tIns="38100" rIns="38100" bIns="3810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3000">
              <a:solidFill>
                <a:srgbClr val="FFFFFF"/>
              </a:solidFill>
              <a:effectLst>
                <a:outerShdw blurRad="38100" dist="12700" dir="5400000" rotWithShape="0">
                  <a:srgbClr val="000000">
                    <a:alpha val="50000"/>
                  </a:srgbClr>
                </a:outerShdw>
              </a:effectLst>
            </a:endParaRPr>
          </a:p>
        </p:txBody>
      </p:sp>
      <p:sp>
        <p:nvSpPr>
          <p:cNvPr id="26" name="Figure">
            <a:extLst>
              <a:ext uri="{FF2B5EF4-FFF2-40B4-BE49-F238E27FC236}">
                <a16:creationId xmlns:a16="http://schemas.microsoft.com/office/drawing/2014/main" id="{369F4E1B-9ECF-4FD3-AA67-71705E1300E7}"/>
              </a:ext>
            </a:extLst>
          </p:cNvPr>
          <p:cNvSpPr/>
          <p:nvPr/>
        </p:nvSpPr>
        <p:spPr>
          <a:xfrm>
            <a:off x="5408660" y="2410273"/>
            <a:ext cx="662441" cy="662441"/>
          </a:xfrm>
          <a:custGeom>
            <a:avLst/>
            <a:gdLst/>
            <a:ahLst/>
            <a:cxnLst>
              <a:cxn ang="0">
                <a:pos x="wd2" y="hd2"/>
              </a:cxn>
              <a:cxn ang="5400000">
                <a:pos x="wd2" y="hd2"/>
              </a:cxn>
              <a:cxn ang="10800000">
                <a:pos x="wd2" y="hd2"/>
              </a:cxn>
              <a:cxn ang="16200000">
                <a:pos x="wd2" y="hd2"/>
              </a:cxn>
            </a:cxnLst>
            <a:rect l="0" t="0" r="r" b="b"/>
            <a:pathLst>
              <a:path w="19632" h="19632" extrusionOk="0">
                <a:moveTo>
                  <a:pt x="267" y="7550"/>
                </a:moveTo>
                <a:cubicBezTo>
                  <a:pt x="1519" y="2277"/>
                  <a:pt x="6808" y="-984"/>
                  <a:pt x="12082" y="267"/>
                </a:cubicBezTo>
                <a:cubicBezTo>
                  <a:pt x="17355" y="1519"/>
                  <a:pt x="20616" y="6808"/>
                  <a:pt x="19365" y="12082"/>
                </a:cubicBezTo>
                <a:cubicBezTo>
                  <a:pt x="18113" y="17355"/>
                  <a:pt x="12824" y="20616"/>
                  <a:pt x="7550" y="19365"/>
                </a:cubicBezTo>
                <a:cubicBezTo>
                  <a:pt x="2277" y="18113"/>
                  <a:pt x="-984" y="12824"/>
                  <a:pt x="267" y="7550"/>
                </a:cubicBezTo>
                <a:close/>
              </a:path>
            </a:pathLst>
          </a:custGeom>
          <a:solidFill>
            <a:schemeClr val="accent2"/>
          </a:solidFill>
          <a:ln w="38100">
            <a:solidFill>
              <a:schemeClr val="accent2">
                <a:lumMod val="75000"/>
              </a:schemeClr>
            </a:solidFill>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ar-SA" sz="2800" b="1" dirty="0">
                <a:solidFill>
                  <a:srgbClr val="FFFFFF"/>
                </a:solidFill>
                <a:effectLst>
                  <a:outerShdw blurRad="38100" dist="12700" dir="5400000" rotWithShape="0">
                    <a:srgbClr val="000000">
                      <a:alpha val="50000"/>
                    </a:srgbClr>
                  </a:outerShdw>
                </a:effectLst>
              </a:rPr>
              <a:t>6</a:t>
            </a:r>
            <a:endParaRPr sz="2800" b="1" dirty="0">
              <a:solidFill>
                <a:srgbClr val="FFFFFF"/>
              </a:solidFill>
              <a:effectLst>
                <a:outerShdw blurRad="38100" dist="12700" dir="5400000" rotWithShape="0">
                  <a:srgbClr val="000000">
                    <a:alpha val="50000"/>
                  </a:srgbClr>
                </a:outerShdw>
              </a:effectLst>
            </a:endParaRPr>
          </a:p>
        </p:txBody>
      </p:sp>
      <p:sp>
        <p:nvSpPr>
          <p:cNvPr id="27" name="Cercle">
            <a:extLst>
              <a:ext uri="{FF2B5EF4-FFF2-40B4-BE49-F238E27FC236}">
                <a16:creationId xmlns:a16="http://schemas.microsoft.com/office/drawing/2014/main" id="{80AAED00-8A05-4064-986E-4F1074800476}"/>
              </a:ext>
            </a:extLst>
          </p:cNvPr>
          <p:cNvSpPr/>
          <p:nvPr/>
        </p:nvSpPr>
        <p:spPr>
          <a:xfrm>
            <a:off x="6709559" y="2410273"/>
            <a:ext cx="662311" cy="662311"/>
          </a:xfrm>
          <a:prstGeom prst="ellipse">
            <a:avLst/>
          </a:prstGeom>
          <a:solidFill>
            <a:schemeClr val="bg1">
              <a:lumMod val="65000"/>
            </a:schemeClr>
          </a:solidFill>
          <a:ln w="38100">
            <a:solidFill>
              <a:schemeClr val="bg1">
                <a:lumMod val="50000"/>
              </a:schemeClr>
            </a:solidFill>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ar-SA" sz="2800" b="1" dirty="0">
                <a:solidFill>
                  <a:srgbClr val="FFFFFF"/>
                </a:solidFill>
                <a:effectLst>
                  <a:outerShdw blurRad="38100" dist="12700" dir="5400000" rotWithShape="0">
                    <a:srgbClr val="000000">
                      <a:alpha val="50000"/>
                    </a:srgbClr>
                  </a:outerShdw>
                </a:effectLst>
              </a:rPr>
              <a:t>1</a:t>
            </a:r>
            <a:endParaRPr sz="2800" b="1" dirty="0">
              <a:solidFill>
                <a:srgbClr val="FFFFFF"/>
              </a:solidFill>
              <a:effectLst>
                <a:outerShdw blurRad="38100" dist="12700" dir="5400000" rotWithShape="0">
                  <a:srgbClr val="000000">
                    <a:alpha val="50000"/>
                  </a:srgbClr>
                </a:outerShdw>
              </a:effectLst>
            </a:endParaRPr>
          </a:p>
        </p:txBody>
      </p:sp>
      <p:sp>
        <p:nvSpPr>
          <p:cNvPr id="28" name="Cercle">
            <a:extLst>
              <a:ext uri="{FF2B5EF4-FFF2-40B4-BE49-F238E27FC236}">
                <a16:creationId xmlns:a16="http://schemas.microsoft.com/office/drawing/2014/main" id="{0BC5CF66-2568-4D00-895B-B8C913C80B2E}"/>
              </a:ext>
            </a:extLst>
          </p:cNvPr>
          <p:cNvSpPr/>
          <p:nvPr/>
        </p:nvSpPr>
        <p:spPr>
          <a:xfrm>
            <a:off x="7389574" y="3527865"/>
            <a:ext cx="662273" cy="662271"/>
          </a:xfrm>
          <a:prstGeom prst="ellipse">
            <a:avLst/>
          </a:prstGeom>
          <a:solidFill>
            <a:schemeClr val="accent1"/>
          </a:solidFill>
          <a:ln w="38100">
            <a:solidFill>
              <a:schemeClr val="accent1">
                <a:lumMod val="75000"/>
              </a:schemeClr>
            </a:solidFill>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sz="3000">
                <a:solidFill>
                  <a:srgbClr val="FFFFFF"/>
                </a:solidFill>
                <a:effectLst>
                  <a:outerShdw blurRad="38100" dist="12700" dir="5400000" rotWithShape="0">
                    <a:srgbClr val="000000">
                      <a:alpha val="50000"/>
                    </a:srgbClr>
                  </a:outerShdw>
                </a:effectLst>
              </a:defRPr>
            </a:pPr>
            <a:r>
              <a:rPr lang="ar-SA" sz="2800" b="1" dirty="0"/>
              <a:t>2</a:t>
            </a:r>
            <a:endParaRPr sz="2800" b="1" dirty="0"/>
          </a:p>
        </p:txBody>
      </p:sp>
      <p:sp>
        <p:nvSpPr>
          <p:cNvPr id="29" name="Cercle">
            <a:extLst>
              <a:ext uri="{FF2B5EF4-FFF2-40B4-BE49-F238E27FC236}">
                <a16:creationId xmlns:a16="http://schemas.microsoft.com/office/drawing/2014/main" id="{7191BD51-D133-4BBF-8E3D-CDB1712D34AD}"/>
              </a:ext>
            </a:extLst>
          </p:cNvPr>
          <p:cNvSpPr/>
          <p:nvPr/>
        </p:nvSpPr>
        <p:spPr>
          <a:xfrm>
            <a:off x="6709559" y="4648746"/>
            <a:ext cx="662311" cy="662311"/>
          </a:xfrm>
          <a:prstGeom prst="ellipse">
            <a:avLst/>
          </a:prstGeom>
          <a:solidFill>
            <a:schemeClr val="accent4"/>
          </a:solidFill>
          <a:ln w="38100">
            <a:solidFill>
              <a:schemeClr val="accent4">
                <a:lumMod val="75000"/>
              </a:schemeClr>
            </a:solidFill>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ar-SA" sz="2800" b="1" dirty="0">
                <a:solidFill>
                  <a:srgbClr val="FFFFFF"/>
                </a:solidFill>
                <a:effectLst>
                  <a:outerShdw blurRad="38100" dist="12700" dir="5400000" rotWithShape="0">
                    <a:srgbClr val="000000">
                      <a:alpha val="50000"/>
                    </a:srgbClr>
                  </a:outerShdw>
                </a:effectLst>
              </a:rPr>
              <a:t>3</a:t>
            </a:r>
            <a:endParaRPr sz="2800" b="1" dirty="0">
              <a:solidFill>
                <a:srgbClr val="FFFFFF"/>
              </a:solidFill>
              <a:effectLst>
                <a:outerShdw blurRad="38100" dist="12700" dir="5400000" rotWithShape="0">
                  <a:srgbClr val="000000">
                    <a:alpha val="50000"/>
                  </a:srgbClr>
                </a:outerShdw>
              </a:effectLst>
            </a:endParaRPr>
          </a:p>
        </p:txBody>
      </p:sp>
      <p:sp>
        <p:nvSpPr>
          <p:cNvPr id="30" name="Figure">
            <a:extLst>
              <a:ext uri="{FF2B5EF4-FFF2-40B4-BE49-F238E27FC236}">
                <a16:creationId xmlns:a16="http://schemas.microsoft.com/office/drawing/2014/main" id="{EB61F8A6-8CFF-4419-AB3B-B6F8998186A1}"/>
              </a:ext>
            </a:extLst>
          </p:cNvPr>
          <p:cNvSpPr/>
          <p:nvPr/>
        </p:nvSpPr>
        <p:spPr>
          <a:xfrm>
            <a:off x="5408660" y="4648746"/>
            <a:ext cx="662441" cy="662441"/>
          </a:xfrm>
          <a:custGeom>
            <a:avLst/>
            <a:gdLst/>
            <a:ahLst/>
            <a:cxnLst>
              <a:cxn ang="0">
                <a:pos x="wd2" y="hd2"/>
              </a:cxn>
              <a:cxn ang="5400000">
                <a:pos x="wd2" y="hd2"/>
              </a:cxn>
              <a:cxn ang="10800000">
                <a:pos x="wd2" y="hd2"/>
              </a:cxn>
              <a:cxn ang="16200000">
                <a:pos x="wd2" y="hd2"/>
              </a:cxn>
            </a:cxnLst>
            <a:rect l="0" t="0" r="r" b="b"/>
            <a:pathLst>
              <a:path w="19632" h="19632" extrusionOk="0">
                <a:moveTo>
                  <a:pt x="267" y="7550"/>
                </a:moveTo>
                <a:cubicBezTo>
                  <a:pt x="1519" y="2277"/>
                  <a:pt x="6808" y="-984"/>
                  <a:pt x="12082" y="267"/>
                </a:cubicBezTo>
                <a:cubicBezTo>
                  <a:pt x="17355" y="1519"/>
                  <a:pt x="20616" y="6808"/>
                  <a:pt x="19365" y="12082"/>
                </a:cubicBezTo>
                <a:cubicBezTo>
                  <a:pt x="18113" y="17355"/>
                  <a:pt x="12824" y="20616"/>
                  <a:pt x="7550" y="19365"/>
                </a:cubicBezTo>
                <a:cubicBezTo>
                  <a:pt x="2277" y="18113"/>
                  <a:pt x="-984" y="12824"/>
                  <a:pt x="267" y="7550"/>
                </a:cubicBezTo>
                <a:close/>
              </a:path>
            </a:pathLst>
          </a:custGeom>
          <a:solidFill>
            <a:srgbClr val="002060"/>
          </a:solidFill>
          <a:ln w="38100">
            <a:solidFill>
              <a:srgbClr val="002060"/>
            </a:solidFill>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ar-SA" sz="2800" b="1" dirty="0">
                <a:solidFill>
                  <a:schemeClr val="bg1"/>
                </a:solidFill>
              </a:rPr>
              <a:t>4</a:t>
            </a:r>
            <a:endParaRPr sz="2800" b="1" dirty="0">
              <a:solidFill>
                <a:schemeClr val="bg1"/>
              </a:solidFill>
            </a:endParaRPr>
          </a:p>
        </p:txBody>
      </p:sp>
      <p:sp>
        <p:nvSpPr>
          <p:cNvPr id="31" name="Cercle">
            <a:extLst>
              <a:ext uri="{FF2B5EF4-FFF2-40B4-BE49-F238E27FC236}">
                <a16:creationId xmlns:a16="http://schemas.microsoft.com/office/drawing/2014/main" id="{FBC7048B-6171-4F8B-A292-7C0FAD0965A7}"/>
              </a:ext>
            </a:extLst>
          </p:cNvPr>
          <p:cNvSpPr/>
          <p:nvPr/>
        </p:nvSpPr>
        <p:spPr>
          <a:xfrm>
            <a:off x="4758211" y="3527865"/>
            <a:ext cx="662271" cy="662271"/>
          </a:xfrm>
          <a:prstGeom prst="ellipse">
            <a:avLst/>
          </a:prstGeom>
          <a:solidFill>
            <a:schemeClr val="accent3"/>
          </a:solidFill>
          <a:ln w="38100">
            <a:solidFill>
              <a:schemeClr val="accent3">
                <a:lumMod val="75000"/>
              </a:schemeClr>
            </a:solidFill>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ar-SA" sz="2800" b="1" dirty="0">
                <a:solidFill>
                  <a:srgbClr val="FFFFFF"/>
                </a:solidFill>
                <a:effectLst>
                  <a:outerShdw blurRad="38100" dist="12700" dir="5400000" rotWithShape="0">
                    <a:srgbClr val="000000">
                      <a:alpha val="50000"/>
                    </a:srgbClr>
                  </a:outerShdw>
                </a:effectLst>
              </a:rPr>
              <a:t>5</a:t>
            </a:r>
            <a:endParaRPr sz="2800" b="1" dirty="0">
              <a:solidFill>
                <a:srgbClr val="FFFFFF"/>
              </a:solidFill>
              <a:effectLst>
                <a:outerShdw blurRad="38100" dist="12700" dir="5400000" rotWithShape="0">
                  <a:srgbClr val="000000">
                    <a:alpha val="50000"/>
                  </a:srgbClr>
                </a:outerShdw>
              </a:effectLst>
            </a:endParaRPr>
          </a:p>
        </p:txBody>
      </p:sp>
      <p:sp>
        <p:nvSpPr>
          <p:cNvPr id="32" name="Freeform: Shape 31">
            <a:extLst>
              <a:ext uri="{FF2B5EF4-FFF2-40B4-BE49-F238E27FC236}">
                <a16:creationId xmlns:a16="http://schemas.microsoft.com/office/drawing/2014/main" id="{EE28D20E-5A1E-4644-BD88-7E0C9FA40FAD}"/>
              </a:ext>
            </a:extLst>
          </p:cNvPr>
          <p:cNvSpPr/>
          <p:nvPr/>
        </p:nvSpPr>
        <p:spPr>
          <a:xfrm>
            <a:off x="3995074" y="2024454"/>
            <a:ext cx="1469764" cy="3689791"/>
          </a:xfrm>
          <a:custGeom>
            <a:avLst/>
            <a:gdLst>
              <a:gd name="connsiteX0" fmla="*/ 1455018 w 1469764"/>
              <a:gd name="connsiteY0" fmla="*/ 3231748 h 3689791"/>
              <a:gd name="connsiteX1" fmla="*/ 1469764 w 1469764"/>
              <a:gd name="connsiteY1" fmla="*/ 3244471 h 3689791"/>
              <a:gd name="connsiteX2" fmla="*/ 952391 w 1469764"/>
              <a:gd name="connsiteY2" fmla="*/ 3689791 h 3689791"/>
              <a:gd name="connsiteX3" fmla="*/ 0 w 1469764"/>
              <a:gd name="connsiteY3" fmla="*/ 3689791 h 3689791"/>
              <a:gd name="connsiteX4" fmla="*/ 0 w 1469764"/>
              <a:gd name="connsiteY4" fmla="*/ 3671978 h 3689791"/>
              <a:gd name="connsiteX5" fmla="*/ 943508 w 1469764"/>
              <a:gd name="connsiteY5" fmla="*/ 3671978 h 3689791"/>
              <a:gd name="connsiteX6" fmla="*/ 0 w 1469764"/>
              <a:gd name="connsiteY6" fmla="*/ 1832172 h 3689791"/>
              <a:gd name="connsiteX7" fmla="*/ 497044 w 1469764"/>
              <a:gd name="connsiteY7" fmla="*/ 1832172 h 3689791"/>
              <a:gd name="connsiteX8" fmla="*/ 497044 w 1469764"/>
              <a:gd name="connsiteY8" fmla="*/ 1849987 h 3689791"/>
              <a:gd name="connsiteX9" fmla="*/ 0 w 1469764"/>
              <a:gd name="connsiteY9" fmla="*/ 1849987 h 3689791"/>
              <a:gd name="connsiteX10" fmla="*/ 0 w 1469764"/>
              <a:gd name="connsiteY10" fmla="*/ 0 h 3689791"/>
              <a:gd name="connsiteX11" fmla="*/ 952391 w 1469764"/>
              <a:gd name="connsiteY11" fmla="*/ 0 h 3689791"/>
              <a:gd name="connsiteX12" fmla="*/ 955323 w 1469764"/>
              <a:gd name="connsiteY12" fmla="*/ 2552 h 3689791"/>
              <a:gd name="connsiteX13" fmla="*/ 1469764 w 1469764"/>
              <a:gd name="connsiteY13" fmla="*/ 442783 h 3689791"/>
              <a:gd name="connsiteX14" fmla="*/ 1455018 w 1469764"/>
              <a:gd name="connsiteY14" fmla="*/ 455498 h 3689791"/>
              <a:gd name="connsiteX15" fmla="*/ 943508 w 1469764"/>
              <a:gd name="connsiteY15" fmla="*/ 17820 h 3689791"/>
              <a:gd name="connsiteX16" fmla="*/ 0 w 1469764"/>
              <a:gd name="connsiteY16" fmla="*/ 17820 h 3689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69764" h="3689791">
                <a:moveTo>
                  <a:pt x="1455018" y="3231748"/>
                </a:moveTo>
                <a:lnTo>
                  <a:pt x="1469764" y="3244471"/>
                </a:lnTo>
                <a:lnTo>
                  <a:pt x="952391" y="3689791"/>
                </a:lnTo>
                <a:lnTo>
                  <a:pt x="0" y="3689791"/>
                </a:lnTo>
                <a:lnTo>
                  <a:pt x="0" y="3671978"/>
                </a:lnTo>
                <a:lnTo>
                  <a:pt x="943508" y="3671978"/>
                </a:lnTo>
                <a:close/>
                <a:moveTo>
                  <a:pt x="0" y="1832172"/>
                </a:moveTo>
                <a:lnTo>
                  <a:pt x="497044" y="1832172"/>
                </a:lnTo>
                <a:lnTo>
                  <a:pt x="497044" y="1849987"/>
                </a:lnTo>
                <a:lnTo>
                  <a:pt x="0" y="1849987"/>
                </a:lnTo>
                <a:close/>
                <a:moveTo>
                  <a:pt x="0" y="0"/>
                </a:moveTo>
                <a:lnTo>
                  <a:pt x="952391" y="0"/>
                </a:lnTo>
                <a:lnTo>
                  <a:pt x="955323" y="2552"/>
                </a:lnTo>
                <a:lnTo>
                  <a:pt x="1469764" y="442783"/>
                </a:lnTo>
                <a:lnTo>
                  <a:pt x="1455018" y="455498"/>
                </a:lnTo>
                <a:lnTo>
                  <a:pt x="943508" y="17820"/>
                </a:lnTo>
                <a:lnTo>
                  <a:pt x="0" y="17820"/>
                </a:lnTo>
                <a:close/>
              </a:path>
            </a:pathLst>
          </a:custGeom>
          <a:solidFill>
            <a:schemeClr val="bg2">
              <a:lumMod val="50000"/>
            </a:schemeClr>
          </a:solidFill>
          <a:ln w="12700">
            <a:miter lim="400000"/>
          </a:ln>
        </p:spPr>
        <p:txBody>
          <a:bodyPr wrap="square" lIns="38100" tIns="38100" rIns="38100" bIns="3810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sp>
        <p:nvSpPr>
          <p:cNvPr id="33" name="Freeform: Shape 32">
            <a:extLst>
              <a:ext uri="{FF2B5EF4-FFF2-40B4-BE49-F238E27FC236}">
                <a16:creationId xmlns:a16="http://schemas.microsoft.com/office/drawing/2014/main" id="{330751CA-063A-4D8D-9C01-C37D5BDFC5C0}"/>
              </a:ext>
            </a:extLst>
          </p:cNvPr>
          <p:cNvSpPr/>
          <p:nvPr/>
        </p:nvSpPr>
        <p:spPr>
          <a:xfrm flipH="1">
            <a:off x="7341192" y="2024454"/>
            <a:ext cx="1472184" cy="3689791"/>
          </a:xfrm>
          <a:custGeom>
            <a:avLst/>
            <a:gdLst>
              <a:gd name="connsiteX0" fmla="*/ 1455018 w 1469764"/>
              <a:gd name="connsiteY0" fmla="*/ 3231748 h 3689791"/>
              <a:gd name="connsiteX1" fmla="*/ 1469764 w 1469764"/>
              <a:gd name="connsiteY1" fmla="*/ 3244471 h 3689791"/>
              <a:gd name="connsiteX2" fmla="*/ 952391 w 1469764"/>
              <a:gd name="connsiteY2" fmla="*/ 3689791 h 3689791"/>
              <a:gd name="connsiteX3" fmla="*/ 0 w 1469764"/>
              <a:gd name="connsiteY3" fmla="*/ 3689791 h 3689791"/>
              <a:gd name="connsiteX4" fmla="*/ 0 w 1469764"/>
              <a:gd name="connsiteY4" fmla="*/ 3671978 h 3689791"/>
              <a:gd name="connsiteX5" fmla="*/ 943508 w 1469764"/>
              <a:gd name="connsiteY5" fmla="*/ 3671978 h 3689791"/>
              <a:gd name="connsiteX6" fmla="*/ 0 w 1469764"/>
              <a:gd name="connsiteY6" fmla="*/ 1832172 h 3689791"/>
              <a:gd name="connsiteX7" fmla="*/ 497044 w 1469764"/>
              <a:gd name="connsiteY7" fmla="*/ 1832172 h 3689791"/>
              <a:gd name="connsiteX8" fmla="*/ 497044 w 1469764"/>
              <a:gd name="connsiteY8" fmla="*/ 1849987 h 3689791"/>
              <a:gd name="connsiteX9" fmla="*/ 0 w 1469764"/>
              <a:gd name="connsiteY9" fmla="*/ 1849987 h 3689791"/>
              <a:gd name="connsiteX10" fmla="*/ 0 w 1469764"/>
              <a:gd name="connsiteY10" fmla="*/ 0 h 3689791"/>
              <a:gd name="connsiteX11" fmla="*/ 952391 w 1469764"/>
              <a:gd name="connsiteY11" fmla="*/ 0 h 3689791"/>
              <a:gd name="connsiteX12" fmla="*/ 955323 w 1469764"/>
              <a:gd name="connsiteY12" fmla="*/ 2552 h 3689791"/>
              <a:gd name="connsiteX13" fmla="*/ 1469764 w 1469764"/>
              <a:gd name="connsiteY13" fmla="*/ 442783 h 3689791"/>
              <a:gd name="connsiteX14" fmla="*/ 1455018 w 1469764"/>
              <a:gd name="connsiteY14" fmla="*/ 455498 h 3689791"/>
              <a:gd name="connsiteX15" fmla="*/ 943508 w 1469764"/>
              <a:gd name="connsiteY15" fmla="*/ 17820 h 3689791"/>
              <a:gd name="connsiteX16" fmla="*/ 0 w 1469764"/>
              <a:gd name="connsiteY16" fmla="*/ 17820 h 3689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69764" h="3689791">
                <a:moveTo>
                  <a:pt x="1455018" y="3231748"/>
                </a:moveTo>
                <a:lnTo>
                  <a:pt x="1469764" y="3244471"/>
                </a:lnTo>
                <a:lnTo>
                  <a:pt x="952391" y="3689791"/>
                </a:lnTo>
                <a:lnTo>
                  <a:pt x="0" y="3689791"/>
                </a:lnTo>
                <a:lnTo>
                  <a:pt x="0" y="3671978"/>
                </a:lnTo>
                <a:lnTo>
                  <a:pt x="943508" y="3671978"/>
                </a:lnTo>
                <a:close/>
                <a:moveTo>
                  <a:pt x="0" y="1832172"/>
                </a:moveTo>
                <a:lnTo>
                  <a:pt x="497044" y="1832172"/>
                </a:lnTo>
                <a:lnTo>
                  <a:pt x="497044" y="1849987"/>
                </a:lnTo>
                <a:lnTo>
                  <a:pt x="0" y="1849987"/>
                </a:lnTo>
                <a:close/>
                <a:moveTo>
                  <a:pt x="0" y="0"/>
                </a:moveTo>
                <a:lnTo>
                  <a:pt x="952391" y="0"/>
                </a:lnTo>
                <a:lnTo>
                  <a:pt x="955323" y="2552"/>
                </a:lnTo>
                <a:lnTo>
                  <a:pt x="1469764" y="442783"/>
                </a:lnTo>
                <a:lnTo>
                  <a:pt x="1455018" y="455498"/>
                </a:lnTo>
                <a:lnTo>
                  <a:pt x="943508" y="17820"/>
                </a:lnTo>
                <a:lnTo>
                  <a:pt x="0" y="17820"/>
                </a:lnTo>
                <a:close/>
              </a:path>
            </a:pathLst>
          </a:custGeom>
          <a:solidFill>
            <a:schemeClr val="bg2">
              <a:lumMod val="50000"/>
            </a:schemeClr>
          </a:solidFill>
          <a:ln w="12700">
            <a:miter lim="400000"/>
          </a:ln>
        </p:spPr>
        <p:txBody>
          <a:bodyPr wrap="square" lIns="38100" tIns="38100" rIns="38100" bIns="3810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sp>
        <p:nvSpPr>
          <p:cNvPr id="6" name="TextBox 5">
            <a:extLst>
              <a:ext uri="{FF2B5EF4-FFF2-40B4-BE49-F238E27FC236}">
                <a16:creationId xmlns:a16="http://schemas.microsoft.com/office/drawing/2014/main" id="{8F475DC5-4C3B-4233-99E1-96AB5C15A57F}"/>
              </a:ext>
            </a:extLst>
          </p:cNvPr>
          <p:cNvSpPr txBox="1"/>
          <p:nvPr/>
        </p:nvSpPr>
        <p:spPr>
          <a:xfrm>
            <a:off x="8989888" y="1828262"/>
            <a:ext cx="2301411" cy="830997"/>
          </a:xfrm>
          <a:prstGeom prst="rect">
            <a:avLst/>
          </a:prstGeom>
          <a:noFill/>
        </p:spPr>
        <p:txBody>
          <a:bodyPr wrap="square" rtlCol="0">
            <a:spAutoFit/>
          </a:bodyPr>
          <a:lstStyle/>
          <a:p>
            <a:pPr algn="ctr"/>
            <a:r>
              <a:rPr lang="ar-SA" sz="2400" b="1" dirty="0">
                <a:latin typeface="Arial" panose="020B0604020202020204" pitchFamily="34" charset="0"/>
                <a:cs typeface="Arial" panose="020B0604020202020204" pitchFamily="34" charset="0"/>
              </a:rPr>
              <a:t>المواد النانوية وأكسيد الزنك</a:t>
            </a:r>
            <a:endParaRPr lang="en-US" sz="2400" b="1" dirty="0">
              <a:latin typeface="Arial" panose="020B0604020202020204" pitchFamily="34" charset="0"/>
              <a:cs typeface="Arial" panose="020B0604020202020204" pitchFamily="34" charset="0"/>
            </a:endParaRPr>
          </a:p>
        </p:txBody>
      </p:sp>
      <p:sp>
        <p:nvSpPr>
          <p:cNvPr id="35" name="TextBox 34">
            <a:extLst>
              <a:ext uri="{FF2B5EF4-FFF2-40B4-BE49-F238E27FC236}">
                <a16:creationId xmlns:a16="http://schemas.microsoft.com/office/drawing/2014/main" id="{33C51825-B6BD-4D27-8835-077E4A673C41}"/>
              </a:ext>
            </a:extLst>
          </p:cNvPr>
          <p:cNvSpPr txBox="1"/>
          <p:nvPr/>
        </p:nvSpPr>
        <p:spPr>
          <a:xfrm>
            <a:off x="8971238" y="3472114"/>
            <a:ext cx="2301411" cy="1200329"/>
          </a:xfrm>
          <a:prstGeom prst="rect">
            <a:avLst/>
          </a:prstGeom>
          <a:noFill/>
        </p:spPr>
        <p:txBody>
          <a:bodyPr wrap="square" rtlCol="0">
            <a:spAutoFit/>
          </a:bodyPr>
          <a:lstStyle/>
          <a:p>
            <a:pPr algn="ctr"/>
            <a:r>
              <a:rPr lang="ar-SA" sz="2400" b="1" dirty="0">
                <a:latin typeface="Arial" panose="020B0604020202020204" pitchFamily="34" charset="0"/>
                <a:cs typeface="Arial" panose="020B0604020202020204" pitchFamily="34" charset="0"/>
              </a:rPr>
              <a:t>المستشعرات الغازية</a:t>
            </a:r>
          </a:p>
          <a:p>
            <a:pPr algn="ctr"/>
            <a:r>
              <a:rPr lang="ar-SA" sz="2400" b="1" dirty="0">
                <a:latin typeface="Arial" panose="020B0604020202020204" pitchFamily="34" charset="0"/>
                <a:cs typeface="Arial" panose="020B0604020202020204" pitchFamily="34" charset="0"/>
              </a:rPr>
              <a:t>المعتمدة على أكاسيد المعادن</a:t>
            </a:r>
            <a:endParaRPr lang="en-US" sz="2400" b="1" dirty="0">
              <a:latin typeface="Arial" panose="020B0604020202020204" pitchFamily="34" charset="0"/>
              <a:cs typeface="Arial" panose="020B0604020202020204" pitchFamily="34" charset="0"/>
            </a:endParaRPr>
          </a:p>
        </p:txBody>
      </p:sp>
      <p:sp>
        <p:nvSpPr>
          <p:cNvPr id="36" name="TextBox 35">
            <a:extLst>
              <a:ext uri="{FF2B5EF4-FFF2-40B4-BE49-F238E27FC236}">
                <a16:creationId xmlns:a16="http://schemas.microsoft.com/office/drawing/2014/main" id="{4FF60FA3-EA62-483C-8E5D-0556CF22B236}"/>
              </a:ext>
            </a:extLst>
          </p:cNvPr>
          <p:cNvSpPr txBox="1"/>
          <p:nvPr/>
        </p:nvSpPr>
        <p:spPr>
          <a:xfrm>
            <a:off x="8937051" y="5485299"/>
            <a:ext cx="2301411" cy="461665"/>
          </a:xfrm>
          <a:prstGeom prst="rect">
            <a:avLst/>
          </a:prstGeom>
          <a:noFill/>
        </p:spPr>
        <p:txBody>
          <a:bodyPr wrap="square" rtlCol="0">
            <a:spAutoFit/>
          </a:bodyPr>
          <a:lstStyle/>
          <a:p>
            <a:pPr algn="ctr"/>
            <a:r>
              <a:rPr lang="ar-SA" sz="2400" b="1" dirty="0">
                <a:latin typeface="Arial" panose="020B0604020202020204" pitchFamily="34" charset="0"/>
                <a:cs typeface="Arial" panose="020B0604020202020204" pitchFamily="34" charset="0"/>
              </a:rPr>
              <a:t>أهداف البحث</a:t>
            </a:r>
            <a:endParaRPr lang="en-US" sz="2400" b="1" dirty="0">
              <a:latin typeface="Arial" panose="020B0604020202020204" pitchFamily="34" charset="0"/>
              <a:cs typeface="Arial" panose="020B0604020202020204" pitchFamily="34" charset="0"/>
            </a:endParaRPr>
          </a:p>
        </p:txBody>
      </p:sp>
      <p:sp>
        <p:nvSpPr>
          <p:cNvPr id="37" name="TextBox 36">
            <a:extLst>
              <a:ext uri="{FF2B5EF4-FFF2-40B4-BE49-F238E27FC236}">
                <a16:creationId xmlns:a16="http://schemas.microsoft.com/office/drawing/2014/main" id="{5C8083F9-21F2-4174-9E76-E4C00B2C1A71}"/>
              </a:ext>
            </a:extLst>
          </p:cNvPr>
          <p:cNvSpPr txBox="1"/>
          <p:nvPr/>
        </p:nvSpPr>
        <p:spPr>
          <a:xfrm>
            <a:off x="1796464" y="5463088"/>
            <a:ext cx="2301411" cy="461665"/>
          </a:xfrm>
          <a:prstGeom prst="rect">
            <a:avLst/>
          </a:prstGeom>
          <a:noFill/>
        </p:spPr>
        <p:txBody>
          <a:bodyPr wrap="square" rtlCol="0">
            <a:spAutoFit/>
          </a:bodyPr>
          <a:lstStyle/>
          <a:p>
            <a:pPr algn="ctr"/>
            <a:r>
              <a:rPr lang="ar-SA" sz="2400" b="1" dirty="0">
                <a:latin typeface="Arial" panose="020B0604020202020204" pitchFamily="34" charset="0"/>
                <a:cs typeface="Arial" panose="020B0604020202020204" pitchFamily="34" charset="0"/>
              </a:rPr>
              <a:t>طريقة العمل</a:t>
            </a:r>
            <a:endParaRPr lang="en-US" sz="2400" b="1" dirty="0">
              <a:latin typeface="Arial" panose="020B0604020202020204" pitchFamily="34" charset="0"/>
              <a:cs typeface="Arial" panose="020B0604020202020204" pitchFamily="34" charset="0"/>
            </a:endParaRPr>
          </a:p>
        </p:txBody>
      </p:sp>
      <p:sp>
        <p:nvSpPr>
          <p:cNvPr id="38" name="TextBox 37">
            <a:extLst>
              <a:ext uri="{FF2B5EF4-FFF2-40B4-BE49-F238E27FC236}">
                <a16:creationId xmlns:a16="http://schemas.microsoft.com/office/drawing/2014/main" id="{00D9256F-3533-4D7B-A8C2-A3D58B1E1830}"/>
              </a:ext>
            </a:extLst>
          </p:cNvPr>
          <p:cNvSpPr txBox="1"/>
          <p:nvPr/>
        </p:nvSpPr>
        <p:spPr>
          <a:xfrm>
            <a:off x="1544609" y="3554507"/>
            <a:ext cx="2301411" cy="461665"/>
          </a:xfrm>
          <a:prstGeom prst="rect">
            <a:avLst/>
          </a:prstGeom>
          <a:noFill/>
        </p:spPr>
        <p:txBody>
          <a:bodyPr wrap="square" rtlCol="0">
            <a:spAutoFit/>
          </a:bodyPr>
          <a:lstStyle/>
          <a:p>
            <a:pPr algn="ctr"/>
            <a:r>
              <a:rPr lang="ar-SA" sz="2400" b="1" dirty="0">
                <a:latin typeface="Arial" panose="020B0604020202020204" pitchFamily="34" charset="0"/>
                <a:cs typeface="Arial" panose="020B0604020202020204" pitchFamily="34" charset="0"/>
              </a:rPr>
              <a:t>النتائج والمناقشة</a:t>
            </a:r>
            <a:endParaRPr lang="en-US" sz="2400" b="1" dirty="0">
              <a:latin typeface="Arial" panose="020B060402020202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08CC7B2B-740D-4055-BE1E-A3505D679699}"/>
              </a:ext>
            </a:extLst>
          </p:cNvPr>
          <p:cNvSpPr txBox="1"/>
          <p:nvPr/>
        </p:nvSpPr>
        <p:spPr>
          <a:xfrm>
            <a:off x="1563775" y="1828261"/>
            <a:ext cx="2301411" cy="461665"/>
          </a:xfrm>
          <a:prstGeom prst="rect">
            <a:avLst/>
          </a:prstGeom>
          <a:noFill/>
        </p:spPr>
        <p:txBody>
          <a:bodyPr wrap="square" rtlCol="0">
            <a:spAutoFit/>
          </a:bodyPr>
          <a:lstStyle/>
          <a:p>
            <a:pPr algn="ctr"/>
            <a:r>
              <a:rPr lang="ar-SA" sz="2400" b="1" dirty="0">
                <a:latin typeface="Arial" panose="020B0604020202020204" pitchFamily="34" charset="0"/>
                <a:cs typeface="Arial" panose="020B0604020202020204" pitchFamily="34" charset="0"/>
              </a:rPr>
              <a:t>الخاتمة والتوصيات</a:t>
            </a:r>
            <a:endParaRPr 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2045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3D7A3-4EB2-4CF2-87E6-C257255F255E}"/>
              </a:ext>
            </a:extLst>
          </p:cNvPr>
          <p:cNvSpPr>
            <a:spLocks noGrp="1"/>
          </p:cNvSpPr>
          <p:nvPr>
            <p:ph type="title"/>
          </p:nvPr>
        </p:nvSpPr>
        <p:spPr>
          <a:xfrm>
            <a:off x="1474035" y="190500"/>
            <a:ext cx="10018713" cy="1752599"/>
          </a:xfrm>
        </p:spPr>
        <p:txBody>
          <a:bodyPr>
            <a:normAutofit/>
          </a:bodyPr>
          <a:lstStyle/>
          <a:p>
            <a:pPr algn="ctr"/>
            <a:r>
              <a:rPr lang="ar-SA" sz="3600" b="1" dirty="0">
                <a:solidFill>
                  <a:srgbClr val="C00000"/>
                </a:solidFill>
                <a:latin typeface="Arial" panose="020B0604020202020204" pitchFamily="34" charset="0"/>
                <a:cs typeface="Arial" panose="020B0604020202020204" pitchFamily="34" charset="0"/>
              </a:rPr>
              <a:t>المواد النانوية وأكسيد الزنك</a:t>
            </a:r>
            <a:endParaRPr lang="en-US" sz="3600" b="1" dirty="0">
              <a:solidFill>
                <a:srgbClr val="C00000"/>
              </a:solidFill>
              <a:latin typeface="Arial" panose="020B0604020202020204" pitchFamily="34" charset="0"/>
              <a:cs typeface="Arial" panose="020B0604020202020204" pitchFamily="34" charset="0"/>
            </a:endParaRPr>
          </a:p>
        </p:txBody>
      </p:sp>
      <p:pic>
        <p:nvPicPr>
          <p:cNvPr id="4" name="Picture 3" descr="1 Comparison of different sizes of materials with nanoscale dimension.... |  Download Scientific Diagram">
            <a:extLst>
              <a:ext uri="{FF2B5EF4-FFF2-40B4-BE49-F238E27FC236}">
                <a16:creationId xmlns:a16="http://schemas.microsoft.com/office/drawing/2014/main" id="{0F9E4F11-19A0-4DB1-B7C8-933F62CDC5E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06967" y="1689021"/>
            <a:ext cx="4996741" cy="1956523"/>
          </a:xfrm>
          <a:prstGeom prst="rect">
            <a:avLst/>
          </a:prstGeom>
          <a:noFill/>
          <a:ln>
            <a:noFill/>
          </a:ln>
        </p:spPr>
      </p:pic>
      <p:pic>
        <p:nvPicPr>
          <p:cNvPr id="6" name="Picture 5" descr="A picture containing indoor, device&#10;&#10;Description automatically generated">
            <a:extLst>
              <a:ext uri="{FF2B5EF4-FFF2-40B4-BE49-F238E27FC236}">
                <a16:creationId xmlns:a16="http://schemas.microsoft.com/office/drawing/2014/main" id="{67F2DA22-2330-4A6D-A641-CD26B5D2F3E0}"/>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2845086" y="3785771"/>
            <a:ext cx="3250914" cy="2656125"/>
          </a:xfrm>
          <a:prstGeom prst="rect">
            <a:avLst/>
          </a:prstGeom>
          <a:noFill/>
          <a:ln>
            <a:noFill/>
          </a:ln>
        </p:spPr>
      </p:pic>
      <p:sp>
        <p:nvSpPr>
          <p:cNvPr id="7" name="TextBox 6">
            <a:extLst>
              <a:ext uri="{FF2B5EF4-FFF2-40B4-BE49-F238E27FC236}">
                <a16:creationId xmlns:a16="http://schemas.microsoft.com/office/drawing/2014/main" id="{C8834A53-9600-47E7-AAA8-15E768BA9C59}"/>
              </a:ext>
            </a:extLst>
          </p:cNvPr>
          <p:cNvSpPr txBox="1"/>
          <p:nvPr/>
        </p:nvSpPr>
        <p:spPr>
          <a:xfrm>
            <a:off x="6483391" y="1892945"/>
            <a:ext cx="4376791" cy="3416320"/>
          </a:xfrm>
          <a:prstGeom prst="rect">
            <a:avLst/>
          </a:prstGeom>
          <a:noFill/>
        </p:spPr>
        <p:txBody>
          <a:bodyPr wrap="square" rtlCol="0">
            <a:spAutoFit/>
          </a:bodyPr>
          <a:lstStyle/>
          <a:p>
            <a:pPr marL="285750" indent="-285750" algn="r" rtl="1">
              <a:buFont typeface="Arial" panose="020B0604020202020204" pitchFamily="34" charset="0"/>
              <a:buChar char="•"/>
            </a:pPr>
            <a:r>
              <a:rPr lang="ar-SA" sz="2400" dirty="0">
                <a:latin typeface="Arial" panose="020B0604020202020204" pitchFamily="34" charset="0"/>
                <a:cs typeface="Arial" panose="020B0604020202020204" pitchFamily="34" charset="0"/>
              </a:rPr>
              <a:t>علم النانو</a:t>
            </a:r>
          </a:p>
          <a:p>
            <a:pPr marL="457200" indent="-457200" algn="r" rtl="1">
              <a:buFont typeface="Courier New" panose="02070309020205020404" pitchFamily="49" charset="0"/>
              <a:buChar char="o"/>
            </a:pPr>
            <a:r>
              <a:rPr lang="ar-SA" sz="2400" dirty="0">
                <a:latin typeface="Arial" panose="020B0604020202020204" pitchFamily="34" charset="0"/>
                <a:cs typeface="Arial" panose="020B0604020202020204" pitchFamily="34" charset="0"/>
              </a:rPr>
              <a:t>تصنيفات المواد النانوية</a:t>
            </a:r>
          </a:p>
          <a:p>
            <a:pPr marL="457200" indent="-457200" algn="r" rtl="1">
              <a:buFont typeface="Courier New" panose="02070309020205020404" pitchFamily="49" charset="0"/>
              <a:buChar char="o"/>
            </a:pPr>
            <a:r>
              <a:rPr lang="ar-SA" sz="2400" dirty="0">
                <a:latin typeface="Arial" panose="020B0604020202020204" pitchFamily="34" charset="0"/>
                <a:cs typeface="Arial" panose="020B0604020202020204" pitchFamily="34" charset="0"/>
              </a:rPr>
              <a:t>تطبيقات المواد النانوية</a:t>
            </a:r>
          </a:p>
          <a:p>
            <a:pPr marL="285750" indent="-285750" algn="r" rtl="1">
              <a:buFont typeface="Arial" panose="020B0604020202020204" pitchFamily="34" charset="0"/>
              <a:buChar char="•"/>
            </a:pPr>
            <a:endParaRPr lang="ar-SA" sz="2400" dirty="0">
              <a:latin typeface="Arial" panose="020B0604020202020204" pitchFamily="34" charset="0"/>
              <a:cs typeface="Arial" panose="020B0604020202020204" pitchFamily="34" charset="0"/>
            </a:endParaRPr>
          </a:p>
          <a:p>
            <a:pPr marL="285750" indent="-285750" algn="r" rtl="1">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285750" indent="-285750" algn="r" rtl="1">
              <a:buFont typeface="Arial" panose="020B0604020202020204" pitchFamily="34" charset="0"/>
              <a:buChar char="•"/>
            </a:pPr>
            <a:endParaRPr lang="ar-SA" sz="2400" dirty="0">
              <a:latin typeface="Arial" panose="020B0604020202020204" pitchFamily="34" charset="0"/>
              <a:cs typeface="Arial" panose="020B0604020202020204" pitchFamily="34" charset="0"/>
            </a:endParaRPr>
          </a:p>
          <a:p>
            <a:pPr marL="285750" indent="-285750" algn="r" rtl="1">
              <a:buFont typeface="Arial" panose="020B0604020202020204" pitchFamily="34" charset="0"/>
              <a:buChar char="•"/>
            </a:pPr>
            <a:endParaRPr lang="ar-SA" sz="2400" dirty="0">
              <a:latin typeface="Arial" panose="020B0604020202020204" pitchFamily="34" charset="0"/>
              <a:cs typeface="Arial" panose="020B0604020202020204" pitchFamily="34" charset="0"/>
            </a:endParaRPr>
          </a:p>
          <a:p>
            <a:pPr marL="285750" indent="-285750" algn="r" rtl="1">
              <a:buFont typeface="Arial" panose="020B0604020202020204" pitchFamily="34" charset="0"/>
              <a:buChar char="•"/>
            </a:pPr>
            <a:r>
              <a:rPr lang="ar-SA" sz="2400" dirty="0">
                <a:latin typeface="Arial" panose="020B0604020202020204" pitchFamily="34" charset="0"/>
                <a:cs typeface="Arial" panose="020B0604020202020204" pitchFamily="34" charset="0"/>
              </a:rPr>
              <a:t>أكسيد الزنك </a:t>
            </a:r>
            <a:r>
              <a:rPr lang="en-US" sz="2400" dirty="0">
                <a:latin typeface="Arial" panose="020B0604020202020204" pitchFamily="34" charset="0"/>
                <a:cs typeface="Arial" panose="020B0604020202020204" pitchFamily="34" charset="0"/>
              </a:rPr>
              <a:t>ZnO</a:t>
            </a:r>
            <a:r>
              <a:rPr lang="ar-SA" sz="2400" dirty="0">
                <a:latin typeface="Arial" panose="020B0604020202020204" pitchFamily="34" charset="0"/>
                <a:cs typeface="Arial" panose="020B0604020202020204" pitchFamily="34" charset="0"/>
              </a:rPr>
              <a:t> </a:t>
            </a:r>
          </a:p>
          <a:p>
            <a:pPr marL="457200" indent="-457200" algn="r" rtl="1">
              <a:buFont typeface="Courier New" panose="02070309020205020404" pitchFamily="49" charset="0"/>
              <a:buChar char="o"/>
            </a:pPr>
            <a:r>
              <a:rPr lang="ar-SA" sz="2400" dirty="0">
                <a:latin typeface="Arial" panose="020B0604020202020204" pitchFamily="34" charset="0"/>
                <a:cs typeface="Arial" panose="020B0604020202020204" pitchFamily="34" charset="0"/>
              </a:rPr>
              <a:t>تطبيقاته</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50590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F3B92-FDBF-4344-A834-BECE6588E079}"/>
              </a:ext>
            </a:extLst>
          </p:cNvPr>
          <p:cNvSpPr>
            <a:spLocks noGrp="1"/>
          </p:cNvSpPr>
          <p:nvPr>
            <p:ph type="title"/>
          </p:nvPr>
        </p:nvSpPr>
        <p:spPr>
          <a:xfrm>
            <a:off x="1484310" y="190500"/>
            <a:ext cx="10018713" cy="1752599"/>
          </a:xfrm>
        </p:spPr>
        <p:txBody>
          <a:bodyPr>
            <a:normAutofit/>
          </a:bodyPr>
          <a:lstStyle/>
          <a:p>
            <a:r>
              <a:rPr lang="ar-SA" sz="3600" b="1" dirty="0">
                <a:solidFill>
                  <a:srgbClr val="C00000"/>
                </a:solidFill>
                <a:latin typeface="Arial" panose="020B0604020202020204" pitchFamily="34" charset="0"/>
                <a:cs typeface="Arial" panose="020B0604020202020204" pitchFamily="34" charset="0"/>
              </a:rPr>
              <a:t>المستشعرات الغازية المعتمدة على أكاسيد المعادن</a:t>
            </a:r>
            <a:endParaRPr lang="en-US" sz="3600" b="1" dirty="0">
              <a:solidFill>
                <a:srgbClr val="C00000"/>
              </a:solidFill>
              <a:latin typeface="Arial" panose="020B0604020202020204" pitchFamily="34" charset="0"/>
              <a:cs typeface="Arial" panose="020B0604020202020204" pitchFamily="34" charset="0"/>
            </a:endParaRPr>
          </a:p>
        </p:txBody>
      </p:sp>
      <p:pic>
        <p:nvPicPr>
          <p:cNvPr id="4" name="Picture 3" descr="Diagram&#10;&#10;Description automatically generated">
            <a:extLst>
              <a:ext uri="{FF2B5EF4-FFF2-40B4-BE49-F238E27FC236}">
                <a16:creationId xmlns:a16="http://schemas.microsoft.com/office/drawing/2014/main" id="{645E2CF6-703C-4C54-8009-9AF30EBE7180}"/>
              </a:ext>
            </a:extLst>
          </p:cNvPr>
          <p:cNvPicPr>
            <a:picLocks noChangeAspect="1"/>
          </p:cNvPicPr>
          <p:nvPr/>
        </p:nvPicPr>
        <p:blipFill>
          <a:blip r:embed="rId2"/>
          <a:stretch>
            <a:fillRect/>
          </a:stretch>
        </p:blipFill>
        <p:spPr>
          <a:xfrm>
            <a:off x="3211733" y="2365109"/>
            <a:ext cx="7098946" cy="2837387"/>
          </a:xfrm>
          <a:prstGeom prst="rect">
            <a:avLst/>
          </a:prstGeom>
        </p:spPr>
      </p:pic>
      <p:sp>
        <p:nvSpPr>
          <p:cNvPr id="3" name="Rectangle 2">
            <a:extLst>
              <a:ext uri="{FF2B5EF4-FFF2-40B4-BE49-F238E27FC236}">
                <a16:creationId xmlns:a16="http://schemas.microsoft.com/office/drawing/2014/main" id="{769E5B0A-2160-438D-9703-79E040FF30CF}"/>
              </a:ext>
            </a:extLst>
          </p:cNvPr>
          <p:cNvSpPr/>
          <p:nvPr/>
        </p:nvSpPr>
        <p:spPr>
          <a:xfrm>
            <a:off x="1484310" y="5317033"/>
            <a:ext cx="10191058" cy="1154162"/>
          </a:xfrm>
          <a:prstGeom prst="rect">
            <a:avLst/>
          </a:prstGeom>
        </p:spPr>
        <p:txBody>
          <a:bodyPr wrap="square">
            <a:spAutoFit/>
          </a:bodyPr>
          <a:lstStyle/>
          <a:p>
            <a:pPr marL="285750" indent="-285750" algn="just" rtl="1">
              <a:buFont typeface="Arial" panose="020B0604020202020204" pitchFamily="34" charset="0"/>
              <a:buChar char="•"/>
            </a:pPr>
            <a:r>
              <a:rPr lang="ar-SA" sz="2300" b="1" dirty="0">
                <a:solidFill>
                  <a:srgbClr val="0307BD"/>
                </a:solidFill>
                <a:latin typeface="Times New Roman" panose="02020603050405020304" pitchFamily="18" charset="0"/>
                <a:ea typeface="Calibri" panose="020F0502020204030204" pitchFamily="34" charset="0"/>
                <a:cs typeface="Times New Roman" panose="02020603050405020304" pitchFamily="18" charset="0"/>
              </a:rPr>
              <a:t>في حال تعرض المادة لغاز </a:t>
            </a:r>
            <a:r>
              <a:rPr lang="en-US" sz="2300" b="1" dirty="0">
                <a:solidFill>
                  <a:srgbClr val="0307BD"/>
                </a:solidFill>
                <a:latin typeface="Times New Roman" panose="02020603050405020304" pitchFamily="18" charset="0"/>
                <a:ea typeface="Calibri" panose="020F0502020204030204" pitchFamily="34" charset="0"/>
                <a:cs typeface="Times New Roman" panose="02020603050405020304" pitchFamily="18" charset="0"/>
              </a:rPr>
              <a:t>CO</a:t>
            </a:r>
            <a:r>
              <a:rPr lang="ar-SA" sz="2300" b="1" dirty="0">
                <a:solidFill>
                  <a:srgbClr val="0307BD"/>
                </a:solidFill>
                <a:latin typeface="Times New Roman" panose="02020603050405020304" pitchFamily="18" charset="0"/>
                <a:ea typeface="Calibri" panose="020F0502020204030204" pitchFamily="34" charset="0"/>
                <a:cs typeface="Times New Roman" panose="02020603050405020304" pitchFamily="18" charset="0"/>
              </a:rPr>
              <a:t> مثلا فستتحد ذرات الأكسجين الملتصقة بالسطح مع الغاز مكونة ثاني أكسيد  الكربون وإلكترونات حرة ترجع لذرات أكسيد الزنك مما يؤدي إلى </a:t>
            </a:r>
            <a:r>
              <a:rPr lang="ar-SA" sz="2300" b="1" dirty="0">
                <a:solidFill>
                  <a:srgbClr val="0307BD"/>
                </a:solidFill>
                <a:latin typeface="Times New Roman" panose="02020603050405020304" pitchFamily="18" charset="0"/>
                <a:cs typeface="Times New Roman" panose="02020603050405020304" pitchFamily="18" charset="0"/>
              </a:rPr>
              <a:t>نقصان</a:t>
            </a:r>
            <a:r>
              <a:rPr lang="ar-SA" sz="2300" b="1" dirty="0">
                <a:solidFill>
                  <a:srgbClr val="0307BD"/>
                </a:solidFill>
                <a:latin typeface="Times New Roman" panose="02020603050405020304" pitchFamily="18" charset="0"/>
                <a:ea typeface="Calibri" panose="020F0502020204030204" pitchFamily="34" charset="0"/>
                <a:cs typeface="Times New Roman" panose="02020603050405020304" pitchFamily="18" charset="0"/>
              </a:rPr>
              <a:t> عرض منطقة الاستنزاف (تقليل في المقاومة) </a:t>
            </a:r>
            <a:endParaRPr lang="en-US" sz="2300" b="1" dirty="0">
              <a:solidFill>
                <a:srgbClr val="0307BD"/>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9E3C79CD-665F-4447-9237-31DCC8DA34CC}"/>
              </a:ext>
            </a:extLst>
          </p:cNvPr>
          <p:cNvSpPr/>
          <p:nvPr/>
        </p:nvSpPr>
        <p:spPr>
          <a:xfrm>
            <a:off x="2040971" y="1632993"/>
            <a:ext cx="9462052" cy="824200"/>
          </a:xfrm>
          <a:prstGeom prst="rect">
            <a:avLst/>
          </a:prstGeom>
        </p:spPr>
        <p:txBody>
          <a:bodyPr wrap="square">
            <a:spAutoFit/>
          </a:bodyPr>
          <a:lstStyle/>
          <a:p>
            <a:pPr marL="285750" indent="-285750" algn="r" rtl="1">
              <a:lnSpc>
                <a:spcPct val="107000"/>
              </a:lnSpc>
              <a:spcAft>
                <a:spcPts val="800"/>
              </a:spcAft>
              <a:buFont typeface="Arial" panose="020B0604020202020204" pitchFamily="34" charset="0"/>
              <a:buChar char="•"/>
            </a:pPr>
            <a:r>
              <a:rPr lang="ar-SA" sz="2300" b="1" dirty="0">
                <a:solidFill>
                  <a:srgbClr val="0307BD"/>
                </a:solidFill>
                <a:latin typeface="Times New Roman" panose="02020603050405020304" pitchFamily="18" charset="0"/>
                <a:ea typeface="Calibri" panose="020F0502020204030204" pitchFamily="34" charset="0"/>
                <a:cs typeface="Times New Roman" panose="02020603050405020304" pitchFamily="18" charset="0"/>
              </a:rPr>
              <a:t>التصاق جزيئات الأكسجين الموجودة في الهواء بسطح مركب أكسيد الزنك ينتج عنه تكون منطقة استنزاف لها مقاومة عالية.</a:t>
            </a:r>
            <a:endParaRPr lang="en-US" sz="2300" b="1" dirty="0">
              <a:solidFill>
                <a:srgbClr val="0307BD"/>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85183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4BB40-D7DE-403D-8C7E-D837B9D58120}"/>
              </a:ext>
            </a:extLst>
          </p:cNvPr>
          <p:cNvSpPr>
            <a:spLocks noGrp="1"/>
          </p:cNvSpPr>
          <p:nvPr>
            <p:ph type="title"/>
          </p:nvPr>
        </p:nvSpPr>
        <p:spPr>
          <a:xfrm>
            <a:off x="1484309" y="190500"/>
            <a:ext cx="10018713" cy="1752599"/>
          </a:xfrm>
        </p:spPr>
        <p:txBody>
          <a:bodyPr>
            <a:normAutofit/>
          </a:bodyPr>
          <a:lstStyle/>
          <a:p>
            <a:r>
              <a:rPr lang="ar-SA" sz="3600" b="1" dirty="0">
                <a:solidFill>
                  <a:srgbClr val="C00000"/>
                </a:solidFill>
                <a:latin typeface="Arial" panose="020B0604020202020204" pitchFamily="34" charset="0"/>
                <a:cs typeface="Arial" panose="020B0604020202020204" pitchFamily="34" charset="0"/>
              </a:rPr>
              <a:t>أهداف البحث</a:t>
            </a:r>
            <a:endParaRPr lang="en-US" sz="3600" b="1" dirty="0">
              <a:solidFill>
                <a:srgbClr val="C00000"/>
              </a:solidFill>
              <a:latin typeface="Arial" panose="020B0604020202020204" pitchFamily="34" charset="0"/>
              <a:cs typeface="Arial" panose="020B0604020202020204" pitchFamily="34" charset="0"/>
            </a:endParaRPr>
          </a:p>
        </p:txBody>
      </p:sp>
      <p:sp>
        <p:nvSpPr>
          <p:cNvPr id="11" name="Google Shape;60;p7">
            <a:extLst>
              <a:ext uri="{FF2B5EF4-FFF2-40B4-BE49-F238E27FC236}">
                <a16:creationId xmlns:a16="http://schemas.microsoft.com/office/drawing/2014/main" id="{4493C5C8-3C27-4F24-ACDF-B62652905143}"/>
              </a:ext>
            </a:extLst>
          </p:cNvPr>
          <p:cNvSpPr/>
          <p:nvPr/>
        </p:nvSpPr>
        <p:spPr>
          <a:xfrm>
            <a:off x="5024588" y="2247598"/>
            <a:ext cx="1997830" cy="3715100"/>
          </a:xfrm>
          <a:custGeom>
            <a:avLst/>
            <a:gdLst/>
            <a:ahLst/>
            <a:cxnLst/>
            <a:rect l="l" t="t" r="r" b="b"/>
            <a:pathLst>
              <a:path w="21581" h="21525" extrusionOk="0">
                <a:moveTo>
                  <a:pt x="21317" y="8691"/>
                </a:moveTo>
                <a:cubicBezTo>
                  <a:pt x="20882" y="8671"/>
                  <a:pt x="20485" y="8722"/>
                  <a:pt x="20107" y="8823"/>
                </a:cubicBezTo>
                <a:cubicBezTo>
                  <a:pt x="15798" y="9948"/>
                  <a:pt x="11490" y="11083"/>
                  <a:pt x="7294" y="12350"/>
                </a:cubicBezTo>
                <a:cubicBezTo>
                  <a:pt x="6463" y="12604"/>
                  <a:pt x="5594" y="12837"/>
                  <a:pt x="4762" y="13080"/>
                </a:cubicBezTo>
                <a:cubicBezTo>
                  <a:pt x="4743" y="13101"/>
                  <a:pt x="4706" y="13111"/>
                  <a:pt x="4668" y="13090"/>
                </a:cubicBezTo>
                <a:cubicBezTo>
                  <a:pt x="4687" y="13080"/>
                  <a:pt x="4706" y="13070"/>
                  <a:pt x="4743" y="13060"/>
                </a:cubicBezTo>
                <a:cubicBezTo>
                  <a:pt x="4819" y="13030"/>
                  <a:pt x="4894" y="12989"/>
                  <a:pt x="4970" y="12959"/>
                </a:cubicBezTo>
                <a:cubicBezTo>
                  <a:pt x="6482" y="12361"/>
                  <a:pt x="8032" y="11803"/>
                  <a:pt x="9581" y="11246"/>
                </a:cubicBezTo>
                <a:cubicBezTo>
                  <a:pt x="12775" y="10100"/>
                  <a:pt x="16006" y="8975"/>
                  <a:pt x="19162" y="7789"/>
                </a:cubicBezTo>
                <a:cubicBezTo>
                  <a:pt x="19597" y="7627"/>
                  <a:pt x="20050" y="7465"/>
                  <a:pt x="20428" y="7262"/>
                </a:cubicBezTo>
                <a:cubicBezTo>
                  <a:pt x="20523" y="7211"/>
                  <a:pt x="20598" y="7171"/>
                  <a:pt x="20598" y="7090"/>
                </a:cubicBezTo>
                <a:cubicBezTo>
                  <a:pt x="20598" y="6907"/>
                  <a:pt x="20598" y="6715"/>
                  <a:pt x="20598" y="6532"/>
                </a:cubicBezTo>
                <a:cubicBezTo>
                  <a:pt x="20598" y="6472"/>
                  <a:pt x="20580" y="6441"/>
                  <a:pt x="20447" y="6441"/>
                </a:cubicBezTo>
                <a:cubicBezTo>
                  <a:pt x="20145" y="6441"/>
                  <a:pt x="19824" y="6441"/>
                  <a:pt x="19521" y="6492"/>
                </a:cubicBezTo>
                <a:cubicBezTo>
                  <a:pt x="18331" y="6705"/>
                  <a:pt x="17197" y="6988"/>
                  <a:pt x="16101" y="7293"/>
                </a:cubicBezTo>
                <a:cubicBezTo>
                  <a:pt x="13852" y="7911"/>
                  <a:pt x="11679" y="8610"/>
                  <a:pt x="9449" y="9259"/>
                </a:cubicBezTo>
                <a:cubicBezTo>
                  <a:pt x="9373" y="9279"/>
                  <a:pt x="9279" y="9330"/>
                  <a:pt x="9165" y="9299"/>
                </a:cubicBezTo>
                <a:cubicBezTo>
                  <a:pt x="9260" y="9259"/>
                  <a:pt x="9354" y="9229"/>
                  <a:pt x="9449" y="9188"/>
                </a:cubicBezTo>
                <a:cubicBezTo>
                  <a:pt x="13077" y="7799"/>
                  <a:pt x="16819" y="6502"/>
                  <a:pt x="20580" y="5225"/>
                </a:cubicBezTo>
                <a:cubicBezTo>
                  <a:pt x="20882" y="5123"/>
                  <a:pt x="21298" y="5052"/>
                  <a:pt x="21449" y="4911"/>
                </a:cubicBezTo>
                <a:cubicBezTo>
                  <a:pt x="21600" y="4759"/>
                  <a:pt x="21487" y="4525"/>
                  <a:pt x="21506" y="4333"/>
                </a:cubicBezTo>
                <a:cubicBezTo>
                  <a:pt x="21506" y="4323"/>
                  <a:pt x="21506" y="4302"/>
                  <a:pt x="21506" y="4292"/>
                </a:cubicBezTo>
                <a:cubicBezTo>
                  <a:pt x="21524" y="4231"/>
                  <a:pt x="21449" y="4211"/>
                  <a:pt x="21354" y="4211"/>
                </a:cubicBezTo>
                <a:cubicBezTo>
                  <a:pt x="20995" y="4201"/>
                  <a:pt x="20674" y="4221"/>
                  <a:pt x="20353" y="4313"/>
                </a:cubicBezTo>
                <a:cubicBezTo>
                  <a:pt x="17008" y="5225"/>
                  <a:pt x="13682" y="6178"/>
                  <a:pt x="10394" y="7151"/>
                </a:cubicBezTo>
                <a:cubicBezTo>
                  <a:pt x="9468" y="7424"/>
                  <a:pt x="8542" y="7698"/>
                  <a:pt x="7616" y="7982"/>
                </a:cubicBezTo>
                <a:cubicBezTo>
                  <a:pt x="7578" y="7992"/>
                  <a:pt x="7540" y="8002"/>
                  <a:pt x="7521" y="8012"/>
                </a:cubicBezTo>
                <a:cubicBezTo>
                  <a:pt x="7502" y="8012"/>
                  <a:pt x="7483" y="8022"/>
                  <a:pt x="7465" y="8022"/>
                </a:cubicBezTo>
                <a:cubicBezTo>
                  <a:pt x="7483" y="8012"/>
                  <a:pt x="7483" y="8002"/>
                  <a:pt x="7502" y="7992"/>
                </a:cubicBezTo>
                <a:cubicBezTo>
                  <a:pt x="7540" y="7982"/>
                  <a:pt x="7559" y="7972"/>
                  <a:pt x="7597" y="7951"/>
                </a:cubicBezTo>
                <a:cubicBezTo>
                  <a:pt x="7635" y="7931"/>
                  <a:pt x="7654" y="7921"/>
                  <a:pt x="7691" y="7901"/>
                </a:cubicBezTo>
                <a:cubicBezTo>
                  <a:pt x="10866" y="6694"/>
                  <a:pt x="14117" y="5549"/>
                  <a:pt x="17405" y="4444"/>
                </a:cubicBezTo>
                <a:cubicBezTo>
                  <a:pt x="17707" y="4343"/>
                  <a:pt x="18009" y="4221"/>
                  <a:pt x="18293" y="4100"/>
                </a:cubicBezTo>
                <a:cubicBezTo>
                  <a:pt x="18369" y="4069"/>
                  <a:pt x="18444" y="4029"/>
                  <a:pt x="18444" y="3968"/>
                </a:cubicBezTo>
                <a:cubicBezTo>
                  <a:pt x="18444" y="3765"/>
                  <a:pt x="18444" y="3562"/>
                  <a:pt x="18444" y="3370"/>
                </a:cubicBezTo>
                <a:cubicBezTo>
                  <a:pt x="18444" y="3319"/>
                  <a:pt x="18425" y="3289"/>
                  <a:pt x="18312" y="3289"/>
                </a:cubicBezTo>
                <a:cubicBezTo>
                  <a:pt x="17972" y="3289"/>
                  <a:pt x="17650" y="3289"/>
                  <a:pt x="17329" y="3380"/>
                </a:cubicBezTo>
                <a:cubicBezTo>
                  <a:pt x="16876" y="3522"/>
                  <a:pt x="16422" y="3633"/>
                  <a:pt x="15950" y="3765"/>
                </a:cubicBezTo>
                <a:cubicBezTo>
                  <a:pt x="15931" y="3775"/>
                  <a:pt x="15912" y="3775"/>
                  <a:pt x="15874" y="3785"/>
                </a:cubicBezTo>
                <a:cubicBezTo>
                  <a:pt x="15836" y="3796"/>
                  <a:pt x="15798" y="3806"/>
                  <a:pt x="15761" y="3816"/>
                </a:cubicBezTo>
                <a:cubicBezTo>
                  <a:pt x="15723" y="3826"/>
                  <a:pt x="15685" y="3836"/>
                  <a:pt x="15647" y="3846"/>
                </a:cubicBezTo>
                <a:cubicBezTo>
                  <a:pt x="15628" y="3867"/>
                  <a:pt x="15591" y="3877"/>
                  <a:pt x="15534" y="3877"/>
                </a:cubicBezTo>
                <a:cubicBezTo>
                  <a:pt x="15534" y="3887"/>
                  <a:pt x="15515" y="3897"/>
                  <a:pt x="15477" y="3887"/>
                </a:cubicBezTo>
                <a:cubicBezTo>
                  <a:pt x="15496" y="3877"/>
                  <a:pt x="15496" y="3877"/>
                  <a:pt x="15515" y="3867"/>
                </a:cubicBezTo>
                <a:cubicBezTo>
                  <a:pt x="15534" y="3846"/>
                  <a:pt x="15572" y="3836"/>
                  <a:pt x="15609" y="3836"/>
                </a:cubicBezTo>
                <a:cubicBezTo>
                  <a:pt x="15647" y="3826"/>
                  <a:pt x="15666" y="3816"/>
                  <a:pt x="15704" y="3806"/>
                </a:cubicBezTo>
                <a:cubicBezTo>
                  <a:pt x="15742" y="3796"/>
                  <a:pt x="15780" y="3785"/>
                  <a:pt x="15798" y="3775"/>
                </a:cubicBezTo>
                <a:cubicBezTo>
                  <a:pt x="15817" y="3765"/>
                  <a:pt x="15836" y="3765"/>
                  <a:pt x="15855" y="3755"/>
                </a:cubicBezTo>
                <a:cubicBezTo>
                  <a:pt x="16139" y="3664"/>
                  <a:pt x="16422" y="3573"/>
                  <a:pt x="16687" y="3471"/>
                </a:cubicBezTo>
                <a:cubicBezTo>
                  <a:pt x="17556" y="3177"/>
                  <a:pt x="18482" y="2924"/>
                  <a:pt x="19370" y="2650"/>
                </a:cubicBezTo>
                <a:cubicBezTo>
                  <a:pt x="19483" y="2620"/>
                  <a:pt x="19597" y="2589"/>
                  <a:pt x="19597" y="2498"/>
                </a:cubicBezTo>
                <a:cubicBezTo>
                  <a:pt x="19597" y="2316"/>
                  <a:pt x="19597" y="2133"/>
                  <a:pt x="19597" y="1951"/>
                </a:cubicBezTo>
                <a:cubicBezTo>
                  <a:pt x="19597" y="1910"/>
                  <a:pt x="19597" y="1860"/>
                  <a:pt x="19502" y="1870"/>
                </a:cubicBezTo>
                <a:cubicBezTo>
                  <a:pt x="19276" y="1880"/>
                  <a:pt x="19030" y="1829"/>
                  <a:pt x="18803" y="1900"/>
                </a:cubicBezTo>
                <a:cubicBezTo>
                  <a:pt x="17953" y="2164"/>
                  <a:pt x="17083" y="2427"/>
                  <a:pt x="16214" y="2681"/>
                </a:cubicBezTo>
                <a:cubicBezTo>
                  <a:pt x="15420" y="2924"/>
                  <a:pt x="14627" y="3177"/>
                  <a:pt x="13814" y="3390"/>
                </a:cubicBezTo>
                <a:cubicBezTo>
                  <a:pt x="13795" y="3400"/>
                  <a:pt x="13757" y="3400"/>
                  <a:pt x="13739" y="3410"/>
                </a:cubicBezTo>
                <a:cubicBezTo>
                  <a:pt x="13720" y="3431"/>
                  <a:pt x="13682" y="3441"/>
                  <a:pt x="13663" y="3431"/>
                </a:cubicBezTo>
                <a:cubicBezTo>
                  <a:pt x="13644" y="3410"/>
                  <a:pt x="13701" y="3410"/>
                  <a:pt x="13720" y="3410"/>
                </a:cubicBezTo>
                <a:cubicBezTo>
                  <a:pt x="13739" y="3400"/>
                  <a:pt x="13757" y="3390"/>
                  <a:pt x="13776" y="3380"/>
                </a:cubicBezTo>
                <a:cubicBezTo>
                  <a:pt x="13852" y="3350"/>
                  <a:pt x="13946" y="3309"/>
                  <a:pt x="14022" y="3279"/>
                </a:cubicBezTo>
                <a:cubicBezTo>
                  <a:pt x="16214" y="2468"/>
                  <a:pt x="18501" y="1728"/>
                  <a:pt x="20712" y="937"/>
                </a:cubicBezTo>
                <a:cubicBezTo>
                  <a:pt x="21184" y="765"/>
                  <a:pt x="21468" y="593"/>
                  <a:pt x="21392" y="268"/>
                </a:cubicBezTo>
                <a:cubicBezTo>
                  <a:pt x="21335" y="5"/>
                  <a:pt x="21241" y="-46"/>
                  <a:pt x="20750" y="35"/>
                </a:cubicBezTo>
                <a:cubicBezTo>
                  <a:pt x="20655" y="55"/>
                  <a:pt x="20561" y="76"/>
                  <a:pt x="20447" y="106"/>
                </a:cubicBezTo>
                <a:cubicBezTo>
                  <a:pt x="19937" y="228"/>
                  <a:pt x="19483" y="390"/>
                  <a:pt x="18992" y="532"/>
                </a:cubicBezTo>
                <a:cubicBezTo>
                  <a:pt x="17159" y="1069"/>
                  <a:pt x="15307" y="1576"/>
                  <a:pt x="13493" y="2133"/>
                </a:cubicBezTo>
                <a:cubicBezTo>
                  <a:pt x="12038" y="2579"/>
                  <a:pt x="10564" y="3035"/>
                  <a:pt x="9109" y="3471"/>
                </a:cubicBezTo>
                <a:cubicBezTo>
                  <a:pt x="8655" y="3603"/>
                  <a:pt x="8428" y="3765"/>
                  <a:pt x="8504" y="4049"/>
                </a:cubicBezTo>
                <a:cubicBezTo>
                  <a:pt x="8542" y="4231"/>
                  <a:pt x="8731" y="4292"/>
                  <a:pt x="9033" y="4201"/>
                </a:cubicBezTo>
                <a:cubicBezTo>
                  <a:pt x="9109" y="4181"/>
                  <a:pt x="9184" y="4150"/>
                  <a:pt x="9260" y="4120"/>
                </a:cubicBezTo>
                <a:cubicBezTo>
                  <a:pt x="9789" y="3937"/>
                  <a:pt x="10337" y="3775"/>
                  <a:pt x="10904" y="3633"/>
                </a:cubicBezTo>
                <a:cubicBezTo>
                  <a:pt x="10923" y="3623"/>
                  <a:pt x="10942" y="3623"/>
                  <a:pt x="10980" y="3613"/>
                </a:cubicBezTo>
                <a:cubicBezTo>
                  <a:pt x="10998" y="3593"/>
                  <a:pt x="11036" y="3583"/>
                  <a:pt x="11074" y="3603"/>
                </a:cubicBezTo>
                <a:cubicBezTo>
                  <a:pt x="11055" y="3613"/>
                  <a:pt x="11036" y="3623"/>
                  <a:pt x="11017" y="3633"/>
                </a:cubicBezTo>
                <a:cubicBezTo>
                  <a:pt x="10998" y="3644"/>
                  <a:pt x="10980" y="3654"/>
                  <a:pt x="10961" y="3654"/>
                </a:cubicBezTo>
                <a:cubicBezTo>
                  <a:pt x="10885" y="3694"/>
                  <a:pt x="10791" y="3725"/>
                  <a:pt x="10715" y="3765"/>
                </a:cubicBezTo>
                <a:cubicBezTo>
                  <a:pt x="9827" y="4150"/>
                  <a:pt x="8863" y="4495"/>
                  <a:pt x="8031" y="4921"/>
                </a:cubicBezTo>
                <a:cubicBezTo>
                  <a:pt x="7672" y="5103"/>
                  <a:pt x="7446" y="5296"/>
                  <a:pt x="7521" y="5569"/>
                </a:cubicBezTo>
                <a:cubicBezTo>
                  <a:pt x="7559" y="5661"/>
                  <a:pt x="7465" y="5721"/>
                  <a:pt x="7332" y="5772"/>
                </a:cubicBezTo>
                <a:cubicBezTo>
                  <a:pt x="6746" y="5995"/>
                  <a:pt x="6180" y="6228"/>
                  <a:pt x="5613" y="6451"/>
                </a:cubicBezTo>
                <a:cubicBezTo>
                  <a:pt x="5065" y="6664"/>
                  <a:pt x="4498" y="6867"/>
                  <a:pt x="4044" y="7140"/>
                </a:cubicBezTo>
                <a:cubicBezTo>
                  <a:pt x="3950" y="7191"/>
                  <a:pt x="3836" y="7242"/>
                  <a:pt x="3836" y="7333"/>
                </a:cubicBezTo>
                <a:cubicBezTo>
                  <a:pt x="3836" y="7516"/>
                  <a:pt x="3836" y="7708"/>
                  <a:pt x="3836" y="7891"/>
                </a:cubicBezTo>
                <a:cubicBezTo>
                  <a:pt x="3836" y="7941"/>
                  <a:pt x="3855" y="7982"/>
                  <a:pt x="3969" y="7982"/>
                </a:cubicBezTo>
                <a:cubicBezTo>
                  <a:pt x="4271" y="7982"/>
                  <a:pt x="4592" y="8022"/>
                  <a:pt x="4894" y="7931"/>
                </a:cubicBezTo>
                <a:cubicBezTo>
                  <a:pt x="5310" y="7820"/>
                  <a:pt x="5726" y="7708"/>
                  <a:pt x="6142" y="7597"/>
                </a:cubicBezTo>
                <a:cubicBezTo>
                  <a:pt x="6161" y="7597"/>
                  <a:pt x="6180" y="7586"/>
                  <a:pt x="6198" y="7586"/>
                </a:cubicBezTo>
                <a:cubicBezTo>
                  <a:pt x="6180" y="7597"/>
                  <a:pt x="6180" y="7607"/>
                  <a:pt x="6161" y="7617"/>
                </a:cubicBezTo>
                <a:cubicBezTo>
                  <a:pt x="6085" y="7657"/>
                  <a:pt x="6009" y="7688"/>
                  <a:pt x="5915" y="7728"/>
                </a:cubicBezTo>
                <a:cubicBezTo>
                  <a:pt x="5008" y="8134"/>
                  <a:pt x="4044" y="8509"/>
                  <a:pt x="3250" y="8975"/>
                </a:cubicBezTo>
                <a:cubicBezTo>
                  <a:pt x="3137" y="9036"/>
                  <a:pt x="3005" y="9097"/>
                  <a:pt x="3005" y="9188"/>
                </a:cubicBezTo>
                <a:cubicBezTo>
                  <a:pt x="2986" y="9391"/>
                  <a:pt x="3005" y="9593"/>
                  <a:pt x="3005" y="9786"/>
                </a:cubicBezTo>
                <a:cubicBezTo>
                  <a:pt x="3005" y="9837"/>
                  <a:pt x="3024" y="9867"/>
                  <a:pt x="3137" y="9867"/>
                </a:cubicBezTo>
                <a:cubicBezTo>
                  <a:pt x="3553" y="9867"/>
                  <a:pt x="3950" y="9887"/>
                  <a:pt x="4328" y="9776"/>
                </a:cubicBezTo>
                <a:cubicBezTo>
                  <a:pt x="4894" y="9614"/>
                  <a:pt x="5461" y="9462"/>
                  <a:pt x="6028" y="9299"/>
                </a:cubicBezTo>
                <a:cubicBezTo>
                  <a:pt x="6935" y="9036"/>
                  <a:pt x="7843" y="8772"/>
                  <a:pt x="8750" y="8509"/>
                </a:cubicBezTo>
                <a:cubicBezTo>
                  <a:pt x="8768" y="8499"/>
                  <a:pt x="8787" y="8499"/>
                  <a:pt x="8806" y="8489"/>
                </a:cubicBezTo>
                <a:cubicBezTo>
                  <a:pt x="8825" y="8468"/>
                  <a:pt x="8863" y="8458"/>
                  <a:pt x="8901" y="8478"/>
                </a:cubicBezTo>
                <a:cubicBezTo>
                  <a:pt x="8939" y="8499"/>
                  <a:pt x="8882" y="8509"/>
                  <a:pt x="8863" y="8509"/>
                </a:cubicBezTo>
                <a:cubicBezTo>
                  <a:pt x="8844" y="8519"/>
                  <a:pt x="8825" y="8529"/>
                  <a:pt x="8806" y="8529"/>
                </a:cubicBezTo>
                <a:cubicBezTo>
                  <a:pt x="7672" y="8985"/>
                  <a:pt x="6539" y="9441"/>
                  <a:pt x="5405" y="9897"/>
                </a:cubicBezTo>
                <a:cubicBezTo>
                  <a:pt x="4384" y="10303"/>
                  <a:pt x="3402" y="10739"/>
                  <a:pt x="2513" y="11235"/>
                </a:cubicBezTo>
                <a:cubicBezTo>
                  <a:pt x="2438" y="11276"/>
                  <a:pt x="2362" y="11317"/>
                  <a:pt x="2362" y="11377"/>
                </a:cubicBezTo>
                <a:cubicBezTo>
                  <a:pt x="2362" y="11560"/>
                  <a:pt x="2362" y="11752"/>
                  <a:pt x="2362" y="11935"/>
                </a:cubicBezTo>
                <a:cubicBezTo>
                  <a:pt x="2362" y="11986"/>
                  <a:pt x="2381" y="12016"/>
                  <a:pt x="2494" y="12016"/>
                </a:cubicBezTo>
                <a:cubicBezTo>
                  <a:pt x="2778" y="12016"/>
                  <a:pt x="3061" y="12026"/>
                  <a:pt x="3345" y="11975"/>
                </a:cubicBezTo>
                <a:cubicBezTo>
                  <a:pt x="3704" y="11904"/>
                  <a:pt x="4025" y="11803"/>
                  <a:pt x="4346" y="11712"/>
                </a:cubicBezTo>
                <a:cubicBezTo>
                  <a:pt x="6728" y="11002"/>
                  <a:pt x="9090" y="10293"/>
                  <a:pt x="11471" y="9583"/>
                </a:cubicBezTo>
                <a:cubicBezTo>
                  <a:pt x="11565" y="9553"/>
                  <a:pt x="11641" y="9512"/>
                  <a:pt x="11830" y="9533"/>
                </a:cubicBezTo>
                <a:cubicBezTo>
                  <a:pt x="11717" y="9573"/>
                  <a:pt x="11622" y="9614"/>
                  <a:pt x="11528" y="9644"/>
                </a:cubicBezTo>
                <a:cubicBezTo>
                  <a:pt x="8863" y="10597"/>
                  <a:pt x="6217" y="11550"/>
                  <a:pt x="3666" y="12563"/>
                </a:cubicBezTo>
                <a:cubicBezTo>
                  <a:pt x="2476" y="13040"/>
                  <a:pt x="1361" y="13557"/>
                  <a:pt x="265" y="14094"/>
                </a:cubicBezTo>
                <a:cubicBezTo>
                  <a:pt x="132" y="14155"/>
                  <a:pt x="0" y="14215"/>
                  <a:pt x="0" y="14317"/>
                </a:cubicBezTo>
                <a:cubicBezTo>
                  <a:pt x="0" y="14509"/>
                  <a:pt x="0" y="14712"/>
                  <a:pt x="0" y="14905"/>
                </a:cubicBezTo>
                <a:cubicBezTo>
                  <a:pt x="0" y="14955"/>
                  <a:pt x="19" y="15006"/>
                  <a:pt x="151" y="15006"/>
                </a:cubicBezTo>
                <a:cubicBezTo>
                  <a:pt x="435" y="15006"/>
                  <a:pt x="718" y="15036"/>
                  <a:pt x="1002" y="14976"/>
                </a:cubicBezTo>
                <a:cubicBezTo>
                  <a:pt x="1852" y="14803"/>
                  <a:pt x="2646" y="14580"/>
                  <a:pt x="3439" y="14347"/>
                </a:cubicBezTo>
                <a:cubicBezTo>
                  <a:pt x="5329" y="13810"/>
                  <a:pt x="7219" y="13253"/>
                  <a:pt x="9109" y="12715"/>
                </a:cubicBezTo>
                <a:cubicBezTo>
                  <a:pt x="9184" y="12695"/>
                  <a:pt x="9260" y="12644"/>
                  <a:pt x="9392" y="12665"/>
                </a:cubicBezTo>
                <a:cubicBezTo>
                  <a:pt x="9335" y="12715"/>
                  <a:pt x="9241" y="12736"/>
                  <a:pt x="9184" y="12756"/>
                </a:cubicBezTo>
                <a:cubicBezTo>
                  <a:pt x="7956" y="13192"/>
                  <a:pt x="6709" y="13617"/>
                  <a:pt x="5537" y="14084"/>
                </a:cubicBezTo>
                <a:cubicBezTo>
                  <a:pt x="4724" y="14408"/>
                  <a:pt x="3912" y="14732"/>
                  <a:pt x="3288" y="15158"/>
                </a:cubicBezTo>
                <a:cubicBezTo>
                  <a:pt x="3194" y="15229"/>
                  <a:pt x="3080" y="15290"/>
                  <a:pt x="3080" y="15381"/>
                </a:cubicBezTo>
                <a:cubicBezTo>
                  <a:pt x="3080" y="15584"/>
                  <a:pt x="3080" y="15797"/>
                  <a:pt x="3080" y="15999"/>
                </a:cubicBezTo>
                <a:cubicBezTo>
                  <a:pt x="3080" y="16050"/>
                  <a:pt x="3080" y="16091"/>
                  <a:pt x="3194" y="16081"/>
                </a:cubicBezTo>
                <a:cubicBezTo>
                  <a:pt x="3534" y="16081"/>
                  <a:pt x="3855" y="16091"/>
                  <a:pt x="4195" y="16020"/>
                </a:cubicBezTo>
                <a:cubicBezTo>
                  <a:pt x="5783" y="15655"/>
                  <a:pt x="7294" y="15189"/>
                  <a:pt x="8844" y="14783"/>
                </a:cubicBezTo>
                <a:cubicBezTo>
                  <a:pt x="10602" y="14317"/>
                  <a:pt x="12359" y="13830"/>
                  <a:pt x="14135" y="13374"/>
                </a:cubicBezTo>
                <a:cubicBezTo>
                  <a:pt x="14211" y="13354"/>
                  <a:pt x="14268" y="13313"/>
                  <a:pt x="14381" y="13344"/>
                </a:cubicBezTo>
                <a:cubicBezTo>
                  <a:pt x="14343" y="13394"/>
                  <a:pt x="14249" y="13425"/>
                  <a:pt x="14173" y="13455"/>
                </a:cubicBezTo>
                <a:cubicBezTo>
                  <a:pt x="11452" y="14611"/>
                  <a:pt x="8825" y="15807"/>
                  <a:pt x="6293" y="17064"/>
                </a:cubicBezTo>
                <a:cubicBezTo>
                  <a:pt x="5783" y="17317"/>
                  <a:pt x="5254" y="17540"/>
                  <a:pt x="4838" y="17844"/>
                </a:cubicBezTo>
                <a:cubicBezTo>
                  <a:pt x="4724" y="17935"/>
                  <a:pt x="4573" y="18017"/>
                  <a:pt x="4554" y="18128"/>
                </a:cubicBezTo>
                <a:cubicBezTo>
                  <a:pt x="4535" y="18341"/>
                  <a:pt x="4554" y="18554"/>
                  <a:pt x="4554" y="18777"/>
                </a:cubicBezTo>
                <a:cubicBezTo>
                  <a:pt x="4554" y="18858"/>
                  <a:pt x="4630" y="18888"/>
                  <a:pt x="4781" y="18898"/>
                </a:cubicBezTo>
                <a:cubicBezTo>
                  <a:pt x="5537" y="18929"/>
                  <a:pt x="6274" y="18848"/>
                  <a:pt x="6992" y="18716"/>
                </a:cubicBezTo>
                <a:cubicBezTo>
                  <a:pt x="8031" y="18523"/>
                  <a:pt x="9052" y="18310"/>
                  <a:pt x="10072" y="18108"/>
                </a:cubicBezTo>
                <a:cubicBezTo>
                  <a:pt x="10885" y="17956"/>
                  <a:pt x="11717" y="17804"/>
                  <a:pt x="12567" y="17682"/>
                </a:cubicBezTo>
                <a:cubicBezTo>
                  <a:pt x="12586" y="17672"/>
                  <a:pt x="12605" y="17662"/>
                  <a:pt x="12624" y="17682"/>
                </a:cubicBezTo>
                <a:cubicBezTo>
                  <a:pt x="12605" y="17692"/>
                  <a:pt x="12605" y="17692"/>
                  <a:pt x="12586" y="17702"/>
                </a:cubicBezTo>
                <a:cubicBezTo>
                  <a:pt x="12548" y="17723"/>
                  <a:pt x="12510" y="17753"/>
                  <a:pt x="12454" y="17773"/>
                </a:cubicBezTo>
                <a:cubicBezTo>
                  <a:pt x="11206" y="18321"/>
                  <a:pt x="9978" y="18888"/>
                  <a:pt x="8768" y="19456"/>
                </a:cubicBezTo>
                <a:cubicBezTo>
                  <a:pt x="7843" y="19882"/>
                  <a:pt x="6935" y="20307"/>
                  <a:pt x="6161" y="20814"/>
                </a:cubicBezTo>
                <a:cubicBezTo>
                  <a:pt x="6085" y="20865"/>
                  <a:pt x="5991" y="20905"/>
                  <a:pt x="5991" y="20976"/>
                </a:cubicBezTo>
                <a:cubicBezTo>
                  <a:pt x="5991" y="21128"/>
                  <a:pt x="5991" y="21280"/>
                  <a:pt x="5991" y="21432"/>
                </a:cubicBezTo>
                <a:cubicBezTo>
                  <a:pt x="5991" y="21463"/>
                  <a:pt x="5972" y="21513"/>
                  <a:pt x="6066" y="21513"/>
                </a:cubicBezTo>
                <a:cubicBezTo>
                  <a:pt x="6274" y="21513"/>
                  <a:pt x="6482" y="21554"/>
                  <a:pt x="6652" y="21483"/>
                </a:cubicBezTo>
                <a:cubicBezTo>
                  <a:pt x="6954" y="21361"/>
                  <a:pt x="7238" y="21240"/>
                  <a:pt x="7521" y="21098"/>
                </a:cubicBezTo>
                <a:cubicBezTo>
                  <a:pt x="9071" y="20328"/>
                  <a:pt x="10696" y="19598"/>
                  <a:pt x="12302" y="18868"/>
                </a:cubicBezTo>
                <a:cubicBezTo>
                  <a:pt x="13096" y="18513"/>
                  <a:pt x="13890" y="18179"/>
                  <a:pt x="14627" y="17783"/>
                </a:cubicBezTo>
                <a:cubicBezTo>
                  <a:pt x="14891" y="17641"/>
                  <a:pt x="15080" y="17489"/>
                  <a:pt x="15024" y="17266"/>
                </a:cubicBezTo>
                <a:cubicBezTo>
                  <a:pt x="14986" y="17135"/>
                  <a:pt x="15024" y="17003"/>
                  <a:pt x="15024" y="16861"/>
                </a:cubicBezTo>
                <a:cubicBezTo>
                  <a:pt x="15024" y="16679"/>
                  <a:pt x="14948" y="16638"/>
                  <a:pt x="14608" y="16628"/>
                </a:cubicBezTo>
                <a:cubicBezTo>
                  <a:pt x="13965" y="16618"/>
                  <a:pt x="13342" y="16699"/>
                  <a:pt x="12718" y="16790"/>
                </a:cubicBezTo>
                <a:cubicBezTo>
                  <a:pt x="10923" y="17054"/>
                  <a:pt x="9184" y="17388"/>
                  <a:pt x="7465" y="17753"/>
                </a:cubicBezTo>
                <a:cubicBezTo>
                  <a:pt x="7219" y="17804"/>
                  <a:pt x="6973" y="17875"/>
                  <a:pt x="6690" y="17885"/>
                </a:cubicBezTo>
                <a:cubicBezTo>
                  <a:pt x="6690" y="17895"/>
                  <a:pt x="6671" y="17895"/>
                  <a:pt x="6671" y="17905"/>
                </a:cubicBezTo>
                <a:cubicBezTo>
                  <a:pt x="6633" y="17885"/>
                  <a:pt x="6671" y="17885"/>
                  <a:pt x="6690" y="17885"/>
                </a:cubicBezTo>
                <a:cubicBezTo>
                  <a:pt x="6709" y="17864"/>
                  <a:pt x="6728" y="17854"/>
                  <a:pt x="6746" y="17844"/>
                </a:cubicBezTo>
                <a:cubicBezTo>
                  <a:pt x="8050" y="17195"/>
                  <a:pt x="9392" y="16567"/>
                  <a:pt x="10753" y="15949"/>
                </a:cubicBezTo>
                <a:cubicBezTo>
                  <a:pt x="13134" y="14864"/>
                  <a:pt x="15591" y="13830"/>
                  <a:pt x="18028" y="12776"/>
                </a:cubicBezTo>
                <a:cubicBezTo>
                  <a:pt x="18236" y="12685"/>
                  <a:pt x="18425" y="12594"/>
                  <a:pt x="18576" y="12482"/>
                </a:cubicBezTo>
                <a:cubicBezTo>
                  <a:pt x="18633" y="12442"/>
                  <a:pt x="18671" y="12391"/>
                  <a:pt x="18671" y="12340"/>
                </a:cubicBezTo>
                <a:cubicBezTo>
                  <a:pt x="18671" y="12138"/>
                  <a:pt x="18671" y="11925"/>
                  <a:pt x="18671" y="11722"/>
                </a:cubicBezTo>
                <a:cubicBezTo>
                  <a:pt x="18671" y="11641"/>
                  <a:pt x="18614" y="11611"/>
                  <a:pt x="18463" y="11600"/>
                </a:cubicBezTo>
                <a:cubicBezTo>
                  <a:pt x="18047" y="11590"/>
                  <a:pt x="17650" y="11631"/>
                  <a:pt x="17272" y="11712"/>
                </a:cubicBezTo>
                <a:cubicBezTo>
                  <a:pt x="15402" y="12097"/>
                  <a:pt x="13606" y="12573"/>
                  <a:pt x="11811" y="13050"/>
                </a:cubicBezTo>
                <a:cubicBezTo>
                  <a:pt x="10753" y="13334"/>
                  <a:pt x="9694" y="13628"/>
                  <a:pt x="8655" y="13911"/>
                </a:cubicBezTo>
                <a:cubicBezTo>
                  <a:pt x="8636" y="13922"/>
                  <a:pt x="8617" y="13922"/>
                  <a:pt x="8580" y="13932"/>
                </a:cubicBezTo>
                <a:cubicBezTo>
                  <a:pt x="8561" y="13952"/>
                  <a:pt x="8523" y="13962"/>
                  <a:pt x="8485" y="13942"/>
                </a:cubicBezTo>
                <a:cubicBezTo>
                  <a:pt x="8504" y="13932"/>
                  <a:pt x="8523" y="13922"/>
                  <a:pt x="8561" y="13911"/>
                </a:cubicBezTo>
                <a:cubicBezTo>
                  <a:pt x="8580" y="13901"/>
                  <a:pt x="8598" y="13891"/>
                  <a:pt x="8617" y="13891"/>
                </a:cubicBezTo>
                <a:cubicBezTo>
                  <a:pt x="8712" y="13861"/>
                  <a:pt x="8787" y="13820"/>
                  <a:pt x="8882" y="13790"/>
                </a:cubicBezTo>
                <a:cubicBezTo>
                  <a:pt x="12283" y="12604"/>
                  <a:pt x="15704" y="11418"/>
                  <a:pt x="19181" y="10293"/>
                </a:cubicBezTo>
                <a:cubicBezTo>
                  <a:pt x="19880" y="10070"/>
                  <a:pt x="20561" y="9837"/>
                  <a:pt x="21241" y="9604"/>
                </a:cubicBezTo>
                <a:cubicBezTo>
                  <a:pt x="21392" y="9553"/>
                  <a:pt x="21581" y="9512"/>
                  <a:pt x="21581" y="9391"/>
                </a:cubicBezTo>
                <a:cubicBezTo>
                  <a:pt x="21581" y="9188"/>
                  <a:pt x="21581" y="8975"/>
                  <a:pt x="21581" y="8772"/>
                </a:cubicBezTo>
                <a:cubicBezTo>
                  <a:pt x="21506" y="8722"/>
                  <a:pt x="21449" y="8701"/>
                  <a:pt x="21317" y="8691"/>
                </a:cubicBezTo>
                <a:close/>
                <a:moveTo>
                  <a:pt x="15383" y="3917"/>
                </a:moveTo>
                <a:cubicBezTo>
                  <a:pt x="15383" y="3917"/>
                  <a:pt x="15383" y="3917"/>
                  <a:pt x="15383" y="3917"/>
                </a:cubicBezTo>
                <a:cubicBezTo>
                  <a:pt x="15402" y="3927"/>
                  <a:pt x="15383" y="3927"/>
                  <a:pt x="15383" y="3927"/>
                </a:cubicBezTo>
                <a:cubicBezTo>
                  <a:pt x="15364" y="3927"/>
                  <a:pt x="15364" y="3927"/>
                  <a:pt x="15383" y="3917"/>
                </a:cubicBezTo>
                <a:cubicBezTo>
                  <a:pt x="15364" y="3917"/>
                  <a:pt x="15364" y="3917"/>
                  <a:pt x="15383" y="3917"/>
                </a:cubicBezTo>
                <a:close/>
                <a:moveTo>
                  <a:pt x="6255" y="7566"/>
                </a:moveTo>
                <a:lnTo>
                  <a:pt x="6255" y="7566"/>
                </a:lnTo>
                <a:lnTo>
                  <a:pt x="6274" y="7566"/>
                </a:lnTo>
                <a:lnTo>
                  <a:pt x="6255" y="7566"/>
                </a:lnTo>
                <a:close/>
                <a:moveTo>
                  <a:pt x="7351" y="8063"/>
                </a:moveTo>
                <a:cubicBezTo>
                  <a:pt x="7351" y="8053"/>
                  <a:pt x="7332" y="8053"/>
                  <a:pt x="7351" y="8063"/>
                </a:cubicBezTo>
                <a:cubicBezTo>
                  <a:pt x="7351" y="8053"/>
                  <a:pt x="7351" y="8053"/>
                  <a:pt x="7351" y="8053"/>
                </a:cubicBezTo>
                <a:cubicBezTo>
                  <a:pt x="7351" y="8043"/>
                  <a:pt x="7370" y="8053"/>
                  <a:pt x="7351" y="8063"/>
                </a:cubicBezTo>
                <a:cubicBezTo>
                  <a:pt x="7370" y="8053"/>
                  <a:pt x="7351" y="8053"/>
                  <a:pt x="7351" y="8063"/>
                </a:cubicBezTo>
                <a:close/>
                <a:moveTo>
                  <a:pt x="12019" y="9431"/>
                </a:moveTo>
                <a:cubicBezTo>
                  <a:pt x="12038" y="9421"/>
                  <a:pt x="12057" y="9421"/>
                  <a:pt x="12094" y="9411"/>
                </a:cubicBezTo>
                <a:cubicBezTo>
                  <a:pt x="12113" y="9401"/>
                  <a:pt x="12132" y="9391"/>
                  <a:pt x="12151" y="9391"/>
                </a:cubicBezTo>
                <a:cubicBezTo>
                  <a:pt x="12151" y="9401"/>
                  <a:pt x="12170" y="9401"/>
                  <a:pt x="12170" y="9411"/>
                </a:cubicBezTo>
                <a:cubicBezTo>
                  <a:pt x="12151" y="9411"/>
                  <a:pt x="12113" y="9411"/>
                  <a:pt x="12094" y="9421"/>
                </a:cubicBezTo>
                <a:cubicBezTo>
                  <a:pt x="12094" y="9441"/>
                  <a:pt x="12076" y="9452"/>
                  <a:pt x="12038" y="9452"/>
                </a:cubicBezTo>
                <a:cubicBezTo>
                  <a:pt x="12000" y="9462"/>
                  <a:pt x="11981" y="9482"/>
                  <a:pt x="11943" y="9492"/>
                </a:cubicBezTo>
                <a:cubicBezTo>
                  <a:pt x="11924" y="9502"/>
                  <a:pt x="11887" y="9502"/>
                  <a:pt x="11849" y="9512"/>
                </a:cubicBezTo>
                <a:cubicBezTo>
                  <a:pt x="11849" y="9441"/>
                  <a:pt x="11943" y="9441"/>
                  <a:pt x="12019" y="9431"/>
                </a:cubicBezTo>
                <a:close/>
                <a:moveTo>
                  <a:pt x="14400" y="13323"/>
                </a:moveTo>
                <a:cubicBezTo>
                  <a:pt x="14419" y="13323"/>
                  <a:pt x="14419" y="13334"/>
                  <a:pt x="14400" y="13323"/>
                </a:cubicBezTo>
                <a:cubicBezTo>
                  <a:pt x="14419" y="13334"/>
                  <a:pt x="14400" y="13334"/>
                  <a:pt x="14400" y="13334"/>
                </a:cubicBezTo>
                <a:cubicBezTo>
                  <a:pt x="14400" y="13334"/>
                  <a:pt x="14400" y="13334"/>
                  <a:pt x="14400" y="13323"/>
                </a:cubicBezTo>
                <a:cubicBezTo>
                  <a:pt x="14400" y="13323"/>
                  <a:pt x="14400" y="13323"/>
                  <a:pt x="14400" y="13323"/>
                </a:cubicBezTo>
                <a:close/>
                <a:moveTo>
                  <a:pt x="9487" y="12634"/>
                </a:moveTo>
                <a:cubicBezTo>
                  <a:pt x="9468" y="12634"/>
                  <a:pt x="9430" y="12644"/>
                  <a:pt x="9430" y="12644"/>
                </a:cubicBezTo>
                <a:cubicBezTo>
                  <a:pt x="9411" y="12624"/>
                  <a:pt x="9449" y="12624"/>
                  <a:pt x="9468" y="12624"/>
                </a:cubicBezTo>
                <a:cubicBezTo>
                  <a:pt x="9487" y="12604"/>
                  <a:pt x="9524" y="12594"/>
                  <a:pt x="9562" y="12614"/>
                </a:cubicBezTo>
                <a:cubicBezTo>
                  <a:pt x="9524" y="12624"/>
                  <a:pt x="9506" y="12624"/>
                  <a:pt x="9487" y="12634"/>
                </a:cubicBezTo>
                <a:close/>
              </a:path>
            </a:pathLst>
          </a:custGeom>
          <a:solidFill>
            <a:srgbClr val="D8D8D8"/>
          </a:solidFill>
          <a:ln>
            <a:noFill/>
          </a:ln>
        </p:spPr>
        <p:txBody>
          <a:bodyPr spcFirstLastPara="1" wrap="square" lIns="38100" tIns="38100" rIns="38100" bIns="38100"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61;p7">
            <a:extLst>
              <a:ext uri="{FF2B5EF4-FFF2-40B4-BE49-F238E27FC236}">
                <a16:creationId xmlns:a16="http://schemas.microsoft.com/office/drawing/2014/main" id="{57AEEBD7-8E24-4458-AEE0-1DF3DF65D14E}"/>
              </a:ext>
            </a:extLst>
          </p:cNvPr>
          <p:cNvSpPr/>
          <p:nvPr/>
        </p:nvSpPr>
        <p:spPr>
          <a:xfrm>
            <a:off x="5390705" y="1676412"/>
            <a:ext cx="5316986" cy="4338940"/>
          </a:xfrm>
          <a:custGeom>
            <a:avLst/>
            <a:gdLst/>
            <a:ahLst/>
            <a:cxnLst/>
            <a:rect l="l" t="t" r="r" b="b"/>
            <a:pathLst>
              <a:path w="21480" h="21553" extrusionOk="0">
                <a:moveTo>
                  <a:pt x="8201" y="21551"/>
                </a:moveTo>
                <a:cubicBezTo>
                  <a:pt x="7500" y="21568"/>
                  <a:pt x="6771" y="21491"/>
                  <a:pt x="6042" y="21355"/>
                </a:cubicBezTo>
                <a:cubicBezTo>
                  <a:pt x="5001" y="21167"/>
                  <a:pt x="4002" y="20817"/>
                  <a:pt x="3065" y="20220"/>
                </a:cubicBezTo>
                <a:cubicBezTo>
                  <a:pt x="2398" y="19801"/>
                  <a:pt x="1794" y="19281"/>
                  <a:pt x="1288" y="18590"/>
                </a:cubicBezTo>
                <a:cubicBezTo>
                  <a:pt x="767" y="17881"/>
                  <a:pt x="427" y="17070"/>
                  <a:pt x="233" y="16157"/>
                </a:cubicBezTo>
                <a:cubicBezTo>
                  <a:pt x="45" y="15278"/>
                  <a:pt x="-31" y="14382"/>
                  <a:pt x="11" y="13469"/>
                </a:cubicBezTo>
                <a:cubicBezTo>
                  <a:pt x="80" y="11643"/>
                  <a:pt x="538" y="9962"/>
                  <a:pt x="1302" y="8400"/>
                </a:cubicBezTo>
                <a:cubicBezTo>
                  <a:pt x="1732" y="7512"/>
                  <a:pt x="2266" y="6719"/>
                  <a:pt x="2863" y="5985"/>
                </a:cubicBezTo>
                <a:cubicBezTo>
                  <a:pt x="3398" y="5319"/>
                  <a:pt x="3953" y="4679"/>
                  <a:pt x="4564" y="4124"/>
                </a:cubicBezTo>
                <a:cubicBezTo>
                  <a:pt x="5216" y="3535"/>
                  <a:pt x="5883" y="2963"/>
                  <a:pt x="6598" y="2486"/>
                </a:cubicBezTo>
                <a:cubicBezTo>
                  <a:pt x="7389" y="1956"/>
                  <a:pt x="8194" y="1487"/>
                  <a:pt x="9041" y="1120"/>
                </a:cubicBezTo>
                <a:cubicBezTo>
                  <a:pt x="9901" y="753"/>
                  <a:pt x="10783" y="463"/>
                  <a:pt x="11685" y="284"/>
                </a:cubicBezTo>
                <a:cubicBezTo>
                  <a:pt x="12407" y="139"/>
                  <a:pt x="13129" y="45"/>
                  <a:pt x="13858" y="11"/>
                </a:cubicBezTo>
                <a:cubicBezTo>
                  <a:pt x="14670" y="-32"/>
                  <a:pt x="15468" y="53"/>
                  <a:pt x="16238" y="378"/>
                </a:cubicBezTo>
                <a:cubicBezTo>
                  <a:pt x="16579" y="523"/>
                  <a:pt x="16912" y="693"/>
                  <a:pt x="17203" y="958"/>
                </a:cubicBezTo>
                <a:cubicBezTo>
                  <a:pt x="17314" y="1060"/>
                  <a:pt x="17411" y="1171"/>
                  <a:pt x="17502" y="1291"/>
                </a:cubicBezTo>
                <a:cubicBezTo>
                  <a:pt x="17592" y="1419"/>
                  <a:pt x="17627" y="1572"/>
                  <a:pt x="17599" y="1743"/>
                </a:cubicBezTo>
                <a:cubicBezTo>
                  <a:pt x="17585" y="1820"/>
                  <a:pt x="17543" y="1863"/>
                  <a:pt x="17488" y="1871"/>
                </a:cubicBezTo>
                <a:cubicBezTo>
                  <a:pt x="17425" y="1880"/>
                  <a:pt x="17377" y="1846"/>
                  <a:pt x="17349" y="1777"/>
                </a:cubicBezTo>
                <a:cubicBezTo>
                  <a:pt x="17210" y="1436"/>
                  <a:pt x="16967" y="1231"/>
                  <a:pt x="16697" y="1077"/>
                </a:cubicBezTo>
                <a:cubicBezTo>
                  <a:pt x="16190" y="804"/>
                  <a:pt x="15669" y="608"/>
                  <a:pt x="15114" y="523"/>
                </a:cubicBezTo>
                <a:cubicBezTo>
                  <a:pt x="14677" y="454"/>
                  <a:pt x="14232" y="446"/>
                  <a:pt x="13788" y="472"/>
                </a:cubicBezTo>
                <a:cubicBezTo>
                  <a:pt x="13469" y="489"/>
                  <a:pt x="13150" y="514"/>
                  <a:pt x="12830" y="557"/>
                </a:cubicBezTo>
                <a:cubicBezTo>
                  <a:pt x="12338" y="617"/>
                  <a:pt x="11845" y="702"/>
                  <a:pt x="11359" y="821"/>
                </a:cubicBezTo>
                <a:cubicBezTo>
                  <a:pt x="10047" y="1146"/>
                  <a:pt x="8791" y="1675"/>
                  <a:pt x="7590" y="2392"/>
                </a:cubicBezTo>
                <a:cubicBezTo>
                  <a:pt x="6459" y="3066"/>
                  <a:pt x="5404" y="3894"/>
                  <a:pt x="4432" y="4858"/>
                </a:cubicBezTo>
                <a:cubicBezTo>
                  <a:pt x="3557" y="5737"/>
                  <a:pt x="2752" y="6710"/>
                  <a:pt x="2086" y="7837"/>
                </a:cubicBezTo>
                <a:cubicBezTo>
                  <a:pt x="1392" y="9006"/>
                  <a:pt x="913" y="10294"/>
                  <a:pt x="635" y="11702"/>
                </a:cubicBezTo>
                <a:cubicBezTo>
                  <a:pt x="469" y="12547"/>
                  <a:pt x="392" y="13409"/>
                  <a:pt x="427" y="14271"/>
                </a:cubicBezTo>
                <a:cubicBezTo>
                  <a:pt x="455" y="15133"/>
                  <a:pt x="580" y="15970"/>
                  <a:pt x="857" y="16772"/>
                </a:cubicBezTo>
                <a:cubicBezTo>
                  <a:pt x="1191" y="17745"/>
                  <a:pt x="1739" y="18504"/>
                  <a:pt x="2440" y="19110"/>
                </a:cubicBezTo>
                <a:cubicBezTo>
                  <a:pt x="3183" y="19750"/>
                  <a:pt x="4002" y="20177"/>
                  <a:pt x="4876" y="20467"/>
                </a:cubicBezTo>
                <a:cubicBezTo>
                  <a:pt x="5473" y="20663"/>
                  <a:pt x="6077" y="20774"/>
                  <a:pt x="6688" y="20860"/>
                </a:cubicBezTo>
                <a:cubicBezTo>
                  <a:pt x="7243" y="20936"/>
                  <a:pt x="7805" y="20954"/>
                  <a:pt x="8361" y="20954"/>
                </a:cubicBezTo>
                <a:cubicBezTo>
                  <a:pt x="9013" y="20945"/>
                  <a:pt x="9658" y="20885"/>
                  <a:pt x="10304" y="20766"/>
                </a:cubicBezTo>
                <a:cubicBezTo>
                  <a:pt x="11442" y="20561"/>
                  <a:pt x="12553" y="20237"/>
                  <a:pt x="13629" y="19742"/>
                </a:cubicBezTo>
                <a:cubicBezTo>
                  <a:pt x="14614" y="19289"/>
                  <a:pt x="15572" y="18760"/>
                  <a:pt x="16447" y="18035"/>
                </a:cubicBezTo>
                <a:cubicBezTo>
                  <a:pt x="17467" y="17190"/>
                  <a:pt x="18376" y="16183"/>
                  <a:pt x="19098" y="14963"/>
                </a:cubicBezTo>
                <a:cubicBezTo>
                  <a:pt x="19674" y="13998"/>
                  <a:pt x="20195" y="12991"/>
                  <a:pt x="20514" y="11848"/>
                </a:cubicBezTo>
                <a:cubicBezTo>
                  <a:pt x="20639" y="11387"/>
                  <a:pt x="20722" y="10917"/>
                  <a:pt x="20771" y="10439"/>
                </a:cubicBezTo>
                <a:cubicBezTo>
                  <a:pt x="20854" y="9535"/>
                  <a:pt x="20729" y="8673"/>
                  <a:pt x="20479" y="7819"/>
                </a:cubicBezTo>
                <a:cubicBezTo>
                  <a:pt x="20327" y="7307"/>
                  <a:pt x="20084" y="6864"/>
                  <a:pt x="19806" y="6437"/>
                </a:cubicBezTo>
                <a:cubicBezTo>
                  <a:pt x="19744" y="6343"/>
                  <a:pt x="19688" y="6232"/>
                  <a:pt x="19626" y="6138"/>
                </a:cubicBezTo>
                <a:cubicBezTo>
                  <a:pt x="19591" y="6078"/>
                  <a:pt x="19570" y="6010"/>
                  <a:pt x="19619" y="5959"/>
                </a:cubicBezTo>
                <a:cubicBezTo>
                  <a:pt x="19674" y="5899"/>
                  <a:pt x="19723" y="5933"/>
                  <a:pt x="19764" y="5985"/>
                </a:cubicBezTo>
                <a:cubicBezTo>
                  <a:pt x="20021" y="6309"/>
                  <a:pt x="20285" y="6616"/>
                  <a:pt x="20493" y="6992"/>
                </a:cubicBezTo>
                <a:cubicBezTo>
                  <a:pt x="20507" y="7017"/>
                  <a:pt x="20528" y="7043"/>
                  <a:pt x="20542" y="7068"/>
                </a:cubicBezTo>
                <a:cubicBezTo>
                  <a:pt x="21048" y="7674"/>
                  <a:pt x="21319" y="8425"/>
                  <a:pt x="21430" y="9270"/>
                </a:cubicBezTo>
                <a:cubicBezTo>
                  <a:pt x="21569" y="10303"/>
                  <a:pt x="21402" y="11293"/>
                  <a:pt x="21104" y="12257"/>
                </a:cubicBezTo>
                <a:cubicBezTo>
                  <a:pt x="20896" y="12923"/>
                  <a:pt x="20604" y="13529"/>
                  <a:pt x="20299" y="14135"/>
                </a:cubicBezTo>
                <a:cubicBezTo>
                  <a:pt x="19653" y="15415"/>
                  <a:pt x="18869" y="16533"/>
                  <a:pt x="17939" y="17506"/>
                </a:cubicBezTo>
                <a:cubicBezTo>
                  <a:pt x="17168" y="18316"/>
                  <a:pt x="16315" y="18982"/>
                  <a:pt x="15406" y="19511"/>
                </a:cubicBezTo>
                <a:cubicBezTo>
                  <a:pt x="14413" y="20092"/>
                  <a:pt x="13386" y="20561"/>
                  <a:pt x="12310" y="20894"/>
                </a:cubicBezTo>
                <a:cubicBezTo>
                  <a:pt x="11685" y="21082"/>
                  <a:pt x="11061" y="21235"/>
                  <a:pt x="10422" y="21346"/>
                </a:cubicBezTo>
                <a:cubicBezTo>
                  <a:pt x="9929" y="21440"/>
                  <a:pt x="9429" y="21491"/>
                  <a:pt x="8930" y="21517"/>
                </a:cubicBezTo>
                <a:cubicBezTo>
                  <a:pt x="8714" y="21542"/>
                  <a:pt x="8479" y="21559"/>
                  <a:pt x="8201" y="21551"/>
                </a:cubicBezTo>
                <a:close/>
              </a:path>
            </a:pathLst>
          </a:custGeom>
          <a:solidFill>
            <a:schemeClr val="accent2"/>
          </a:solidFill>
          <a:ln>
            <a:noFill/>
          </a:ln>
        </p:spPr>
        <p:txBody>
          <a:bodyPr spcFirstLastPara="1" wrap="square" lIns="38100" tIns="38100" rIns="38100" bIns="38100"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62;p7">
            <a:extLst>
              <a:ext uri="{FF2B5EF4-FFF2-40B4-BE49-F238E27FC236}">
                <a16:creationId xmlns:a16="http://schemas.microsoft.com/office/drawing/2014/main" id="{F3FDB8E0-0F55-4C5E-A349-66A049705C85}"/>
              </a:ext>
            </a:extLst>
          </p:cNvPr>
          <p:cNvSpPr/>
          <p:nvPr/>
        </p:nvSpPr>
        <p:spPr>
          <a:xfrm>
            <a:off x="1711450" y="1747890"/>
            <a:ext cx="5185675" cy="4188362"/>
          </a:xfrm>
          <a:custGeom>
            <a:avLst/>
            <a:gdLst/>
            <a:ahLst/>
            <a:cxnLst/>
            <a:rect l="l" t="t" r="r" b="b"/>
            <a:pathLst>
              <a:path w="21499" h="21527" extrusionOk="0">
                <a:moveTo>
                  <a:pt x="9993" y="21519"/>
                </a:moveTo>
                <a:cubicBezTo>
                  <a:pt x="9559" y="21519"/>
                  <a:pt x="9055" y="21484"/>
                  <a:pt x="8551" y="21413"/>
                </a:cubicBezTo>
                <a:cubicBezTo>
                  <a:pt x="7052" y="21202"/>
                  <a:pt x="5596" y="20797"/>
                  <a:pt x="4218" y="20022"/>
                </a:cubicBezTo>
                <a:cubicBezTo>
                  <a:pt x="3557" y="19652"/>
                  <a:pt x="2925" y="19221"/>
                  <a:pt x="2357" y="18657"/>
                </a:cubicBezTo>
                <a:cubicBezTo>
                  <a:pt x="1355" y="17662"/>
                  <a:pt x="681" y="16385"/>
                  <a:pt x="290" y="14879"/>
                </a:cubicBezTo>
                <a:cubicBezTo>
                  <a:pt x="20" y="13832"/>
                  <a:pt x="-58" y="12757"/>
                  <a:pt x="41" y="11665"/>
                </a:cubicBezTo>
                <a:cubicBezTo>
                  <a:pt x="162" y="10318"/>
                  <a:pt x="489" y="9059"/>
                  <a:pt x="1029" y="7879"/>
                </a:cubicBezTo>
                <a:cubicBezTo>
                  <a:pt x="1427" y="7016"/>
                  <a:pt x="1902" y="6232"/>
                  <a:pt x="2442" y="5493"/>
                </a:cubicBezTo>
                <a:cubicBezTo>
                  <a:pt x="3323" y="4295"/>
                  <a:pt x="4353" y="3309"/>
                  <a:pt x="5475" y="2481"/>
                </a:cubicBezTo>
                <a:cubicBezTo>
                  <a:pt x="6796" y="1495"/>
                  <a:pt x="8196" y="746"/>
                  <a:pt x="9701" y="315"/>
                </a:cubicBezTo>
                <a:cubicBezTo>
                  <a:pt x="10305" y="139"/>
                  <a:pt x="10923" y="77"/>
                  <a:pt x="11541" y="24"/>
                </a:cubicBezTo>
                <a:cubicBezTo>
                  <a:pt x="12457" y="-46"/>
                  <a:pt x="13367" y="42"/>
                  <a:pt x="14276" y="218"/>
                </a:cubicBezTo>
                <a:cubicBezTo>
                  <a:pt x="14482" y="262"/>
                  <a:pt x="14688" y="324"/>
                  <a:pt x="14894" y="377"/>
                </a:cubicBezTo>
                <a:cubicBezTo>
                  <a:pt x="15000" y="403"/>
                  <a:pt x="15071" y="482"/>
                  <a:pt x="15128" y="588"/>
                </a:cubicBezTo>
                <a:cubicBezTo>
                  <a:pt x="15156" y="650"/>
                  <a:pt x="15156" y="702"/>
                  <a:pt x="15121" y="764"/>
                </a:cubicBezTo>
                <a:cubicBezTo>
                  <a:pt x="15085" y="817"/>
                  <a:pt x="15036" y="843"/>
                  <a:pt x="14986" y="808"/>
                </a:cubicBezTo>
                <a:cubicBezTo>
                  <a:pt x="14780" y="676"/>
                  <a:pt x="14553" y="667"/>
                  <a:pt x="14333" y="623"/>
                </a:cubicBezTo>
                <a:cubicBezTo>
                  <a:pt x="13473" y="421"/>
                  <a:pt x="12607" y="403"/>
                  <a:pt x="11740" y="465"/>
                </a:cubicBezTo>
                <a:cubicBezTo>
                  <a:pt x="11257" y="500"/>
                  <a:pt x="10774" y="535"/>
                  <a:pt x="10298" y="632"/>
                </a:cubicBezTo>
                <a:cubicBezTo>
                  <a:pt x="9595" y="782"/>
                  <a:pt x="8906" y="1019"/>
                  <a:pt x="8238" y="1328"/>
                </a:cubicBezTo>
                <a:cubicBezTo>
                  <a:pt x="7137" y="1847"/>
                  <a:pt x="6086" y="2490"/>
                  <a:pt x="5099" y="3300"/>
                </a:cubicBezTo>
                <a:cubicBezTo>
                  <a:pt x="3785" y="4366"/>
                  <a:pt x="2655" y="5669"/>
                  <a:pt x="1753" y="7271"/>
                </a:cubicBezTo>
                <a:cubicBezTo>
                  <a:pt x="1149" y="8337"/>
                  <a:pt x="730" y="9499"/>
                  <a:pt x="510" y="10776"/>
                </a:cubicBezTo>
                <a:cubicBezTo>
                  <a:pt x="162" y="12792"/>
                  <a:pt x="382" y="14694"/>
                  <a:pt x="1256" y="16464"/>
                </a:cubicBezTo>
                <a:cubicBezTo>
                  <a:pt x="1682" y="17327"/>
                  <a:pt x="2243" y="18041"/>
                  <a:pt x="2925" y="18604"/>
                </a:cubicBezTo>
                <a:cubicBezTo>
                  <a:pt x="4111" y="19582"/>
                  <a:pt x="5418" y="20189"/>
                  <a:pt x="6803" y="20568"/>
                </a:cubicBezTo>
                <a:cubicBezTo>
                  <a:pt x="7954" y="20885"/>
                  <a:pt x="9119" y="21034"/>
                  <a:pt x="10291" y="21026"/>
                </a:cubicBezTo>
                <a:cubicBezTo>
                  <a:pt x="11321" y="21017"/>
                  <a:pt x="12330" y="20814"/>
                  <a:pt x="13317" y="20462"/>
                </a:cubicBezTo>
                <a:cubicBezTo>
                  <a:pt x="14553" y="20022"/>
                  <a:pt x="15696" y="19335"/>
                  <a:pt x="16762" y="18454"/>
                </a:cubicBezTo>
                <a:cubicBezTo>
                  <a:pt x="17806" y="17592"/>
                  <a:pt x="18729" y="16561"/>
                  <a:pt x="19418" y="15240"/>
                </a:cubicBezTo>
                <a:cubicBezTo>
                  <a:pt x="19859" y="14386"/>
                  <a:pt x="20192" y="13462"/>
                  <a:pt x="20455" y="12502"/>
                </a:cubicBezTo>
                <a:cubicBezTo>
                  <a:pt x="20739" y="11436"/>
                  <a:pt x="20924" y="10345"/>
                  <a:pt x="20874" y="9217"/>
                </a:cubicBezTo>
                <a:cubicBezTo>
                  <a:pt x="20818" y="7976"/>
                  <a:pt x="20533" y="6831"/>
                  <a:pt x="19958" y="5801"/>
                </a:cubicBezTo>
                <a:cubicBezTo>
                  <a:pt x="19603" y="5167"/>
                  <a:pt x="19205" y="4595"/>
                  <a:pt x="18722" y="4110"/>
                </a:cubicBezTo>
                <a:cubicBezTo>
                  <a:pt x="18381" y="3767"/>
                  <a:pt x="18019" y="3450"/>
                  <a:pt x="17621" y="3203"/>
                </a:cubicBezTo>
                <a:cubicBezTo>
                  <a:pt x="17401" y="3071"/>
                  <a:pt x="17188" y="2930"/>
                  <a:pt x="16968" y="2789"/>
                </a:cubicBezTo>
                <a:cubicBezTo>
                  <a:pt x="16868" y="2728"/>
                  <a:pt x="16833" y="2622"/>
                  <a:pt x="16868" y="2516"/>
                </a:cubicBezTo>
                <a:cubicBezTo>
                  <a:pt x="16904" y="2411"/>
                  <a:pt x="16989" y="2367"/>
                  <a:pt x="17088" y="2411"/>
                </a:cubicBezTo>
                <a:cubicBezTo>
                  <a:pt x="17380" y="2552"/>
                  <a:pt x="17671" y="2675"/>
                  <a:pt x="17955" y="2851"/>
                </a:cubicBezTo>
                <a:cubicBezTo>
                  <a:pt x="18516" y="3194"/>
                  <a:pt x="19035" y="3626"/>
                  <a:pt x="19518" y="4137"/>
                </a:cubicBezTo>
                <a:cubicBezTo>
                  <a:pt x="20491" y="5176"/>
                  <a:pt x="21109" y="6479"/>
                  <a:pt x="21386" y="8020"/>
                </a:cubicBezTo>
                <a:cubicBezTo>
                  <a:pt x="21542" y="8874"/>
                  <a:pt x="21521" y="9737"/>
                  <a:pt x="21421" y="10609"/>
                </a:cubicBezTo>
                <a:cubicBezTo>
                  <a:pt x="21258" y="11965"/>
                  <a:pt x="20896" y="13242"/>
                  <a:pt x="20406" y="14474"/>
                </a:cubicBezTo>
                <a:cubicBezTo>
                  <a:pt x="19979" y="15540"/>
                  <a:pt x="19418" y="16500"/>
                  <a:pt x="18722" y="17327"/>
                </a:cubicBezTo>
                <a:cubicBezTo>
                  <a:pt x="17607" y="18657"/>
                  <a:pt x="16314" y="19643"/>
                  <a:pt x="14894" y="20392"/>
                </a:cubicBezTo>
                <a:cubicBezTo>
                  <a:pt x="14006" y="20858"/>
                  <a:pt x="13090" y="21167"/>
                  <a:pt x="12138" y="21360"/>
                </a:cubicBezTo>
                <a:cubicBezTo>
                  <a:pt x="11463" y="21475"/>
                  <a:pt x="10767" y="21554"/>
                  <a:pt x="9993" y="21519"/>
                </a:cubicBezTo>
                <a:close/>
              </a:path>
            </a:pathLst>
          </a:custGeom>
          <a:solidFill>
            <a:schemeClr val="accent1"/>
          </a:solidFill>
          <a:ln>
            <a:noFill/>
          </a:ln>
        </p:spPr>
        <p:txBody>
          <a:bodyPr spcFirstLastPara="1" wrap="square" lIns="38100" tIns="38100" rIns="38100" bIns="38100"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 name="TextBox 2">
            <a:extLst>
              <a:ext uri="{FF2B5EF4-FFF2-40B4-BE49-F238E27FC236}">
                <a16:creationId xmlns:a16="http://schemas.microsoft.com/office/drawing/2014/main" id="{636EFEC2-1B43-4030-81B5-4BF282F4BBF4}"/>
              </a:ext>
            </a:extLst>
          </p:cNvPr>
          <p:cNvSpPr txBox="1"/>
          <p:nvPr/>
        </p:nvSpPr>
        <p:spPr>
          <a:xfrm>
            <a:off x="7032358" y="3021214"/>
            <a:ext cx="3166040" cy="1553054"/>
          </a:xfrm>
          <a:prstGeom prst="rect">
            <a:avLst/>
          </a:prstGeom>
          <a:noFill/>
        </p:spPr>
        <p:txBody>
          <a:bodyPr wrap="square" rtlCol="0">
            <a:spAutoFit/>
          </a:bodyPr>
          <a:lstStyle/>
          <a:p>
            <a:pPr algn="ctr">
              <a:lnSpc>
                <a:spcPct val="150000"/>
              </a:lnSpc>
            </a:pPr>
            <a:r>
              <a:rPr lang="ar-SA" sz="2200" b="1" dirty="0">
                <a:latin typeface="Arial" panose="020B0604020202020204" pitchFamily="34" charset="0"/>
                <a:cs typeface="Arial" panose="020B0604020202020204" pitchFamily="34" charset="0"/>
              </a:rPr>
              <a:t>دراسة آلية خلط معامل التشكيل السطحي بمحلول التنمية وتأثيرها على الخواص التركيبية النانوية</a:t>
            </a:r>
            <a:endParaRPr lang="en-US" sz="2200" b="1" dirty="0">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B89164D7-F4C2-4A9F-ADF1-A9667EBFEA05}"/>
              </a:ext>
            </a:extLst>
          </p:cNvPr>
          <p:cNvSpPr txBox="1"/>
          <p:nvPr/>
        </p:nvSpPr>
        <p:spPr>
          <a:xfrm>
            <a:off x="2146852" y="3252046"/>
            <a:ext cx="2877736" cy="1045223"/>
          </a:xfrm>
          <a:prstGeom prst="rect">
            <a:avLst/>
          </a:prstGeom>
          <a:noFill/>
        </p:spPr>
        <p:txBody>
          <a:bodyPr wrap="square" rtlCol="0">
            <a:spAutoFit/>
          </a:bodyPr>
          <a:lstStyle/>
          <a:p>
            <a:pPr algn="ctr">
              <a:lnSpc>
                <a:spcPct val="150000"/>
              </a:lnSpc>
            </a:pPr>
            <a:r>
              <a:rPr lang="ar-SA" sz="2200" b="1" dirty="0">
                <a:latin typeface="Arial" panose="020B0604020202020204" pitchFamily="34" charset="0"/>
                <a:cs typeface="Arial" panose="020B0604020202020204" pitchFamily="34" charset="0"/>
              </a:rPr>
              <a:t>دراسة خواص مستشعرات غازية محضرة من هذه المواد</a:t>
            </a:r>
            <a:endParaRPr lang="en-US" sz="2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77363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6A52A-7708-4096-B399-7EF572BB95DF}"/>
              </a:ext>
            </a:extLst>
          </p:cNvPr>
          <p:cNvSpPr>
            <a:spLocks noGrp="1"/>
          </p:cNvSpPr>
          <p:nvPr>
            <p:ph type="title"/>
          </p:nvPr>
        </p:nvSpPr>
        <p:spPr>
          <a:xfrm>
            <a:off x="1484309" y="190500"/>
            <a:ext cx="10018713" cy="1752599"/>
          </a:xfrm>
        </p:spPr>
        <p:txBody>
          <a:bodyPr/>
          <a:lstStyle/>
          <a:p>
            <a:r>
              <a:rPr lang="ar-SA" b="1" dirty="0">
                <a:solidFill>
                  <a:srgbClr val="C00000"/>
                </a:solidFill>
                <a:latin typeface="Arial" panose="020B0604020202020204" pitchFamily="34" charset="0"/>
                <a:cs typeface="Arial" panose="020B0604020202020204" pitchFamily="34" charset="0"/>
              </a:rPr>
              <a:t>طريقة العمل</a:t>
            </a:r>
            <a:endParaRPr lang="en-US" b="1" dirty="0">
              <a:solidFill>
                <a:srgbClr val="C00000"/>
              </a:solidFill>
              <a:latin typeface="Arial" panose="020B0604020202020204" pitchFamily="34" charset="0"/>
              <a:cs typeface="Arial" panose="020B0604020202020204" pitchFamily="34" charset="0"/>
            </a:endParaRPr>
          </a:p>
        </p:txBody>
      </p:sp>
      <p:pic>
        <p:nvPicPr>
          <p:cNvPr id="6" name="Picture 5" descr="A picture containing indoor, counter, container, lined&#10;&#10;Description automatically generated">
            <a:extLst>
              <a:ext uri="{FF2B5EF4-FFF2-40B4-BE49-F238E27FC236}">
                <a16:creationId xmlns:a16="http://schemas.microsoft.com/office/drawing/2014/main" id="{4504DC8B-E832-43FD-9A61-BF2733D4089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30429" t="13560" b="20904"/>
          <a:stretch/>
        </p:blipFill>
        <p:spPr bwMode="auto">
          <a:xfrm>
            <a:off x="8816009" y="1239193"/>
            <a:ext cx="2809661" cy="1649373"/>
          </a:xfrm>
          <a:prstGeom prst="rect">
            <a:avLst/>
          </a:prstGeom>
          <a:ln>
            <a:noFill/>
          </a:ln>
          <a:extLst>
            <a:ext uri="{53640926-AAD7-44D8-BBD7-CCE9431645EC}">
              <a14:shadowObscured xmlns:a14="http://schemas.microsoft.com/office/drawing/2010/main"/>
            </a:ext>
          </a:extLst>
        </p:spPr>
      </p:pic>
      <p:pic>
        <p:nvPicPr>
          <p:cNvPr id="7" name="Picture 6" descr="A picture containing wall, indoor, bathroom, dirty&#10;&#10;Description automatically generated">
            <a:extLst>
              <a:ext uri="{FF2B5EF4-FFF2-40B4-BE49-F238E27FC236}">
                <a16:creationId xmlns:a16="http://schemas.microsoft.com/office/drawing/2014/main" id="{5B734493-71B5-47D3-992F-69F3211C66A3}"/>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rcRect l="33544" t="48834" r="22840" b="36918"/>
          <a:stretch/>
        </p:blipFill>
        <p:spPr bwMode="auto">
          <a:xfrm>
            <a:off x="8967728" y="4938419"/>
            <a:ext cx="2687320" cy="1284605"/>
          </a:xfrm>
          <a:prstGeom prst="rect">
            <a:avLst/>
          </a:prstGeom>
          <a:ln>
            <a:noFill/>
          </a:ln>
          <a:extLst>
            <a:ext uri="{53640926-AAD7-44D8-BBD7-CCE9431645EC}">
              <a14:shadowObscured xmlns:a14="http://schemas.microsoft.com/office/drawing/2010/main"/>
            </a:ext>
          </a:extLst>
        </p:spPr>
      </p:pic>
      <p:pic>
        <p:nvPicPr>
          <p:cNvPr id="8" name="Picture 7" descr="A picture containing metalware&#10;&#10;Description automatically generated">
            <a:extLst>
              <a:ext uri="{FF2B5EF4-FFF2-40B4-BE49-F238E27FC236}">
                <a16:creationId xmlns:a16="http://schemas.microsoft.com/office/drawing/2014/main" id="{53F670E1-377C-4B93-9F58-B9FC03716DCC}"/>
              </a:ext>
            </a:extLst>
          </p:cNvPr>
          <p:cNvPicPr>
            <a:picLocks/>
          </p:cNvPicPr>
          <p:nvPr/>
        </p:nvPicPr>
        <p:blipFill rotWithShape="1">
          <a:blip r:embed="rId5" cstate="print">
            <a:extLst>
              <a:ext uri="{28A0092B-C50C-407E-A947-70E740481C1C}">
                <a14:useLocalDpi xmlns:a14="http://schemas.microsoft.com/office/drawing/2010/main" val="0"/>
              </a:ext>
            </a:extLst>
          </a:blip>
          <a:srcRect l="14742" t="26528" r="12649" b="31427"/>
          <a:stretch/>
        </p:blipFill>
        <p:spPr bwMode="auto">
          <a:xfrm>
            <a:off x="9237921" y="3062502"/>
            <a:ext cx="2146935" cy="1543061"/>
          </a:xfrm>
          <a:prstGeom prst="rect">
            <a:avLst/>
          </a:prstGeom>
          <a:ln>
            <a:noFill/>
          </a:ln>
          <a:extLst>
            <a:ext uri="{53640926-AAD7-44D8-BBD7-CCE9431645EC}">
              <a14:shadowObscured xmlns:a14="http://schemas.microsoft.com/office/drawing/2010/main"/>
            </a:ext>
          </a:extLst>
        </p:spPr>
      </p:pic>
      <p:sp>
        <p:nvSpPr>
          <p:cNvPr id="3" name="Rectangle 2">
            <a:extLst>
              <a:ext uri="{FF2B5EF4-FFF2-40B4-BE49-F238E27FC236}">
                <a16:creationId xmlns:a16="http://schemas.microsoft.com/office/drawing/2014/main" id="{E7F0CA28-ECFD-4D84-93C0-27BA248D55F2}"/>
              </a:ext>
            </a:extLst>
          </p:cNvPr>
          <p:cNvSpPr/>
          <p:nvPr/>
        </p:nvSpPr>
        <p:spPr>
          <a:xfrm>
            <a:off x="1361661" y="2133008"/>
            <a:ext cx="7066722" cy="3939540"/>
          </a:xfrm>
          <a:prstGeom prst="rect">
            <a:avLst/>
          </a:prstGeom>
        </p:spPr>
        <p:txBody>
          <a:bodyPr wrap="square">
            <a:spAutoFit/>
          </a:bodyPr>
          <a:lstStyle/>
          <a:p>
            <a:pPr algn="just" rtl="1">
              <a:spcBef>
                <a:spcPct val="0"/>
              </a:spcBef>
              <a:buFont typeface="Wingdings" panose="05000000000000000000" pitchFamily="2" charset="2"/>
              <a:buChar char="§"/>
            </a:pPr>
            <a:r>
              <a:rPr lang="ar-SA" altLang="en-US" sz="2500" dirty="0">
                <a:latin typeface="Times New Roman" panose="02020603050405020304" pitchFamily="18" charset="0"/>
                <a:cs typeface="Times New Roman" panose="02020603050405020304" pitchFamily="18" charset="0"/>
              </a:rPr>
              <a:t>محلول التنمية يحوي نترات الزنك المذابة في الماء المقطر </a:t>
            </a:r>
            <a:endParaRPr lang="en-US" altLang="en-US" sz="2500" dirty="0">
              <a:latin typeface="Times New Roman" panose="02020603050405020304" pitchFamily="18" charset="0"/>
              <a:cs typeface="Times New Roman" panose="02020603050405020304" pitchFamily="18" charset="0"/>
            </a:endParaRPr>
          </a:p>
          <a:p>
            <a:pPr algn="just" rtl="1">
              <a:spcBef>
                <a:spcPct val="0"/>
              </a:spcBef>
              <a:buFont typeface="Wingdings" panose="05000000000000000000" pitchFamily="2" charset="2"/>
              <a:buChar char="§"/>
            </a:pPr>
            <a:endParaRPr lang="en-US" altLang="en-US" sz="2500" dirty="0">
              <a:latin typeface="Times New Roman" panose="02020603050405020304" pitchFamily="18" charset="0"/>
              <a:cs typeface="Times New Roman" panose="02020603050405020304" pitchFamily="18" charset="0"/>
            </a:endParaRPr>
          </a:p>
          <a:p>
            <a:pPr algn="just" rtl="1">
              <a:spcBef>
                <a:spcPct val="0"/>
              </a:spcBef>
              <a:buFont typeface="Wingdings" panose="05000000000000000000" pitchFamily="2" charset="2"/>
              <a:buChar char="§"/>
            </a:pPr>
            <a:endParaRPr lang="ar-SA" altLang="en-US" sz="2500" dirty="0">
              <a:latin typeface="Times New Roman" panose="02020603050405020304" pitchFamily="18" charset="0"/>
              <a:cs typeface="Times New Roman" panose="02020603050405020304" pitchFamily="18" charset="0"/>
            </a:endParaRPr>
          </a:p>
          <a:p>
            <a:pPr algn="just" rtl="1">
              <a:spcBef>
                <a:spcPct val="0"/>
              </a:spcBef>
              <a:buFont typeface="Wingdings" panose="05000000000000000000" pitchFamily="2" charset="2"/>
              <a:buChar char="§"/>
            </a:pPr>
            <a:r>
              <a:rPr lang="ar-SA" altLang="en-US" sz="2500" dirty="0">
                <a:latin typeface="Times New Roman" panose="02020603050405020304" pitchFamily="18" charset="0"/>
                <a:cs typeface="Times New Roman" panose="02020603050405020304" pitchFamily="18" charset="0"/>
              </a:rPr>
              <a:t>المحلول الثاني يحوي مادة معامل التشكيل السطحي </a:t>
            </a:r>
            <a:r>
              <a:rPr lang="en-US" altLang="en-US" sz="2500" dirty="0">
                <a:latin typeface="Times New Roman" panose="02020603050405020304" pitchFamily="18" charset="0"/>
                <a:cs typeface="Times New Roman" panose="02020603050405020304" pitchFamily="18" charset="0"/>
              </a:rPr>
              <a:t>CTAB</a:t>
            </a:r>
            <a:r>
              <a:rPr lang="ar-SA" altLang="en-US" sz="2500" dirty="0">
                <a:latin typeface="Times New Roman" panose="02020603050405020304" pitchFamily="18" charset="0"/>
                <a:cs typeface="Times New Roman" panose="02020603050405020304" pitchFamily="18" charset="0"/>
              </a:rPr>
              <a:t> بالإضافة إلى </a:t>
            </a:r>
            <a:r>
              <a:rPr lang="en-US" altLang="en-US" sz="2500" dirty="0">
                <a:latin typeface="Times New Roman" panose="02020603050405020304" pitchFamily="18" charset="0"/>
                <a:cs typeface="Times New Roman" panose="02020603050405020304" pitchFamily="18" charset="0"/>
              </a:rPr>
              <a:t>NaOH </a:t>
            </a:r>
            <a:r>
              <a:rPr lang="ar-SA" altLang="en-US" sz="2500" dirty="0">
                <a:latin typeface="Times New Roman" panose="02020603050405020304" pitchFamily="18" charset="0"/>
                <a:cs typeface="Times New Roman" panose="02020603050405020304" pitchFamily="18" charset="0"/>
              </a:rPr>
              <a:t> والمذابة في الماء المقطر </a:t>
            </a:r>
            <a:endParaRPr lang="en-US" altLang="en-US" sz="2500" dirty="0">
              <a:latin typeface="Times New Roman" panose="02020603050405020304" pitchFamily="18" charset="0"/>
              <a:cs typeface="Times New Roman" panose="02020603050405020304" pitchFamily="18" charset="0"/>
            </a:endParaRPr>
          </a:p>
          <a:p>
            <a:pPr algn="just" rtl="1">
              <a:spcBef>
                <a:spcPct val="0"/>
              </a:spcBef>
            </a:pPr>
            <a:endParaRPr lang="ar-SA" altLang="en-US" sz="2500" dirty="0">
              <a:latin typeface="Times New Roman" panose="02020603050405020304" pitchFamily="18" charset="0"/>
              <a:cs typeface="Times New Roman" panose="02020603050405020304" pitchFamily="18" charset="0"/>
            </a:endParaRPr>
          </a:p>
          <a:p>
            <a:pPr algn="just" rtl="1">
              <a:spcBef>
                <a:spcPct val="0"/>
              </a:spcBef>
            </a:pPr>
            <a:endParaRPr lang="ar-SA" altLang="en-US" sz="2500" dirty="0">
              <a:latin typeface="Times New Roman" panose="02020603050405020304" pitchFamily="18" charset="0"/>
              <a:cs typeface="Times New Roman" panose="02020603050405020304" pitchFamily="18" charset="0"/>
            </a:endParaRPr>
          </a:p>
          <a:p>
            <a:pPr algn="just" rtl="1">
              <a:spcBef>
                <a:spcPct val="0"/>
              </a:spcBef>
              <a:buFont typeface="Wingdings" panose="05000000000000000000" pitchFamily="2" charset="2"/>
              <a:buChar char="§"/>
            </a:pPr>
            <a:r>
              <a:rPr lang="ar-SA" altLang="en-US" sz="2500" dirty="0">
                <a:latin typeface="Times New Roman" panose="02020603050405020304" pitchFamily="18" charset="0"/>
                <a:cs typeface="Times New Roman" panose="02020603050405020304" pitchFamily="18" charset="0"/>
              </a:rPr>
              <a:t>تم تحضير أربع عينات تختلف بطريقة خلط محلول التنمية بمحلول معامل التشكيل السطحي حيث تم السكب المباشر للعينة الأولى والتقطير لباقي العينات بأزمنة </a:t>
            </a:r>
            <a:r>
              <a:rPr lang="en-US" altLang="en-US" sz="2500" b="1" dirty="0">
                <a:latin typeface="Times New Roman" panose="02020603050405020304" pitchFamily="18" charset="0"/>
                <a:cs typeface="Times New Roman" panose="02020603050405020304" pitchFamily="18" charset="0"/>
              </a:rPr>
              <a:t>2min, 7min, 14min</a:t>
            </a:r>
            <a:r>
              <a:rPr lang="en-US" altLang="en-US" sz="2500" dirty="0">
                <a:latin typeface="Times New Roman" panose="02020603050405020304" pitchFamily="18" charset="0"/>
                <a:cs typeface="Times New Roman" panose="02020603050405020304" pitchFamily="18" charset="0"/>
              </a:rPr>
              <a:t> </a:t>
            </a:r>
            <a:r>
              <a:rPr lang="ar-SA" altLang="en-US" sz="2500" dirty="0">
                <a:latin typeface="Times New Roman" panose="02020603050405020304" pitchFamily="18" charset="0"/>
                <a:cs typeface="Times New Roman" panose="02020603050405020304" pitchFamily="18" charset="0"/>
              </a:rPr>
              <a:t>.</a:t>
            </a:r>
          </a:p>
        </p:txBody>
      </p:sp>
      <p:pic>
        <p:nvPicPr>
          <p:cNvPr id="4" name="Picture 3">
            <a:extLst>
              <a:ext uri="{FF2B5EF4-FFF2-40B4-BE49-F238E27FC236}">
                <a16:creationId xmlns:a16="http://schemas.microsoft.com/office/drawing/2014/main" id="{03CE8B97-BE88-4807-837F-8516565F5A82}"/>
              </a:ext>
            </a:extLst>
          </p:cNvPr>
          <p:cNvPicPr>
            <a:picLocks noChangeAspect="1"/>
          </p:cNvPicPr>
          <p:nvPr/>
        </p:nvPicPr>
        <p:blipFill rotWithShape="1">
          <a:blip r:embed="rId6"/>
          <a:srcRect t="19209" b="27534"/>
          <a:stretch/>
        </p:blipFill>
        <p:spPr>
          <a:xfrm>
            <a:off x="3130963" y="4212373"/>
            <a:ext cx="5297420" cy="355152"/>
          </a:xfrm>
          <a:prstGeom prst="rect">
            <a:avLst/>
          </a:prstGeom>
        </p:spPr>
      </p:pic>
      <p:pic>
        <p:nvPicPr>
          <p:cNvPr id="5" name="Picture 4">
            <a:extLst>
              <a:ext uri="{FF2B5EF4-FFF2-40B4-BE49-F238E27FC236}">
                <a16:creationId xmlns:a16="http://schemas.microsoft.com/office/drawing/2014/main" id="{A3DC847B-4D96-4514-85BF-26EE8E252CEC}"/>
              </a:ext>
            </a:extLst>
          </p:cNvPr>
          <p:cNvPicPr>
            <a:picLocks noChangeAspect="1"/>
          </p:cNvPicPr>
          <p:nvPr/>
        </p:nvPicPr>
        <p:blipFill rotWithShape="1">
          <a:blip r:embed="rId7"/>
          <a:srcRect b="13492"/>
          <a:stretch/>
        </p:blipFill>
        <p:spPr>
          <a:xfrm>
            <a:off x="3432969" y="2713294"/>
            <a:ext cx="4995414" cy="349208"/>
          </a:xfrm>
          <a:prstGeom prst="rect">
            <a:avLst/>
          </a:prstGeom>
        </p:spPr>
      </p:pic>
    </p:spTree>
    <p:extLst>
      <p:ext uri="{BB962C8B-B14F-4D97-AF65-F5344CB8AC3E}">
        <p14:creationId xmlns:p14="http://schemas.microsoft.com/office/powerpoint/2010/main" val="1832741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57363-D9CC-4A2E-8D69-D4D41318E246}"/>
              </a:ext>
            </a:extLst>
          </p:cNvPr>
          <p:cNvSpPr>
            <a:spLocks noGrp="1"/>
          </p:cNvSpPr>
          <p:nvPr>
            <p:ph type="title"/>
          </p:nvPr>
        </p:nvSpPr>
        <p:spPr>
          <a:xfrm>
            <a:off x="1484310" y="190500"/>
            <a:ext cx="10018713" cy="1752599"/>
          </a:xfrm>
        </p:spPr>
        <p:txBody>
          <a:bodyPr/>
          <a:lstStyle/>
          <a:p>
            <a:r>
              <a:rPr lang="ar-SA" b="1" dirty="0">
                <a:solidFill>
                  <a:srgbClr val="C00000"/>
                </a:solidFill>
                <a:latin typeface="Arial" panose="020B0604020202020204" pitchFamily="34" charset="0"/>
                <a:cs typeface="Arial" panose="020B0604020202020204" pitchFamily="34" charset="0"/>
              </a:rPr>
              <a:t>النتائج</a:t>
            </a:r>
            <a:endParaRPr lang="en-US" b="1" dirty="0">
              <a:solidFill>
                <a:srgbClr val="C00000"/>
              </a:solidFill>
              <a:latin typeface="Arial" panose="020B0604020202020204" pitchFamily="34" charset="0"/>
              <a:cs typeface="Arial" panose="020B0604020202020204" pitchFamily="34" charset="0"/>
            </a:endParaRPr>
          </a:p>
        </p:txBody>
      </p:sp>
      <p:pic>
        <p:nvPicPr>
          <p:cNvPr id="4" name="Picture 3" descr="Diagram&#10;&#10;Description automatically generated">
            <a:extLst>
              <a:ext uri="{FF2B5EF4-FFF2-40B4-BE49-F238E27FC236}">
                <a16:creationId xmlns:a16="http://schemas.microsoft.com/office/drawing/2014/main" id="{00156826-57FC-4295-AD16-71A9C097A7E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10846"/>
          <a:stretch/>
        </p:blipFill>
        <p:spPr bwMode="auto">
          <a:xfrm>
            <a:off x="1484310" y="1496005"/>
            <a:ext cx="5442681" cy="4429724"/>
          </a:xfrm>
          <a:prstGeom prst="rect">
            <a:avLst/>
          </a:prstGeom>
          <a:noFill/>
          <a:ln>
            <a:noFill/>
          </a:ln>
          <a:extLst>
            <a:ext uri="{53640926-AAD7-44D8-BBD7-CCE9431645EC}">
              <a14:shadowObscured xmlns:a14="http://schemas.microsoft.com/office/drawing/2010/main"/>
            </a:ext>
          </a:extLst>
        </p:spPr>
      </p:pic>
      <p:graphicFrame>
        <p:nvGraphicFramePr>
          <p:cNvPr id="5" name="Table 5">
            <a:extLst>
              <a:ext uri="{FF2B5EF4-FFF2-40B4-BE49-F238E27FC236}">
                <a16:creationId xmlns:a16="http://schemas.microsoft.com/office/drawing/2014/main" id="{0B1AA2BD-2E2A-4D05-A050-32E0316F7D2A}"/>
              </a:ext>
            </a:extLst>
          </p:cNvPr>
          <p:cNvGraphicFramePr>
            <a:graphicFrameLocks noGrp="1"/>
          </p:cNvGraphicFramePr>
          <p:nvPr>
            <p:extLst>
              <p:ext uri="{D42A27DB-BD31-4B8C-83A1-F6EECF244321}">
                <p14:modId xmlns:p14="http://schemas.microsoft.com/office/powerpoint/2010/main" val="2388004215"/>
              </p:ext>
            </p:extLst>
          </p:nvPr>
        </p:nvGraphicFramePr>
        <p:xfrm>
          <a:off x="7057627" y="2793148"/>
          <a:ext cx="4872235" cy="1271703"/>
        </p:xfrm>
        <a:graphic>
          <a:graphicData uri="http://schemas.openxmlformats.org/drawingml/2006/table">
            <a:tbl>
              <a:tblPr firstRow="1" bandRow="1">
                <a:tableStyleId>{5C22544A-7EE6-4342-B048-85BDC9FD1C3A}</a:tableStyleId>
              </a:tblPr>
              <a:tblGrid>
                <a:gridCol w="974447">
                  <a:extLst>
                    <a:ext uri="{9D8B030D-6E8A-4147-A177-3AD203B41FA5}">
                      <a16:colId xmlns:a16="http://schemas.microsoft.com/office/drawing/2014/main" val="2075254703"/>
                    </a:ext>
                  </a:extLst>
                </a:gridCol>
                <a:gridCol w="974447">
                  <a:extLst>
                    <a:ext uri="{9D8B030D-6E8A-4147-A177-3AD203B41FA5}">
                      <a16:colId xmlns:a16="http://schemas.microsoft.com/office/drawing/2014/main" val="983953412"/>
                    </a:ext>
                  </a:extLst>
                </a:gridCol>
                <a:gridCol w="974447">
                  <a:extLst>
                    <a:ext uri="{9D8B030D-6E8A-4147-A177-3AD203B41FA5}">
                      <a16:colId xmlns:a16="http://schemas.microsoft.com/office/drawing/2014/main" val="3856202388"/>
                    </a:ext>
                  </a:extLst>
                </a:gridCol>
                <a:gridCol w="974447">
                  <a:extLst>
                    <a:ext uri="{9D8B030D-6E8A-4147-A177-3AD203B41FA5}">
                      <a16:colId xmlns:a16="http://schemas.microsoft.com/office/drawing/2014/main" val="3255364089"/>
                    </a:ext>
                  </a:extLst>
                </a:gridCol>
                <a:gridCol w="974447">
                  <a:extLst>
                    <a:ext uri="{9D8B030D-6E8A-4147-A177-3AD203B41FA5}">
                      <a16:colId xmlns:a16="http://schemas.microsoft.com/office/drawing/2014/main" val="1390070331"/>
                    </a:ext>
                  </a:extLst>
                </a:gridCol>
              </a:tblGrid>
              <a:tr h="631623">
                <a:tc>
                  <a:txBody>
                    <a:bodyPr/>
                    <a:lstStyle/>
                    <a:p>
                      <a:pPr algn="ctr"/>
                      <a:r>
                        <a:rPr lang="ar-SA" dirty="0">
                          <a:latin typeface="Arial" panose="020B0604020202020204" pitchFamily="34" charset="0"/>
                          <a:cs typeface="Arial" panose="020B0604020202020204" pitchFamily="34" charset="0"/>
                        </a:rPr>
                        <a:t>العينة</a:t>
                      </a:r>
                      <a:endParaRPr lang="en-US"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Arial" panose="020B0604020202020204" pitchFamily="34" charset="0"/>
                          <a:cs typeface="Arial" panose="020B0604020202020204" pitchFamily="34" charset="0"/>
                        </a:rPr>
                        <a:t>CTAB-Zero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Arial" panose="020B0604020202020204" pitchFamily="34" charset="0"/>
                          <a:cs typeface="Arial" panose="020B0604020202020204" pitchFamily="34" charset="0"/>
                        </a:rPr>
                        <a:t>CTAB-2min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Arial" panose="020B0604020202020204" pitchFamily="34" charset="0"/>
                          <a:cs typeface="Arial" panose="020B0604020202020204" pitchFamily="34" charset="0"/>
                        </a:rPr>
                        <a:t>CTAB-7min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Arial" panose="020B0604020202020204" pitchFamily="34" charset="0"/>
                          <a:cs typeface="Arial" panose="020B0604020202020204" pitchFamily="34" charset="0"/>
                        </a:rPr>
                        <a:t>CTAB-14min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04019514"/>
                  </a:ext>
                </a:extLst>
              </a:tr>
              <a:tr h="631623">
                <a:tc>
                  <a:txBody>
                    <a:bodyPr/>
                    <a:lstStyle/>
                    <a:p>
                      <a:pPr algn="ctr"/>
                      <a:r>
                        <a:rPr lang="en-US" dirty="0">
                          <a:latin typeface="Arial" panose="020B0604020202020204" pitchFamily="34" charset="0"/>
                          <a:cs typeface="Arial" panose="020B0604020202020204" pitchFamily="34" charset="0"/>
                        </a:rPr>
                        <a:t>c/a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Arial" panose="020B0604020202020204" pitchFamily="34" charset="0"/>
                          <a:cs typeface="Arial" panose="020B0604020202020204" pitchFamily="34" charset="0"/>
                        </a:rPr>
                        <a:t>1.601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Arial" panose="020B0604020202020204" pitchFamily="34" charset="0"/>
                          <a:cs typeface="Arial" panose="020B0604020202020204" pitchFamily="34" charset="0"/>
                        </a:rPr>
                        <a:t>1.601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Arial" panose="020B0604020202020204" pitchFamily="34" charset="0"/>
                          <a:cs typeface="Arial" panose="020B0604020202020204" pitchFamily="34" charset="0"/>
                        </a:rPr>
                        <a:t>1.602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Arial" panose="020B0604020202020204" pitchFamily="34" charset="0"/>
                          <a:cs typeface="Arial" panose="020B0604020202020204" pitchFamily="34" charset="0"/>
                        </a:rPr>
                        <a:t>1.602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97888267"/>
                  </a:ext>
                </a:extLst>
              </a:tr>
            </a:tbl>
          </a:graphicData>
        </a:graphic>
      </p:graphicFrame>
      <p:sp>
        <p:nvSpPr>
          <p:cNvPr id="6" name="TextBox 5">
            <a:extLst>
              <a:ext uri="{FF2B5EF4-FFF2-40B4-BE49-F238E27FC236}">
                <a16:creationId xmlns:a16="http://schemas.microsoft.com/office/drawing/2014/main" id="{B56B1245-272F-4D8C-B8C2-3B66C87E09AD}"/>
              </a:ext>
            </a:extLst>
          </p:cNvPr>
          <p:cNvSpPr txBox="1"/>
          <p:nvPr/>
        </p:nvSpPr>
        <p:spPr>
          <a:xfrm>
            <a:off x="6723257" y="1973138"/>
            <a:ext cx="4872234" cy="446276"/>
          </a:xfrm>
          <a:prstGeom prst="rect">
            <a:avLst/>
          </a:prstGeom>
          <a:noFill/>
        </p:spPr>
        <p:txBody>
          <a:bodyPr wrap="square" rtlCol="0">
            <a:spAutoFit/>
          </a:bodyPr>
          <a:lstStyle/>
          <a:p>
            <a:pPr marL="285750" indent="-285750" algn="r" rtl="1">
              <a:buFont typeface="Arial" panose="020B0604020202020204" pitchFamily="34" charset="0"/>
              <a:buChar char="•"/>
            </a:pPr>
            <a:r>
              <a:rPr lang="ar-SA" sz="2300" b="1" dirty="0">
                <a:solidFill>
                  <a:srgbClr val="0307BD"/>
                </a:solidFill>
                <a:latin typeface="Arial" panose="020B0604020202020204" pitchFamily="34" charset="0"/>
                <a:cs typeface="Arial" panose="020B0604020202020204" pitchFamily="34" charset="0"/>
              </a:rPr>
              <a:t>أولًا : قياسات حيود الأشعة السينية </a:t>
            </a:r>
            <a:r>
              <a:rPr lang="en-US" sz="2300" b="1" dirty="0">
                <a:solidFill>
                  <a:srgbClr val="0307BD"/>
                </a:solidFill>
                <a:latin typeface="Arial" panose="020B0604020202020204" pitchFamily="34" charset="0"/>
                <a:cs typeface="Arial" panose="020B0604020202020204" pitchFamily="34" charset="0"/>
              </a:rPr>
              <a:t>XRD</a:t>
            </a:r>
          </a:p>
        </p:txBody>
      </p:sp>
      <p:pic>
        <p:nvPicPr>
          <p:cNvPr id="12" name="Picture 11">
            <a:extLst>
              <a:ext uri="{FF2B5EF4-FFF2-40B4-BE49-F238E27FC236}">
                <a16:creationId xmlns:a16="http://schemas.microsoft.com/office/drawing/2014/main" id="{8F493BEF-1A72-4952-994C-89FBF3348354}"/>
              </a:ext>
            </a:extLst>
          </p:cNvPr>
          <p:cNvPicPr>
            <a:picLocks noChangeAspect="1"/>
          </p:cNvPicPr>
          <p:nvPr/>
        </p:nvPicPr>
        <p:blipFill rotWithShape="1">
          <a:blip r:embed="rId3"/>
          <a:srcRect l="25016" t="-12921" r="24637" b="838"/>
          <a:stretch/>
        </p:blipFill>
        <p:spPr>
          <a:xfrm>
            <a:off x="7989572" y="4484751"/>
            <a:ext cx="3440428" cy="914399"/>
          </a:xfrm>
          <a:prstGeom prst="rect">
            <a:avLst/>
          </a:prstGeom>
        </p:spPr>
      </p:pic>
      <p:sp>
        <p:nvSpPr>
          <p:cNvPr id="13" name="Rectangle 12">
            <a:extLst>
              <a:ext uri="{FF2B5EF4-FFF2-40B4-BE49-F238E27FC236}">
                <a16:creationId xmlns:a16="http://schemas.microsoft.com/office/drawing/2014/main" id="{4983F3A4-EB31-4630-A3F7-CB79357B73DD}"/>
              </a:ext>
            </a:extLst>
          </p:cNvPr>
          <p:cNvSpPr/>
          <p:nvPr/>
        </p:nvSpPr>
        <p:spPr>
          <a:xfrm>
            <a:off x="3926698" y="6160963"/>
            <a:ext cx="3890296" cy="446276"/>
          </a:xfrm>
          <a:prstGeom prst="rect">
            <a:avLst/>
          </a:prstGeom>
        </p:spPr>
        <p:txBody>
          <a:bodyPr wrap="none">
            <a:spAutoFit/>
          </a:bodyPr>
          <a:lstStyle/>
          <a:p>
            <a:pPr algn="r" rtl="1"/>
            <a:r>
              <a:rPr lang="ar-SA" sz="2300" b="1" dirty="0">
                <a:solidFill>
                  <a:srgbClr val="0307BD"/>
                </a:solidFill>
                <a:latin typeface="Times New Roman" panose="02020603050405020304" pitchFamily="18" charset="0"/>
                <a:cs typeface="Times New Roman" panose="02020603050405020304" pitchFamily="18" charset="0"/>
                <a:sym typeface="Arial" panose="020B0604020202020204" pitchFamily="34" charset="0"/>
              </a:rPr>
              <a:t>تكون تركيب</a:t>
            </a:r>
            <a:r>
              <a:rPr lang="en-US" sz="2300" b="1" dirty="0">
                <a:solidFill>
                  <a:srgbClr val="0307BD"/>
                </a:solidFill>
                <a:latin typeface="Times New Roman" panose="02020603050405020304" pitchFamily="18" charset="0"/>
                <a:cs typeface="Times New Roman" panose="02020603050405020304" pitchFamily="18" charset="0"/>
              </a:rPr>
              <a:t>Wurtzite </a:t>
            </a:r>
            <a:r>
              <a:rPr lang="ar-SA" sz="2300" b="1" dirty="0">
                <a:solidFill>
                  <a:srgbClr val="0307BD"/>
                </a:solidFill>
                <a:latin typeface="Times New Roman" panose="02020603050405020304" pitchFamily="18" charset="0"/>
                <a:cs typeface="Times New Roman" panose="02020603050405020304" pitchFamily="18" charset="0"/>
              </a:rPr>
              <a:t> لجميع العينات</a:t>
            </a:r>
            <a:endParaRPr lang="en-US" sz="2300" b="1" dirty="0">
              <a:solidFill>
                <a:srgbClr val="0307BD"/>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6496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up of several leaves&#10;&#10;Description automatically generated with low confidence">
            <a:extLst>
              <a:ext uri="{FF2B5EF4-FFF2-40B4-BE49-F238E27FC236}">
                <a16:creationId xmlns:a16="http://schemas.microsoft.com/office/drawing/2014/main" id="{B49A3EBC-9FF1-4CF5-92B4-C25206916F07}"/>
              </a:ext>
            </a:extLst>
          </p:cNvPr>
          <p:cNvPicPr>
            <a:picLocks noChangeAspect="1"/>
          </p:cNvPicPr>
          <p:nvPr/>
        </p:nvPicPr>
        <p:blipFill>
          <a:blip r:embed="rId2" cstate="print">
            <a:extLst>
              <a:ext uri="{BEBA8EAE-BF5A-486C-A8C5-ECC9F3942E4B}">
                <a14:imgProps xmlns:a14="http://schemas.microsoft.com/office/drawing/2010/main">
                  <a14:imgLayer r:embed="rId3">
                    <a14:imgEffect>
                      <a14:sharpenSoften amount="25000"/>
                    </a14:imgEffect>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2303972" y="876325"/>
            <a:ext cx="3336879" cy="2499919"/>
          </a:xfrm>
          <a:prstGeom prst="rect">
            <a:avLst/>
          </a:prstGeom>
          <a:noFill/>
          <a:ln>
            <a:noFill/>
          </a:ln>
        </p:spPr>
      </p:pic>
      <p:pic>
        <p:nvPicPr>
          <p:cNvPr id="5" name="Picture 4" descr="A picture containing rice&#10;&#10;Description automatically generated">
            <a:extLst>
              <a:ext uri="{FF2B5EF4-FFF2-40B4-BE49-F238E27FC236}">
                <a16:creationId xmlns:a16="http://schemas.microsoft.com/office/drawing/2014/main" id="{F150E89C-BCE5-4C2B-8ACF-2BEFBBC4D4A2}"/>
              </a:ext>
            </a:extLst>
          </p:cNvPr>
          <p:cNvPicPr>
            <a:picLocks noChangeAspect="1"/>
          </p:cNvPicPr>
          <p:nvPr/>
        </p:nvPicPr>
        <p:blipFill>
          <a:blip r:embed="rId4" cstate="print">
            <a:extLst>
              <a:ext uri="{BEBA8EAE-BF5A-486C-A8C5-ECC9F3942E4B}">
                <a14:imgProps xmlns:a14="http://schemas.microsoft.com/office/drawing/2010/main">
                  <a14:imgLayer r:embed="rId5">
                    <a14:imgEffect>
                      <a14:sharpenSoften amount="28000"/>
                    </a14:imgEffect>
                    <a14:imgEffect>
                      <a14:brightnessContrast bright="-8000" contrast="24000"/>
                    </a14:imgEffect>
                  </a14:imgLayer>
                </a14:imgProps>
              </a:ext>
              <a:ext uri="{28A0092B-C50C-407E-A947-70E740481C1C}">
                <a14:useLocalDpi xmlns:a14="http://schemas.microsoft.com/office/drawing/2010/main" val="0"/>
              </a:ext>
            </a:extLst>
          </a:blip>
          <a:srcRect/>
          <a:stretch>
            <a:fillRect/>
          </a:stretch>
        </p:blipFill>
        <p:spPr bwMode="auto">
          <a:xfrm>
            <a:off x="7232052" y="851945"/>
            <a:ext cx="3318724" cy="2524299"/>
          </a:xfrm>
          <a:prstGeom prst="rect">
            <a:avLst/>
          </a:prstGeom>
          <a:noFill/>
          <a:ln>
            <a:noFill/>
          </a:ln>
        </p:spPr>
      </p:pic>
      <p:pic>
        <p:nvPicPr>
          <p:cNvPr id="6" name="Picture 5" descr="A picture containing fries, rice, nut, close&#10;&#10;Description automatically generated">
            <a:extLst>
              <a:ext uri="{FF2B5EF4-FFF2-40B4-BE49-F238E27FC236}">
                <a16:creationId xmlns:a16="http://schemas.microsoft.com/office/drawing/2014/main" id="{B1B74833-ECAE-4E15-972C-E5BA526F486E}"/>
              </a:ext>
            </a:extLst>
          </p:cNvPr>
          <p:cNvPicPr>
            <a:picLocks noChangeAspect="1"/>
          </p:cNvPicPr>
          <p:nvPr/>
        </p:nvPicPr>
        <p:blipFill>
          <a:blip r:embed="rId6" cstate="print">
            <a:extLst>
              <a:ext uri="{BEBA8EAE-BF5A-486C-A8C5-ECC9F3942E4B}">
                <a14:imgProps xmlns:a14="http://schemas.microsoft.com/office/drawing/2010/main">
                  <a14:imgLayer r:embed="rId7">
                    <a14:imgEffect>
                      <a14:sharpenSoften amount="28000"/>
                    </a14:imgEffect>
                    <a14:imgEffect>
                      <a14:brightnessContrast bright="13000" contrast="27000"/>
                    </a14:imgEffect>
                  </a14:imgLayer>
                </a14:imgProps>
              </a:ext>
              <a:ext uri="{28A0092B-C50C-407E-A947-70E740481C1C}">
                <a14:useLocalDpi xmlns:a14="http://schemas.microsoft.com/office/drawing/2010/main" val="0"/>
              </a:ext>
            </a:extLst>
          </a:blip>
          <a:srcRect/>
          <a:stretch>
            <a:fillRect/>
          </a:stretch>
        </p:blipFill>
        <p:spPr bwMode="auto">
          <a:xfrm>
            <a:off x="2303973" y="3716714"/>
            <a:ext cx="3336878" cy="2538108"/>
          </a:xfrm>
          <a:prstGeom prst="rect">
            <a:avLst/>
          </a:prstGeom>
          <a:noFill/>
          <a:ln>
            <a:noFill/>
          </a:ln>
        </p:spPr>
      </p:pic>
      <p:pic>
        <p:nvPicPr>
          <p:cNvPr id="7" name="Picture 6" descr="A picture containing fries, pile&#10;&#10;Description automatically generated">
            <a:extLst>
              <a:ext uri="{FF2B5EF4-FFF2-40B4-BE49-F238E27FC236}">
                <a16:creationId xmlns:a16="http://schemas.microsoft.com/office/drawing/2014/main" id="{8DEDB40F-8A24-4816-A598-B656BDB2D507}"/>
              </a:ext>
            </a:extLst>
          </p:cNvPr>
          <p:cNvPicPr>
            <a:picLocks noChangeAspect="1"/>
          </p:cNvPicPr>
          <p:nvPr/>
        </p:nvPicPr>
        <p:blipFill>
          <a:blip r:embed="rId8" cstate="print">
            <a:extLst>
              <a:ext uri="{BEBA8EAE-BF5A-486C-A8C5-ECC9F3942E4B}">
                <a14:imgProps xmlns:a14="http://schemas.microsoft.com/office/drawing/2010/main">
                  <a14:imgLayer r:embed="rId9">
                    <a14:imgEffect>
                      <a14:sharpenSoften amount="44000"/>
                    </a14:imgEffect>
                    <a14:imgEffect>
                      <a14:brightnessContrast bright="-5000" contrast="13000"/>
                    </a14:imgEffect>
                  </a14:imgLayer>
                </a14:imgProps>
              </a:ext>
              <a:ext uri="{28A0092B-C50C-407E-A947-70E740481C1C}">
                <a14:useLocalDpi xmlns:a14="http://schemas.microsoft.com/office/drawing/2010/main" val="0"/>
              </a:ext>
            </a:extLst>
          </a:blip>
          <a:srcRect/>
          <a:stretch>
            <a:fillRect/>
          </a:stretch>
        </p:blipFill>
        <p:spPr bwMode="auto">
          <a:xfrm>
            <a:off x="7213898" y="3716714"/>
            <a:ext cx="3336878" cy="2538108"/>
          </a:xfrm>
          <a:prstGeom prst="rect">
            <a:avLst/>
          </a:prstGeom>
          <a:noFill/>
          <a:ln>
            <a:noFill/>
          </a:ln>
        </p:spPr>
      </p:pic>
      <p:sp>
        <p:nvSpPr>
          <p:cNvPr id="11" name="TextBox 10">
            <a:extLst>
              <a:ext uri="{FF2B5EF4-FFF2-40B4-BE49-F238E27FC236}">
                <a16:creationId xmlns:a16="http://schemas.microsoft.com/office/drawing/2014/main" id="{07AA2D5E-8D94-4B13-BE45-C6DF0F4E012D}"/>
              </a:ext>
            </a:extLst>
          </p:cNvPr>
          <p:cNvSpPr txBox="1"/>
          <p:nvPr/>
        </p:nvSpPr>
        <p:spPr>
          <a:xfrm>
            <a:off x="3649645" y="367719"/>
            <a:ext cx="4892709" cy="446276"/>
          </a:xfrm>
          <a:prstGeom prst="rect">
            <a:avLst/>
          </a:prstGeom>
          <a:noFill/>
        </p:spPr>
        <p:txBody>
          <a:bodyPr wrap="square" rtlCol="0">
            <a:spAutoFit/>
          </a:bodyPr>
          <a:lstStyle/>
          <a:p>
            <a:pPr algn="r" rtl="1"/>
            <a:r>
              <a:rPr lang="ar-SA" sz="2300" b="1" dirty="0">
                <a:solidFill>
                  <a:srgbClr val="0307BD"/>
                </a:solidFill>
                <a:latin typeface="Arial" panose="020B0604020202020204" pitchFamily="34" charset="0"/>
                <a:cs typeface="Arial" panose="020B0604020202020204" pitchFamily="34" charset="0"/>
              </a:rPr>
              <a:t>ثانيًا : قياسات المجهر الإلكتروني الماسح </a:t>
            </a:r>
            <a:r>
              <a:rPr lang="en-US" sz="2300" b="1" dirty="0">
                <a:solidFill>
                  <a:srgbClr val="0307BD"/>
                </a:solidFill>
                <a:latin typeface="Arial" panose="020B0604020202020204" pitchFamily="34" charset="0"/>
                <a:cs typeface="Arial" panose="020B0604020202020204" pitchFamily="34" charset="0"/>
              </a:rPr>
              <a:t>SEM</a:t>
            </a:r>
          </a:p>
        </p:txBody>
      </p:sp>
      <p:sp>
        <p:nvSpPr>
          <p:cNvPr id="12" name="TextBox 11">
            <a:extLst>
              <a:ext uri="{FF2B5EF4-FFF2-40B4-BE49-F238E27FC236}">
                <a16:creationId xmlns:a16="http://schemas.microsoft.com/office/drawing/2014/main" id="{4DF29B0C-EA98-4FFD-B8A2-79610FF0B834}"/>
              </a:ext>
            </a:extLst>
          </p:cNvPr>
          <p:cNvSpPr txBox="1"/>
          <p:nvPr/>
        </p:nvSpPr>
        <p:spPr>
          <a:xfrm>
            <a:off x="3226084" y="3332757"/>
            <a:ext cx="1939805"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CTAB-Zero</a:t>
            </a:r>
          </a:p>
        </p:txBody>
      </p:sp>
      <p:sp>
        <p:nvSpPr>
          <p:cNvPr id="13" name="TextBox 12">
            <a:extLst>
              <a:ext uri="{FF2B5EF4-FFF2-40B4-BE49-F238E27FC236}">
                <a16:creationId xmlns:a16="http://schemas.microsoft.com/office/drawing/2014/main" id="{45B6350B-9FCF-459E-B5DA-C4225075A13D}"/>
              </a:ext>
            </a:extLst>
          </p:cNvPr>
          <p:cNvSpPr txBox="1"/>
          <p:nvPr/>
        </p:nvSpPr>
        <p:spPr>
          <a:xfrm>
            <a:off x="8241304" y="3347382"/>
            <a:ext cx="1939805"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CTAB-2min</a:t>
            </a:r>
          </a:p>
        </p:txBody>
      </p:sp>
      <p:sp>
        <p:nvSpPr>
          <p:cNvPr id="14" name="TextBox 13">
            <a:extLst>
              <a:ext uri="{FF2B5EF4-FFF2-40B4-BE49-F238E27FC236}">
                <a16:creationId xmlns:a16="http://schemas.microsoft.com/office/drawing/2014/main" id="{CA0A1FFF-8E63-420B-81E7-E445B1CB3929}"/>
              </a:ext>
            </a:extLst>
          </p:cNvPr>
          <p:cNvSpPr txBox="1"/>
          <p:nvPr/>
        </p:nvSpPr>
        <p:spPr>
          <a:xfrm>
            <a:off x="3226084" y="6222225"/>
            <a:ext cx="1939805"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CTAB-7min</a:t>
            </a:r>
          </a:p>
        </p:txBody>
      </p:sp>
      <p:sp>
        <p:nvSpPr>
          <p:cNvPr id="15" name="TextBox 14">
            <a:extLst>
              <a:ext uri="{FF2B5EF4-FFF2-40B4-BE49-F238E27FC236}">
                <a16:creationId xmlns:a16="http://schemas.microsoft.com/office/drawing/2014/main" id="{7077A3B2-46D5-475D-8D64-73AED352F45E}"/>
              </a:ext>
            </a:extLst>
          </p:cNvPr>
          <p:cNvSpPr txBox="1"/>
          <p:nvPr/>
        </p:nvSpPr>
        <p:spPr>
          <a:xfrm>
            <a:off x="8118793" y="6222225"/>
            <a:ext cx="1939805"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CTAB-14min</a:t>
            </a:r>
          </a:p>
        </p:txBody>
      </p:sp>
    </p:spTree>
    <p:extLst>
      <p:ext uri="{BB962C8B-B14F-4D97-AF65-F5344CB8AC3E}">
        <p14:creationId xmlns:p14="http://schemas.microsoft.com/office/powerpoint/2010/main" val="1974852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 waterfall chart&#10;&#10;Description automatically generated">
            <a:extLst>
              <a:ext uri="{FF2B5EF4-FFF2-40B4-BE49-F238E27FC236}">
                <a16:creationId xmlns:a16="http://schemas.microsoft.com/office/drawing/2014/main" id="{F2949164-685C-4112-8A73-456CC06E8E1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6124" y="1499944"/>
            <a:ext cx="4784682" cy="2752408"/>
          </a:xfrm>
          <a:prstGeom prst="rect">
            <a:avLst/>
          </a:prstGeom>
        </p:spPr>
      </p:pic>
      <p:sp>
        <p:nvSpPr>
          <p:cNvPr id="5" name="TextBox 4">
            <a:extLst>
              <a:ext uri="{FF2B5EF4-FFF2-40B4-BE49-F238E27FC236}">
                <a16:creationId xmlns:a16="http://schemas.microsoft.com/office/drawing/2014/main" id="{19BB4FC6-7128-4BB5-90D9-804F46733C54}"/>
              </a:ext>
            </a:extLst>
          </p:cNvPr>
          <p:cNvSpPr txBox="1"/>
          <p:nvPr/>
        </p:nvSpPr>
        <p:spPr>
          <a:xfrm>
            <a:off x="3448879" y="781335"/>
            <a:ext cx="8228806" cy="446276"/>
          </a:xfrm>
          <a:prstGeom prst="rect">
            <a:avLst/>
          </a:prstGeom>
          <a:noFill/>
        </p:spPr>
        <p:txBody>
          <a:bodyPr wrap="square" rtlCol="0">
            <a:spAutoFit/>
          </a:bodyPr>
          <a:lstStyle/>
          <a:p>
            <a:pPr marL="285750" indent="-285750" algn="r" rtl="1">
              <a:buFont typeface="Arial" panose="020B0604020202020204" pitchFamily="34" charset="0"/>
              <a:buChar char="•"/>
            </a:pPr>
            <a:r>
              <a:rPr lang="ar-SA" sz="2300" b="1" dirty="0">
                <a:solidFill>
                  <a:srgbClr val="0307BD"/>
                </a:solidFill>
                <a:latin typeface="Arial" panose="020B0604020202020204" pitchFamily="34" charset="0"/>
                <a:cs typeface="Arial" panose="020B0604020202020204" pitchFamily="34" charset="0"/>
              </a:rPr>
              <a:t>ثالثًا : قياس استجابة المستشعرات الغازية المحضرة </a:t>
            </a:r>
          </a:p>
        </p:txBody>
      </p:sp>
      <p:graphicFrame>
        <p:nvGraphicFramePr>
          <p:cNvPr id="7" name="Table 6">
            <a:extLst>
              <a:ext uri="{FF2B5EF4-FFF2-40B4-BE49-F238E27FC236}">
                <a16:creationId xmlns:a16="http://schemas.microsoft.com/office/drawing/2014/main" id="{E95C6F0F-46F8-4FFA-A17B-101E8DA307D4}"/>
              </a:ext>
            </a:extLst>
          </p:cNvPr>
          <p:cNvGraphicFramePr>
            <a:graphicFrameLocks noGrp="1"/>
          </p:cNvGraphicFramePr>
          <p:nvPr>
            <p:extLst>
              <p:ext uri="{D42A27DB-BD31-4B8C-83A1-F6EECF244321}">
                <p14:modId xmlns:p14="http://schemas.microsoft.com/office/powerpoint/2010/main" val="3745609056"/>
              </p:ext>
            </p:extLst>
          </p:nvPr>
        </p:nvGraphicFramePr>
        <p:xfrm>
          <a:off x="1424988" y="4371567"/>
          <a:ext cx="4815457" cy="1381962"/>
        </p:xfrm>
        <a:graphic>
          <a:graphicData uri="http://schemas.openxmlformats.org/drawingml/2006/table">
            <a:tbl>
              <a:tblPr firstRow="1" firstCol="1" bandRow="1"/>
              <a:tblGrid>
                <a:gridCol w="1513004">
                  <a:extLst>
                    <a:ext uri="{9D8B030D-6E8A-4147-A177-3AD203B41FA5}">
                      <a16:colId xmlns:a16="http://schemas.microsoft.com/office/drawing/2014/main" val="3202877739"/>
                    </a:ext>
                  </a:extLst>
                </a:gridCol>
                <a:gridCol w="738698">
                  <a:extLst>
                    <a:ext uri="{9D8B030D-6E8A-4147-A177-3AD203B41FA5}">
                      <a16:colId xmlns:a16="http://schemas.microsoft.com/office/drawing/2014/main" val="2476769335"/>
                    </a:ext>
                  </a:extLst>
                </a:gridCol>
                <a:gridCol w="854585">
                  <a:extLst>
                    <a:ext uri="{9D8B030D-6E8A-4147-A177-3AD203B41FA5}">
                      <a16:colId xmlns:a16="http://schemas.microsoft.com/office/drawing/2014/main" val="1799763591"/>
                    </a:ext>
                  </a:extLst>
                </a:gridCol>
                <a:gridCol w="854585">
                  <a:extLst>
                    <a:ext uri="{9D8B030D-6E8A-4147-A177-3AD203B41FA5}">
                      <a16:colId xmlns:a16="http://schemas.microsoft.com/office/drawing/2014/main" val="67919762"/>
                    </a:ext>
                  </a:extLst>
                </a:gridCol>
                <a:gridCol w="854585">
                  <a:extLst>
                    <a:ext uri="{9D8B030D-6E8A-4147-A177-3AD203B41FA5}">
                      <a16:colId xmlns:a16="http://schemas.microsoft.com/office/drawing/2014/main" val="2418061189"/>
                    </a:ext>
                  </a:extLst>
                </a:gridCol>
              </a:tblGrid>
              <a:tr h="429586">
                <a:tc>
                  <a:txBody>
                    <a:bodyPr/>
                    <a:lstStyle/>
                    <a:p>
                      <a:pPr marL="0" marR="0" algn="ctr">
                        <a:lnSpc>
                          <a:spcPct val="107000"/>
                        </a:lnSpc>
                        <a:spcBef>
                          <a:spcPts val="0"/>
                        </a:spcBef>
                        <a:spcAft>
                          <a:spcPts val="0"/>
                        </a:spcAft>
                      </a:pPr>
                      <a:r>
                        <a:rPr lang="en-US" sz="12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Gases</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marL="0" marR="0" algn="ctr">
                        <a:lnSpc>
                          <a:spcPct val="107000"/>
                        </a:lnSpc>
                        <a:spcBef>
                          <a:spcPts val="0"/>
                        </a:spcBef>
                        <a:spcAft>
                          <a:spcPts val="0"/>
                        </a:spcAft>
                      </a:pPr>
                      <a:r>
                        <a:rPr lang="en-US" sz="12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 min</a:t>
                      </a:r>
                      <a:endParaRPr lang="en-US" sz="12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marL="0" marR="0" algn="ctr">
                        <a:lnSpc>
                          <a:spcPct val="107000"/>
                        </a:lnSpc>
                        <a:spcBef>
                          <a:spcPts val="0"/>
                        </a:spcBef>
                        <a:spcAft>
                          <a:spcPts val="0"/>
                        </a:spcAft>
                      </a:pPr>
                      <a:r>
                        <a:rPr lang="en-US" sz="12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 min</a:t>
                      </a:r>
                      <a:endParaRPr lang="en-US" sz="12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marL="0" marR="0" algn="ctr">
                        <a:lnSpc>
                          <a:spcPct val="107000"/>
                        </a:lnSpc>
                        <a:spcBef>
                          <a:spcPts val="0"/>
                        </a:spcBef>
                        <a:spcAft>
                          <a:spcPts val="0"/>
                        </a:spcAft>
                      </a:pPr>
                      <a:r>
                        <a:rPr lang="en-US" sz="12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 min</a:t>
                      </a:r>
                      <a:endParaRPr lang="en-US" sz="12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marL="0" marR="0" algn="ctr">
                        <a:lnSpc>
                          <a:spcPct val="107000"/>
                        </a:lnSpc>
                        <a:spcBef>
                          <a:spcPts val="0"/>
                        </a:spcBef>
                        <a:spcAft>
                          <a:spcPts val="0"/>
                        </a:spcAft>
                      </a:pPr>
                      <a:r>
                        <a:rPr lang="en-US" sz="12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14 min</a:t>
                      </a:r>
                      <a:endParaRPr lang="en-US" sz="12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3336638562"/>
                  </a:ext>
                </a:extLst>
              </a:tr>
              <a:tr h="429586">
                <a:tc>
                  <a:txBody>
                    <a:bodyPr/>
                    <a:lstStyle/>
                    <a:p>
                      <a:pPr marL="0" marR="0" algn="ctr">
                        <a:lnSpc>
                          <a:spcPct val="107000"/>
                        </a:lnSpc>
                        <a:spcBef>
                          <a:spcPts val="0"/>
                        </a:spcBef>
                        <a:spcAft>
                          <a:spcPts val="0"/>
                        </a:spcAft>
                      </a:pPr>
                      <a:r>
                        <a:rPr lang="en-US" sz="12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Response (CO 50 ppm)</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marL="0" marR="0" algn="ctr">
                        <a:lnSpc>
                          <a:spcPct val="107000"/>
                        </a:lnSpc>
                        <a:spcBef>
                          <a:spcPts val="0"/>
                        </a:spcBef>
                        <a:spcAft>
                          <a:spcPts val="0"/>
                        </a:spcAft>
                      </a:pPr>
                      <a:r>
                        <a:rPr lang="en-US" sz="12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17.79</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8.48</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7.22</a:t>
                      </a:r>
                      <a:endParaRPr lang="en-US" sz="12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6.01</a:t>
                      </a:r>
                      <a:endParaRPr lang="en-US" sz="12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92499008"/>
                  </a:ext>
                </a:extLst>
              </a:tr>
              <a:tr h="522790">
                <a:tc>
                  <a:txBody>
                    <a:bodyPr/>
                    <a:lstStyle/>
                    <a:p>
                      <a:pPr marL="0" marR="0" algn="ctr">
                        <a:lnSpc>
                          <a:spcPct val="107000"/>
                        </a:lnSpc>
                        <a:spcBef>
                          <a:spcPts val="0"/>
                        </a:spcBef>
                        <a:spcAft>
                          <a:spcPts val="0"/>
                        </a:spcAft>
                      </a:pPr>
                      <a:r>
                        <a:rPr lang="en-US" sz="12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Response (Ethanol 50 ppm)</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marL="0" marR="0" algn="ctr">
                        <a:lnSpc>
                          <a:spcPct val="107000"/>
                        </a:lnSpc>
                        <a:spcBef>
                          <a:spcPts val="0"/>
                        </a:spcBef>
                        <a:spcAft>
                          <a:spcPts val="0"/>
                        </a:spcAft>
                      </a:pPr>
                      <a:r>
                        <a:rPr lang="en-US" sz="12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239.85</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196.97</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130.86</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27.33</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55913018"/>
                  </a:ext>
                </a:extLst>
              </a:tr>
            </a:tbl>
          </a:graphicData>
        </a:graphic>
      </p:graphicFrame>
      <p:pic>
        <p:nvPicPr>
          <p:cNvPr id="8" name="Picture 7" descr="A picture containing text, person&#10;&#10;Description automatically generated">
            <a:extLst>
              <a:ext uri="{FF2B5EF4-FFF2-40B4-BE49-F238E27FC236}">
                <a16:creationId xmlns:a16="http://schemas.microsoft.com/office/drawing/2014/main" id="{14F5DC79-AFE4-420F-A30C-A248D1B1979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97597" y="1664281"/>
            <a:ext cx="5398135" cy="3919855"/>
          </a:xfrm>
          <a:prstGeom prst="rect">
            <a:avLst/>
          </a:prstGeom>
        </p:spPr>
      </p:pic>
      <p:sp>
        <p:nvSpPr>
          <p:cNvPr id="2" name="Rectangle 1">
            <a:extLst>
              <a:ext uri="{FF2B5EF4-FFF2-40B4-BE49-F238E27FC236}">
                <a16:creationId xmlns:a16="http://schemas.microsoft.com/office/drawing/2014/main" id="{D3E2E380-7781-4D37-8DE9-1BFB5F0CDDC5}"/>
              </a:ext>
            </a:extLst>
          </p:cNvPr>
          <p:cNvSpPr/>
          <p:nvPr/>
        </p:nvSpPr>
        <p:spPr>
          <a:xfrm>
            <a:off x="1938695" y="5753529"/>
            <a:ext cx="4072347" cy="769441"/>
          </a:xfrm>
          <a:prstGeom prst="rect">
            <a:avLst/>
          </a:prstGeom>
        </p:spPr>
        <p:txBody>
          <a:bodyPr wrap="square">
            <a:spAutoFit/>
          </a:bodyPr>
          <a:lstStyle/>
          <a:p>
            <a:pPr algn="ctr" rtl="1"/>
            <a:r>
              <a:rPr lang="ar-SA" sz="2200" b="1" dirty="0">
                <a:solidFill>
                  <a:srgbClr val="0307BD"/>
                </a:solidFill>
                <a:latin typeface="Arial" panose="020B0604020202020204" pitchFamily="34" charset="0"/>
                <a:cs typeface="Arial" panose="020B0604020202020204" pitchFamily="34" charset="0"/>
              </a:rPr>
              <a:t>استجابة المستشعرات لغاز </a:t>
            </a:r>
            <a:r>
              <a:rPr lang="en-US" sz="2200" b="1" dirty="0">
                <a:solidFill>
                  <a:srgbClr val="0307BD"/>
                </a:solidFill>
                <a:latin typeface="Arial" panose="020B0604020202020204" pitchFamily="34" charset="0"/>
                <a:cs typeface="Arial" panose="020B0604020202020204" pitchFamily="34" charset="0"/>
              </a:rPr>
              <a:t>CO</a:t>
            </a:r>
            <a:r>
              <a:rPr lang="ar-SA" sz="2200" b="1" dirty="0">
                <a:solidFill>
                  <a:srgbClr val="0307BD"/>
                </a:solidFill>
                <a:latin typeface="Arial" panose="020B0604020202020204" pitchFamily="34" charset="0"/>
                <a:cs typeface="Arial" panose="020B0604020202020204" pitchFamily="34" charset="0"/>
              </a:rPr>
              <a:t> وبخار الإيثانول عند درجة حرارة </a:t>
            </a:r>
            <a:r>
              <a:rPr lang="en-US" sz="2200" b="1" dirty="0">
                <a:solidFill>
                  <a:srgbClr val="0307BD"/>
                </a:solidFill>
                <a:latin typeface="Arial" panose="020B0604020202020204" pitchFamily="34" charset="0"/>
                <a:cs typeface="Arial" panose="020B0604020202020204" pitchFamily="34" charset="0"/>
              </a:rPr>
              <a:t>350</a:t>
            </a:r>
            <a:r>
              <a:rPr lang="en-US" sz="2200" b="1" baseline="30000" dirty="0">
                <a:solidFill>
                  <a:srgbClr val="0307BD"/>
                </a:solidFill>
                <a:latin typeface="Arial" panose="020B0604020202020204" pitchFamily="34" charset="0"/>
                <a:cs typeface="Arial" panose="020B0604020202020204" pitchFamily="34" charset="0"/>
              </a:rPr>
              <a:t>o</a:t>
            </a:r>
            <a:r>
              <a:rPr lang="en-US" sz="2200" b="1" dirty="0">
                <a:solidFill>
                  <a:srgbClr val="0307BD"/>
                </a:solidFill>
                <a:latin typeface="Arial" panose="020B0604020202020204" pitchFamily="34" charset="0"/>
                <a:cs typeface="Arial" panose="020B0604020202020204" pitchFamily="34" charset="0"/>
              </a:rPr>
              <a:t>C</a:t>
            </a:r>
          </a:p>
        </p:txBody>
      </p:sp>
      <p:sp>
        <p:nvSpPr>
          <p:cNvPr id="3" name="Rectangle 2">
            <a:extLst>
              <a:ext uri="{FF2B5EF4-FFF2-40B4-BE49-F238E27FC236}">
                <a16:creationId xmlns:a16="http://schemas.microsoft.com/office/drawing/2014/main" id="{A10FB3F3-1FA9-4164-90A8-13E2F9CFCB2F}"/>
              </a:ext>
            </a:extLst>
          </p:cNvPr>
          <p:cNvSpPr/>
          <p:nvPr/>
        </p:nvSpPr>
        <p:spPr>
          <a:xfrm>
            <a:off x="7448764" y="5636085"/>
            <a:ext cx="3883632" cy="769441"/>
          </a:xfrm>
          <a:prstGeom prst="rect">
            <a:avLst/>
          </a:prstGeom>
        </p:spPr>
        <p:txBody>
          <a:bodyPr wrap="square">
            <a:spAutoFit/>
          </a:bodyPr>
          <a:lstStyle/>
          <a:p>
            <a:pPr algn="ctr"/>
            <a:r>
              <a:rPr lang="ar-SA" sz="2200" b="1" dirty="0">
                <a:solidFill>
                  <a:srgbClr val="0307BD"/>
                </a:solidFill>
                <a:latin typeface="Arial" panose="020B0604020202020204" pitchFamily="34" charset="0"/>
                <a:cs typeface="Arial" panose="020B0604020202020204" pitchFamily="34" charset="0"/>
              </a:rPr>
              <a:t>منحنى تغير مقاومة المستشعر مع الزمن </a:t>
            </a:r>
            <a:r>
              <a:rPr lang="ar-SA" altLang="en-US" sz="2200" b="1" dirty="0">
                <a:solidFill>
                  <a:srgbClr val="0307BD"/>
                </a:solidFill>
                <a:cs typeface="Arial" panose="020B0604020202020204" pitchFamily="34" charset="0"/>
                <a:sym typeface="Arial" panose="020B0604020202020204" pitchFamily="34" charset="0"/>
              </a:rPr>
              <a:t>(عند تمرير الغاز وبعد إيقافه).</a:t>
            </a:r>
            <a:r>
              <a:rPr lang="ar-SA" sz="2200" b="1" dirty="0">
                <a:solidFill>
                  <a:srgbClr val="0307BD"/>
                </a:solidFill>
                <a:latin typeface="Arial" panose="020B0604020202020204" pitchFamily="34" charset="0"/>
                <a:cs typeface="Arial" panose="020B0604020202020204" pitchFamily="34" charset="0"/>
              </a:rPr>
              <a:t> </a:t>
            </a:r>
            <a:endParaRPr lang="en-US" sz="2200" b="1" dirty="0">
              <a:solidFill>
                <a:srgbClr val="0307BD"/>
              </a:solidFill>
            </a:endParaRPr>
          </a:p>
        </p:txBody>
      </p:sp>
      <p:pic>
        <p:nvPicPr>
          <p:cNvPr id="9" name="Picture 8">
            <a:extLst>
              <a:ext uri="{FF2B5EF4-FFF2-40B4-BE49-F238E27FC236}">
                <a16:creationId xmlns:a16="http://schemas.microsoft.com/office/drawing/2014/main" id="{13C5FB0D-8CAC-4187-9CCF-4C242B27F0BC}"/>
              </a:ext>
            </a:extLst>
          </p:cNvPr>
          <p:cNvPicPr>
            <a:picLocks noChangeAspect="1"/>
          </p:cNvPicPr>
          <p:nvPr/>
        </p:nvPicPr>
        <p:blipFill>
          <a:blip r:embed="rId4"/>
          <a:stretch>
            <a:fillRect/>
          </a:stretch>
        </p:blipFill>
        <p:spPr>
          <a:xfrm>
            <a:off x="10274157" y="3715972"/>
            <a:ext cx="1403528" cy="1072760"/>
          </a:xfrm>
          <a:prstGeom prst="rect">
            <a:avLst/>
          </a:prstGeom>
        </p:spPr>
      </p:pic>
    </p:spTree>
    <p:extLst>
      <p:ext uri="{BB962C8B-B14F-4D97-AF65-F5344CB8AC3E}">
        <p14:creationId xmlns:p14="http://schemas.microsoft.com/office/powerpoint/2010/main" val="1810513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1612</TotalTime>
  <Words>444</Words>
  <Application>Microsoft Office PowerPoint</Application>
  <PresentationFormat>Widescreen</PresentationFormat>
  <Paragraphs>88</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Corbel</vt:lpstr>
      <vt:lpstr>Courier New</vt:lpstr>
      <vt:lpstr>Times New Roman</vt:lpstr>
      <vt:lpstr>Wingdings</vt:lpstr>
      <vt:lpstr>Parallax</vt:lpstr>
      <vt:lpstr>  دراسة أثر آلية خلط معامل التشكيل السطحي بمحلول التنمية على خواص التراكيب النانوية لأكسيد الزنك المحضرة لتطبيقات الاستشعار الغازي  </vt:lpstr>
      <vt:lpstr>فهرس العرض</vt:lpstr>
      <vt:lpstr>المواد النانوية وأكسيد الزنك</vt:lpstr>
      <vt:lpstr>المستشعرات الغازية المعتمدة على أكاسيد المعادن</vt:lpstr>
      <vt:lpstr>أهداف البحث</vt:lpstr>
      <vt:lpstr>طريقة العمل</vt:lpstr>
      <vt:lpstr>النتائج</vt:lpstr>
      <vt:lpstr>PowerPoint Presentation</vt:lpstr>
      <vt:lpstr>PowerPoint Presentation</vt:lpstr>
      <vt:lpstr>الخاتمة</vt:lpstr>
      <vt:lpstr>التوصيات</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محمد</dc:creator>
  <cp:lastModifiedBy>محمد</cp:lastModifiedBy>
  <cp:revision>51</cp:revision>
  <dcterms:created xsi:type="dcterms:W3CDTF">2021-11-11T18:08:35Z</dcterms:created>
  <dcterms:modified xsi:type="dcterms:W3CDTF">2021-12-05T06:19:29Z</dcterms:modified>
</cp:coreProperties>
</file>