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Karnchang Bold" charset="1" panose="00000000000000000000"/>
      <p:regular r:id="rId11"/>
    </p:embeddedFont>
    <p:embeddedFont>
      <p:font typeface="Karnchang" charset="1" panose="00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841792"/>
            <a:ext cx="6525768" cy="14165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5"/>
              </a:lnSpc>
            </a:pPr>
            <a:r>
              <a:rPr lang="en-US" sz="3632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Oleh : Muhamad Rafli Harahap</a:t>
            </a:r>
          </a:p>
          <a:p>
            <a:pPr algn="l">
              <a:lnSpc>
                <a:spcPts val="5085"/>
              </a:lnSpc>
            </a:pPr>
            <a:r>
              <a:rPr lang="en-US" sz="3632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221011400465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754447" y="-3093732"/>
            <a:ext cx="18901247" cy="17982775"/>
            <a:chOff x="0" y="0"/>
            <a:chExt cx="25201662" cy="23977033"/>
          </a:xfrm>
        </p:grpSpPr>
        <p:grpSp>
          <p:nvGrpSpPr>
            <p:cNvPr name="Group 4" id="4"/>
            <p:cNvGrpSpPr/>
            <p:nvPr/>
          </p:nvGrpSpPr>
          <p:grpSpPr>
            <a:xfrm rot="2252144">
              <a:off x="2887185" y="2861146"/>
              <a:ext cx="14259267" cy="14323066"/>
              <a:chOff x="0" y="0"/>
              <a:chExt cx="2816645" cy="2829248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2252144">
              <a:off x="4620058" y="6213209"/>
              <a:ext cx="14259267" cy="14323066"/>
              <a:chOff x="0" y="0"/>
              <a:chExt cx="2816645" cy="282924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2252144">
              <a:off x="8055210" y="6792821"/>
              <a:ext cx="14259267" cy="14323066"/>
              <a:chOff x="0" y="0"/>
              <a:chExt cx="2816645" cy="2829248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1028700" y="657225"/>
            <a:ext cx="10754447" cy="4228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21"/>
              </a:lnSpc>
            </a:pPr>
            <a:r>
              <a:rPr lang="en-US" sz="5658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Sistem Inferensi Fuzzy</a:t>
            </a:r>
          </a:p>
          <a:p>
            <a:pPr algn="l">
              <a:lnSpc>
                <a:spcPts val="7921"/>
              </a:lnSpc>
              <a:spcBef>
                <a:spcPct val="0"/>
              </a:spcBef>
            </a:pPr>
            <a:r>
              <a:rPr lang="en-US" b="true" sz="5658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Penentuan Produksi Berdasarkan Permintaan dan Persediaan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1028700" y="2749550"/>
            <a:ext cx="6219242" cy="721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Data</a:t>
            </a: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Input: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Permintaan = 3500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Persediaan = 500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Output yang dicari:</a:t>
            </a:r>
          </a:p>
          <a:p>
            <a:pPr algn="l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3999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Produksi</a:t>
            </a: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</a:p>
          <a:p>
            <a:pPr algn="l">
              <a:lnSpc>
                <a:spcPts val="5599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7247942" y="2825750"/>
            <a:ext cx="9664594" cy="553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Keanggotaan Permintaan</a:t>
            </a:r>
          </a:p>
          <a:p>
            <a:pPr algn="l">
              <a:lnSpc>
                <a:spcPts val="3909"/>
              </a:lnSpc>
            </a:pP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Turun: (4000 - 3500) / 3000 = 0.1667</a:t>
            </a:r>
          </a:p>
          <a:p>
            <a:pPr algn="l">
              <a:lnSpc>
                <a:spcPts val="3909"/>
              </a:lnSpc>
            </a:pP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Tetap: min((3500 - 1000) / 3000, (7000 - 3500) / 3000) = 0.8333</a:t>
            </a:r>
          </a:p>
          <a:p>
            <a:pPr algn="l">
              <a:lnSpc>
                <a:spcPts val="3909"/>
              </a:lnSpc>
            </a:pP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Naik: (3500 - 4000) / 3000 = 0</a:t>
            </a:r>
          </a:p>
          <a:p>
            <a:pPr algn="l">
              <a:lnSpc>
                <a:spcPts val="3909"/>
              </a:lnSpc>
            </a:pP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Hasil:</a:t>
            </a: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Turun = 0.1667, Tetap = 0.8333, Naik = 0</a:t>
            </a:r>
          </a:p>
          <a:p>
            <a:pPr algn="l">
              <a:lnSpc>
                <a:spcPts val="390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1028700" y="2816225"/>
            <a:ext cx="6501599" cy="644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2"/>
              </a:lnSpc>
            </a:pP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Keanggotaan Persediaan</a:t>
            </a:r>
          </a:p>
          <a:p>
            <a:pPr algn="ctr">
              <a:lnSpc>
                <a:spcPts val="4182"/>
              </a:lnSpc>
            </a:pPr>
          </a:p>
          <a:p>
            <a:pPr algn="ctr">
              <a:lnSpc>
                <a:spcPts val="4182"/>
              </a:lnSpc>
            </a:pPr>
            <a:r>
              <a:rPr lang="en-US" sz="2987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Sedikit: (400 - 500) / 400 = 0</a:t>
            </a:r>
          </a:p>
          <a:p>
            <a:pPr algn="ctr">
              <a:lnSpc>
                <a:spcPts val="4182"/>
              </a:lnSpc>
            </a:pPr>
          </a:p>
          <a:p>
            <a:pPr algn="ctr">
              <a:lnSpc>
                <a:spcPts val="4182"/>
              </a:lnSpc>
            </a:pPr>
            <a:r>
              <a:rPr lang="en-US" sz="2987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Sedang: min((500 - 200) / 200, (800 - 500) / 200) = 1</a:t>
            </a:r>
          </a:p>
          <a:p>
            <a:pPr algn="ctr">
              <a:lnSpc>
                <a:spcPts val="4182"/>
              </a:lnSpc>
            </a:pPr>
          </a:p>
          <a:p>
            <a:pPr algn="ctr">
              <a:lnSpc>
                <a:spcPts val="4182"/>
              </a:lnSpc>
            </a:pPr>
            <a:r>
              <a:rPr lang="en-US" sz="2987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Banyak: (500 - 600) / 400 = 0</a:t>
            </a:r>
          </a:p>
          <a:p>
            <a:pPr algn="ctr">
              <a:lnSpc>
                <a:spcPts val="4182"/>
              </a:lnSpc>
            </a:pPr>
          </a:p>
          <a:p>
            <a:pPr algn="ctr">
              <a:lnSpc>
                <a:spcPts val="4182"/>
              </a:lnSpc>
            </a:pP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Hasil:</a:t>
            </a:r>
          </a:p>
          <a:p>
            <a:pPr algn="ctr">
              <a:lnSpc>
                <a:spcPts val="4182"/>
              </a:lnSpc>
            </a:pPr>
            <a:r>
              <a:rPr lang="en-US" sz="2987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Sedikit = 0, Sedang = 1, Banyak = 0</a:t>
            </a:r>
          </a:p>
          <a:p>
            <a:pPr algn="l">
              <a:lnSpc>
                <a:spcPts val="4182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7836339" y="2825750"/>
            <a:ext cx="9422961" cy="553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Aturan (Rules)</a:t>
            </a:r>
          </a:p>
          <a:p>
            <a:pPr algn="l">
              <a:lnSpc>
                <a:spcPts val="3909"/>
              </a:lnSpc>
            </a:pP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1.Permintaan Turun &amp; Persediaan Sedang → Produksi Berkurang</a:t>
            </a: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z = 7000 - (0.1667 × 5000) = 6166.5</a:t>
            </a:r>
          </a:p>
          <a:p>
            <a:pPr algn="l">
              <a:lnSpc>
                <a:spcPts val="3909"/>
              </a:lnSpc>
            </a:pP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2.Permintaan Tetap &amp; Persediaan Sedang → Produksi Bertambah</a:t>
            </a: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 z = 2000 + (0.8333 × 5000) = 6166.5</a:t>
            </a:r>
          </a:p>
          <a:p>
            <a:pPr algn="l">
              <a:lnSpc>
                <a:spcPts val="3909"/>
              </a:lnSpc>
            </a:pPr>
          </a:p>
          <a:p>
            <a:pPr algn="l">
              <a:lnSpc>
                <a:spcPts val="390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7538080">
            <a:off x="-7029811" y="-5584933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124477">
            <a:off x="15979122" y="5429903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1028700" y="2816225"/>
            <a:ext cx="9866811" cy="5915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82"/>
              </a:lnSpc>
            </a:pP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Defuzzifikasi</a:t>
            </a:r>
          </a:p>
          <a:p>
            <a:pPr algn="ctr">
              <a:lnSpc>
                <a:spcPts val="4182"/>
              </a:lnSpc>
            </a:pPr>
          </a:p>
          <a:p>
            <a:pPr algn="ctr">
              <a:lnSpc>
                <a:spcPts val="4182"/>
              </a:lnSpc>
            </a:pPr>
            <a:r>
              <a:rPr lang="en-US" sz="2987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Rumus: z = (Σ(μ * z)) / Σ(μ)</a:t>
            </a:r>
          </a:p>
          <a:p>
            <a:pPr algn="ctr">
              <a:lnSpc>
                <a:spcPts val="4182"/>
              </a:lnSpc>
            </a:pPr>
          </a:p>
          <a:p>
            <a:pPr algn="ctr">
              <a:lnSpc>
                <a:spcPts val="4182"/>
              </a:lnSpc>
            </a:pPr>
            <a:r>
              <a:rPr lang="en-US" sz="2987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Numerator: (0.1667 × 6166.5) + (0.8333 × 6166.5) = 6166</a:t>
            </a:r>
          </a:p>
          <a:p>
            <a:pPr algn="ctr">
              <a:lnSpc>
                <a:spcPts val="4182"/>
              </a:lnSpc>
            </a:pPr>
          </a:p>
          <a:p>
            <a:pPr algn="ctr">
              <a:lnSpc>
                <a:spcPts val="4182"/>
              </a:lnSpc>
            </a:pPr>
            <a:r>
              <a:rPr lang="en-US" sz="2987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Denominator: 0.1667 + 0.8333 = 1</a:t>
            </a:r>
          </a:p>
          <a:p>
            <a:pPr algn="ctr">
              <a:lnSpc>
                <a:spcPts val="4182"/>
              </a:lnSpc>
            </a:pPr>
          </a:p>
          <a:p>
            <a:pPr algn="ctr">
              <a:lnSpc>
                <a:spcPts val="4182"/>
              </a:lnSpc>
            </a:pPr>
            <a:r>
              <a:rPr lang="en-US" sz="2987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Hasil Akhir (z):</a:t>
            </a:r>
          </a:p>
          <a:p>
            <a:pPr algn="ctr">
              <a:lnSpc>
                <a:spcPts val="4182"/>
              </a:lnSpc>
            </a:pPr>
            <a:r>
              <a:rPr lang="en-US" sz="2987" b="true">
                <a:solidFill>
                  <a:srgbClr val="000000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 6166 unit</a:t>
            </a:r>
          </a:p>
          <a:p>
            <a:pPr algn="l">
              <a:lnSpc>
                <a:spcPts val="4182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1367054" y="3416026"/>
            <a:ext cx="5368156" cy="4548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Kesimpulan</a:t>
            </a:r>
          </a:p>
          <a:p>
            <a:pPr algn="l">
              <a:lnSpc>
                <a:spcPts val="3909"/>
              </a:lnSpc>
            </a:pP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Input:</a:t>
            </a: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Permintaan = 3500</a:t>
            </a: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Persediaan = 500</a:t>
            </a:r>
          </a:p>
          <a:p>
            <a:pPr algn="l">
              <a:lnSpc>
                <a:spcPts val="3909"/>
              </a:lnSpc>
            </a:pP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Output:</a:t>
            </a:r>
          </a:p>
          <a:p>
            <a:pPr algn="l">
              <a:lnSpc>
                <a:spcPts val="3909"/>
              </a:lnSpc>
            </a:pP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&gt;</a:t>
            </a:r>
            <a:r>
              <a:rPr lang="en-US" sz="2792">
                <a:solidFill>
                  <a:srgbClr val="000000"/>
                </a:solidFill>
                <a:latin typeface="Karnchang"/>
                <a:ea typeface="Karnchang"/>
                <a:cs typeface="Karnchang"/>
                <a:sym typeface="Karnchang"/>
              </a:rPr>
              <a:t>Produksi = 6166 unit</a:t>
            </a:r>
          </a:p>
          <a:p>
            <a:pPr algn="l">
              <a:lnSpc>
                <a:spcPts val="390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6EA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7067" y="592941"/>
            <a:ext cx="16713866" cy="9101117"/>
            <a:chOff x="0" y="0"/>
            <a:chExt cx="4402006" cy="239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02006" cy="2397002"/>
            </a:xfrm>
            <a:custGeom>
              <a:avLst/>
              <a:gdLst/>
              <a:ahLst/>
              <a:cxnLst/>
              <a:rect r="r" b="b" t="t" l="l"/>
              <a:pathLst>
                <a:path h="2397002" w="4402006">
                  <a:moveTo>
                    <a:pt x="23623" y="0"/>
                  </a:moveTo>
                  <a:lnTo>
                    <a:pt x="4378382" y="0"/>
                  </a:lnTo>
                  <a:cubicBezTo>
                    <a:pt x="4391429" y="0"/>
                    <a:pt x="4402006" y="10577"/>
                    <a:pt x="4402006" y="23623"/>
                  </a:cubicBezTo>
                  <a:lnTo>
                    <a:pt x="4402006" y="2373379"/>
                  </a:lnTo>
                  <a:cubicBezTo>
                    <a:pt x="4402006" y="2379644"/>
                    <a:pt x="4399517" y="2385653"/>
                    <a:pt x="4395087" y="2390083"/>
                  </a:cubicBezTo>
                  <a:cubicBezTo>
                    <a:pt x="4390656" y="2394513"/>
                    <a:pt x="4384647" y="2397002"/>
                    <a:pt x="4378382" y="2397002"/>
                  </a:cubicBezTo>
                  <a:lnTo>
                    <a:pt x="23623" y="2397002"/>
                  </a:lnTo>
                  <a:cubicBezTo>
                    <a:pt x="17358" y="2397002"/>
                    <a:pt x="11349" y="2394513"/>
                    <a:pt x="6919" y="2390083"/>
                  </a:cubicBezTo>
                  <a:cubicBezTo>
                    <a:pt x="2489" y="2385653"/>
                    <a:pt x="0" y="2379644"/>
                    <a:pt x="0" y="2373379"/>
                  </a:cubicBezTo>
                  <a:lnTo>
                    <a:pt x="0" y="23623"/>
                  </a:lnTo>
                  <a:cubicBezTo>
                    <a:pt x="0" y="17358"/>
                    <a:pt x="2489" y="11349"/>
                    <a:pt x="6919" y="6919"/>
                  </a:cubicBezTo>
                  <a:cubicBezTo>
                    <a:pt x="11349" y="2489"/>
                    <a:pt x="17358" y="0"/>
                    <a:pt x="23623" y="0"/>
                  </a:cubicBezTo>
                  <a:close/>
                </a:path>
              </a:pathLst>
            </a:custGeom>
            <a:solidFill>
              <a:srgbClr val="E6EAEF"/>
            </a:solidFill>
            <a:ln w="19050" cap="rnd">
              <a:solidFill>
                <a:srgbClr val="243342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02006" cy="2435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9559999">
            <a:off x="-6690254" y="3123721"/>
            <a:ext cx="9808447" cy="9331824"/>
            <a:chOff x="0" y="0"/>
            <a:chExt cx="13077930" cy="12442432"/>
          </a:xfrm>
        </p:grpSpPr>
        <p:grpSp>
          <p:nvGrpSpPr>
            <p:cNvPr name="Group 6" id="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15" id="15"/>
          <p:cNvGrpSpPr/>
          <p:nvPr/>
        </p:nvGrpSpPr>
        <p:grpSpPr>
          <a:xfrm rot="238117">
            <a:off x="14860579" y="-2339974"/>
            <a:ext cx="9808447" cy="9331824"/>
            <a:chOff x="0" y="0"/>
            <a:chExt cx="13077930" cy="12442432"/>
          </a:xfrm>
        </p:grpSpPr>
        <p:grpSp>
          <p:nvGrpSpPr>
            <p:cNvPr name="Group 16" id="16"/>
            <p:cNvGrpSpPr/>
            <p:nvPr/>
          </p:nvGrpSpPr>
          <p:grpSpPr>
            <a:xfrm rot="2252144">
              <a:off x="1498251" y="1484738"/>
              <a:ext cx="7399579" cy="7432687"/>
              <a:chOff x="0" y="0"/>
              <a:chExt cx="2816645" cy="2829248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243342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2252144">
              <a:off x="2397493" y="3224228"/>
              <a:ext cx="7399579" cy="7432687"/>
              <a:chOff x="0" y="0"/>
              <a:chExt cx="2816645" cy="2829248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535659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2252144">
              <a:off x="4180100" y="3525007"/>
              <a:ext cx="7399579" cy="7432687"/>
              <a:chOff x="0" y="0"/>
              <a:chExt cx="2816645" cy="2829248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2816645" cy="2829248"/>
              </a:xfrm>
              <a:custGeom>
                <a:avLst/>
                <a:gdLst/>
                <a:ahLst/>
                <a:cxnLst/>
                <a:rect r="r" b="b" t="t" l="l"/>
                <a:pathLst>
                  <a:path h="2829248" w="2816645">
                    <a:moveTo>
                      <a:pt x="0" y="0"/>
                    </a:moveTo>
                    <a:lnTo>
                      <a:pt x="2816645" y="0"/>
                    </a:lnTo>
                    <a:lnTo>
                      <a:pt x="2816645" y="2829248"/>
                    </a:lnTo>
                    <a:lnTo>
                      <a:pt x="0" y="2829248"/>
                    </a:lnTo>
                    <a:close/>
                  </a:path>
                </a:pathLst>
              </a:custGeom>
              <a:solidFill>
                <a:srgbClr val="858789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123825"/>
                <a:ext cx="2816645" cy="29530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</p:grpSp>
      <p:sp>
        <p:nvSpPr>
          <p:cNvPr name="TextBox 25" id="25"/>
          <p:cNvSpPr txBox="true"/>
          <p:nvPr/>
        </p:nvSpPr>
        <p:spPr>
          <a:xfrm rot="0">
            <a:off x="2032038" y="3686198"/>
            <a:ext cx="14223925" cy="2600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00"/>
              </a:lnSpc>
            </a:pPr>
            <a:r>
              <a:rPr lang="en-US" sz="15000" b="true">
                <a:solidFill>
                  <a:srgbClr val="243342"/>
                </a:solidFill>
                <a:latin typeface="Karnchang Bold"/>
                <a:ea typeface="Karnchang Bold"/>
                <a:cs typeface="Karnchang Bold"/>
                <a:sym typeface="Karnchang Bold"/>
              </a:rPr>
              <a:t>Terima Kasih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DAGZYnVIOn4</dc:identifier>
  <dcterms:modified xsi:type="dcterms:W3CDTF">2011-08-01T06:04:30Z</dcterms:modified>
  <cp:revision>1</cp:revision>
  <dc:title>Hitam abu-abu minimalis geometris seminar proposal presentasi</dc:title>
</cp:coreProperties>
</file>