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322" r:id="rId5"/>
    <p:sldId id="362" r:id="rId6"/>
    <p:sldId id="363" r:id="rId7"/>
    <p:sldId id="356" r:id="rId8"/>
    <p:sldId id="364" r:id="rId9"/>
    <p:sldId id="365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45" r:id="rId22"/>
    <p:sldId id="346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8FA5FA-61D5-4BBE-83A6-ADAD34766DCE}">
          <p14:sldIdLst>
            <p14:sldId id="322"/>
            <p14:sldId id="362"/>
            <p14:sldId id="363"/>
            <p14:sldId id="356"/>
            <p14:sldId id="364"/>
            <p14:sldId id="365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  <p14:section name="Untitled Section" id="{7ED4C092-EEA5-4434-835D-83038BF187C3}">
          <p14:sldIdLst>
            <p14:sldId id="376"/>
            <p14:sldId id="377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534" y="7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11/27/2019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50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0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63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05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6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0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2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6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7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8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2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8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0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12" y="1143000"/>
            <a:ext cx="11506200" cy="3352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1"/>
                </a:solidFill>
              </a:rPr>
              <a:t>Unit </a:t>
            </a:r>
            <a:r>
              <a:rPr lang="en-US" sz="8000" dirty="0" smtClean="0">
                <a:solidFill>
                  <a:schemeClr val="accent1"/>
                </a:solidFill>
              </a:rPr>
              <a:t>Testing </a:t>
            </a:r>
            <a:r>
              <a:rPr lang="en-US" sz="8000" dirty="0" smtClean="0">
                <a:solidFill>
                  <a:schemeClr val="accent1"/>
                </a:solidFill>
              </a:rPr>
              <a:t>by JUnit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11048999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Features of J-Unit Test Framework	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752600"/>
            <a:ext cx="9134391" cy="4648199"/>
          </a:xfrm>
        </p:spPr>
        <p:txBody>
          <a:bodyPr>
            <a:noAutofit/>
          </a:bodyPr>
          <a:lstStyle/>
          <a:p>
            <a:r>
              <a:rPr lang="en-US" sz="3200" dirty="0"/>
              <a:t>JUnit test framework provides the following important features </a:t>
            </a:r>
          </a:p>
          <a:p>
            <a:pPr marL="0" indent="0">
              <a:buNone/>
            </a:pPr>
            <a:r>
              <a:rPr lang="en-US" sz="3200" dirty="0" smtClean="0"/>
              <a:t>	1)Fixtures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2)Test </a:t>
            </a:r>
            <a:r>
              <a:rPr lang="en-US" sz="3200" dirty="0"/>
              <a:t>suites</a:t>
            </a:r>
          </a:p>
          <a:p>
            <a:pPr marL="0" indent="0">
              <a:buNone/>
            </a:pPr>
            <a:r>
              <a:rPr lang="en-US" sz="3200" dirty="0" smtClean="0"/>
              <a:t>	3)Test </a:t>
            </a:r>
            <a:r>
              <a:rPr lang="en-US" sz="3200" dirty="0"/>
              <a:t>runners</a:t>
            </a:r>
          </a:p>
          <a:p>
            <a:pPr marL="0" indent="0">
              <a:buNone/>
            </a:pPr>
            <a:r>
              <a:rPr lang="en-US" sz="3200" dirty="0" smtClean="0"/>
              <a:t>	4)JUnit </a:t>
            </a:r>
            <a:r>
              <a:rPr lang="en-US" sz="32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94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11048999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Fixtures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447800"/>
            <a:ext cx="11353800" cy="4952999"/>
          </a:xfrm>
        </p:spPr>
        <p:txBody>
          <a:bodyPr>
            <a:noAutofit/>
          </a:bodyPr>
          <a:lstStyle/>
          <a:p>
            <a:r>
              <a:rPr lang="en-US" sz="2800" b="1" dirty="0"/>
              <a:t>Fixtures</a:t>
            </a:r>
            <a:r>
              <a:rPr lang="en-US" sz="2800" dirty="0"/>
              <a:t> is a fixed state of a set of objects used as a baseline for running tests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purpose of a test fixture is to ensure that there is a well-known and fixed environment in which tests are run so that results are repeatable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It includes </a:t>
            </a:r>
          </a:p>
          <a:p>
            <a:pPr marL="0" indent="0">
              <a:buNone/>
            </a:pPr>
            <a:r>
              <a:rPr lang="en-US" sz="2800" dirty="0" smtClean="0"/>
              <a:t>	1)</a:t>
            </a:r>
            <a:r>
              <a:rPr lang="en-US" sz="2800" dirty="0" err="1" smtClean="0"/>
              <a:t>setUp</a:t>
            </a:r>
            <a:r>
              <a:rPr lang="en-US" sz="2800" dirty="0"/>
              <a:t>() method, which runs before every test invocation.</a:t>
            </a:r>
          </a:p>
          <a:p>
            <a:pPr marL="0" indent="0">
              <a:buNone/>
            </a:pPr>
            <a:r>
              <a:rPr lang="en-US" sz="2800" dirty="0" smtClean="0"/>
              <a:t>    	2)</a:t>
            </a:r>
            <a:r>
              <a:rPr lang="en-US" sz="2800" dirty="0" err="1" smtClean="0"/>
              <a:t>tearDown</a:t>
            </a:r>
            <a:r>
              <a:rPr lang="en-US" sz="2800" dirty="0"/>
              <a:t>() method, which runs after every test method.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82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11048999" cy="914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Fixtures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90304"/>
            <a:ext cx="8232841" cy="5342416"/>
          </a:xfrm>
        </p:spPr>
      </p:pic>
    </p:spTree>
    <p:extLst>
      <p:ext uri="{BB962C8B-B14F-4D97-AF65-F5344CB8AC3E}">
        <p14:creationId xmlns:p14="http://schemas.microsoft.com/office/powerpoint/2010/main" val="253390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4800"/>
            <a:ext cx="4648199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Test Suites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04800"/>
            <a:ext cx="6120616" cy="6384126"/>
          </a:xfrm>
        </p:spPr>
      </p:pic>
    </p:spTree>
    <p:extLst>
      <p:ext uri="{BB962C8B-B14F-4D97-AF65-F5344CB8AC3E}">
        <p14:creationId xmlns:p14="http://schemas.microsoft.com/office/powerpoint/2010/main" val="39754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11048999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Test Suites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461561"/>
            <a:ext cx="8229599" cy="5200298"/>
          </a:xfrm>
        </p:spPr>
      </p:pic>
    </p:spTree>
    <p:extLst>
      <p:ext uri="{BB962C8B-B14F-4D97-AF65-F5344CB8AC3E}">
        <p14:creationId xmlns:p14="http://schemas.microsoft.com/office/powerpoint/2010/main" val="35299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11048999" cy="914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Test Runners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219200"/>
            <a:ext cx="8521877" cy="5310207"/>
          </a:xfrm>
        </p:spPr>
      </p:pic>
    </p:spTree>
    <p:extLst>
      <p:ext uri="{BB962C8B-B14F-4D97-AF65-F5344CB8AC3E}">
        <p14:creationId xmlns:p14="http://schemas.microsoft.com/office/powerpoint/2010/main" val="26470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76200"/>
            <a:ext cx="11048999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J-Unit Classes	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1600"/>
            <a:ext cx="10820399" cy="5029199"/>
          </a:xfrm>
        </p:spPr>
        <p:txBody>
          <a:bodyPr>
            <a:noAutofit/>
          </a:bodyPr>
          <a:lstStyle/>
          <a:p>
            <a:r>
              <a:rPr lang="en-US" sz="3200" dirty="0"/>
              <a:t>JUnit classes are important classes, used in writing and testing </a:t>
            </a:r>
            <a:r>
              <a:rPr lang="en-US" sz="3200" dirty="0" err="1"/>
              <a:t>JUnits</a:t>
            </a:r>
            <a:r>
              <a:rPr lang="en-US" sz="3200" dirty="0"/>
              <a:t>. Some of the important classes are </a:t>
            </a:r>
          </a:p>
          <a:p>
            <a:pPr marL="0" indent="0">
              <a:buNone/>
            </a:pPr>
            <a:r>
              <a:rPr lang="en-US" sz="3200" b="1" dirty="0" smtClean="0"/>
              <a:t>1)Assert</a:t>
            </a:r>
            <a:r>
              <a:rPr lang="en-US" sz="3200" dirty="0"/>
              <a:t> − Contains a set of assert methods.</a:t>
            </a:r>
          </a:p>
          <a:p>
            <a:pPr marL="0" indent="0">
              <a:buNone/>
            </a:pPr>
            <a:r>
              <a:rPr lang="en-US" sz="3200" b="1" dirty="0" smtClean="0"/>
              <a:t>2)</a:t>
            </a:r>
            <a:r>
              <a:rPr lang="en-US" sz="3200" b="1" dirty="0" err="1" smtClean="0"/>
              <a:t>TestCase</a:t>
            </a:r>
            <a:r>
              <a:rPr lang="en-US" sz="3200" dirty="0"/>
              <a:t> − Contains a test case that defines the fixture to run multiple tests.</a:t>
            </a:r>
          </a:p>
          <a:p>
            <a:pPr marL="0" indent="0">
              <a:buNone/>
            </a:pPr>
            <a:r>
              <a:rPr lang="en-US" sz="3200" b="1" dirty="0" smtClean="0"/>
              <a:t>3) </a:t>
            </a:r>
            <a:r>
              <a:rPr lang="en-US" sz="3200" b="1" dirty="0" err="1" smtClean="0"/>
              <a:t>TestResult</a:t>
            </a:r>
            <a:r>
              <a:rPr lang="en-US" sz="3200" dirty="0"/>
              <a:t> − Contains methods to collect the results of executing a test case.</a:t>
            </a:r>
          </a:p>
        </p:txBody>
      </p:sp>
    </p:spTree>
    <p:extLst>
      <p:ext uri="{BB962C8B-B14F-4D97-AF65-F5344CB8AC3E}">
        <p14:creationId xmlns:p14="http://schemas.microsoft.com/office/powerpoint/2010/main" val="37498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838200"/>
            <a:ext cx="11049000" cy="3657600"/>
          </a:xfrm>
        </p:spPr>
        <p:txBody>
          <a:bodyPr>
            <a:normAutofit/>
          </a:bodyPr>
          <a:lstStyle/>
          <a:p>
            <a:pPr algn="ctr"/>
            <a:r>
              <a:rPr lang="en-US" sz="11500" dirty="0" smtClean="0"/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3967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829798" cy="2895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ANY QUESTIONS </a:t>
            </a:r>
            <a:br>
              <a:rPr lang="en-US" sz="5400" dirty="0" smtClean="0"/>
            </a:br>
            <a:r>
              <a:rPr lang="en-US" sz="5400" dirty="0" smtClean="0"/>
              <a:t>WILL BE HIGHLY APPRECIATED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2" y="1828800"/>
            <a:ext cx="8991600" cy="28956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 you </a:t>
            </a:r>
            <a:r>
              <a:rPr lang="en-US" sz="8800" dirty="0" smtClean="0">
                <a:sym typeface="Wingdings" panose="05000000000000000000" pitchFamily="2" charset="2"/>
              </a:rPr>
              <a:t></a:t>
            </a:r>
            <a:endParaRPr lang="en-US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Group Members: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Muhammad Hasan </a:t>
            </a:r>
            <a:r>
              <a:rPr lang="en-US" sz="4800" b="1" dirty="0" smtClean="0"/>
              <a:t>Zahid</a:t>
            </a:r>
          </a:p>
          <a:p>
            <a:r>
              <a:rPr lang="en-US" sz="4800" b="1" smtClean="0"/>
              <a:t>Hamza Rashid</a:t>
            </a:r>
            <a:endParaRPr lang="en-US" sz="4800" b="1" dirty="0" smtClean="0"/>
          </a:p>
          <a:p>
            <a:r>
              <a:rPr lang="en-US" sz="4800" b="1" dirty="0" smtClean="0"/>
              <a:t>Aqib Chaudhary</a:t>
            </a:r>
          </a:p>
          <a:p>
            <a:r>
              <a:rPr lang="en-US" sz="4800" b="1" dirty="0" smtClean="0"/>
              <a:t>Ali Hassan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568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t test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609600"/>
            <a:ext cx="54102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/>
          <p:cNvSpPr>
            <a:spLocks noGrp="1"/>
          </p:cNvSpPr>
          <p:nvPr>
            <p:ph type="body" sz="half" idx="2"/>
          </p:nvPr>
        </p:nvSpPr>
        <p:spPr>
          <a:xfrm>
            <a:off x="912813" y="609600"/>
            <a:ext cx="4953000" cy="57912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UNIT TESTING</a:t>
            </a:r>
            <a:r>
              <a:rPr lang="en-US" sz="3200" dirty="0"/>
              <a:t> is a level of software testing where individual units/ components of a software are tested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unit is the smallest testable part of any software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</a:t>
            </a:r>
            <a:r>
              <a:rPr lang="en-US" sz="3200" dirty="0" smtClean="0"/>
              <a:t>urpose </a:t>
            </a:r>
            <a:r>
              <a:rPr lang="en-US" sz="3200" dirty="0"/>
              <a:t>is to validate that each unit of the software performs as designed.</a:t>
            </a:r>
          </a:p>
        </p:txBody>
      </p:sp>
    </p:spTree>
    <p:extLst>
      <p:ext uri="{BB962C8B-B14F-4D97-AF65-F5344CB8AC3E}">
        <p14:creationId xmlns:p14="http://schemas.microsoft.com/office/powerpoint/2010/main" val="1981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914400"/>
            <a:ext cx="11049000" cy="3657600"/>
          </a:xfrm>
        </p:spPr>
        <p:txBody>
          <a:bodyPr>
            <a:normAutofit/>
          </a:bodyPr>
          <a:lstStyle/>
          <a:p>
            <a:pPr algn="ctr"/>
            <a:r>
              <a:rPr lang="en-US" sz="11500" dirty="0" smtClean="0"/>
              <a:t>J-Unit Testing 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5517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J-Unit Testing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371600"/>
            <a:ext cx="9134391" cy="5029199"/>
          </a:xfrm>
        </p:spPr>
        <p:txBody>
          <a:bodyPr>
            <a:normAutofit/>
          </a:bodyPr>
          <a:lstStyle/>
          <a:p>
            <a:r>
              <a:rPr lang="en-US" sz="3200" dirty="0"/>
              <a:t>JUnit is an open source Unit </a:t>
            </a:r>
            <a:r>
              <a:rPr lang="en-US" sz="3200" dirty="0" smtClean="0"/>
              <a:t>Testing</a:t>
            </a:r>
            <a:r>
              <a:rPr lang="en-US" sz="3200" dirty="0"/>
              <a:t> Framework for JAVA. It is useful for Java Developers to write and run repeatable tests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Erich Gamma and Kent Beck initially develop it. </a:t>
            </a:r>
            <a:endParaRPr lang="en-US" sz="3200" dirty="0" smtClean="0"/>
          </a:p>
          <a:p>
            <a:r>
              <a:rPr lang="en-US" sz="3200" dirty="0" smtClean="0"/>
              <a:t>As </a:t>
            </a:r>
            <a:r>
              <a:rPr lang="en-US" sz="3200" dirty="0"/>
              <a:t>the name implies, it is used for Unit </a:t>
            </a:r>
            <a:r>
              <a:rPr lang="en-US" sz="3200" dirty="0" smtClean="0"/>
              <a:t>Testing</a:t>
            </a:r>
            <a:r>
              <a:rPr lang="en-US" sz="3200" dirty="0"/>
              <a:t> </a:t>
            </a:r>
            <a:r>
              <a:rPr lang="en-US" sz="3200" dirty="0" smtClean="0"/>
              <a:t>of </a:t>
            </a:r>
            <a:r>
              <a:rPr lang="en-US" sz="3200" dirty="0"/>
              <a:t>a small chunk of code.</a:t>
            </a:r>
          </a:p>
        </p:txBody>
      </p:sp>
    </p:spTree>
    <p:extLst>
      <p:ext uri="{BB962C8B-B14F-4D97-AF65-F5344CB8AC3E}">
        <p14:creationId xmlns:p14="http://schemas.microsoft.com/office/powerpoint/2010/main" val="36628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52400"/>
            <a:ext cx="10820399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Why you need J-Unit Testing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371600"/>
            <a:ext cx="9134391" cy="5029199"/>
          </a:xfrm>
        </p:spPr>
        <p:txBody>
          <a:bodyPr>
            <a:normAutofit/>
          </a:bodyPr>
          <a:lstStyle/>
          <a:p>
            <a:r>
              <a:rPr lang="en-US" sz="3200" dirty="0"/>
              <a:t>It finds bugs early in the code, which makes our code more reliable.</a:t>
            </a:r>
          </a:p>
          <a:p>
            <a:r>
              <a:rPr lang="en-US" sz="3200" dirty="0"/>
              <a:t>JUnit is useful for developers, who work in a test-driven environment.</a:t>
            </a:r>
          </a:p>
          <a:p>
            <a:r>
              <a:rPr lang="en-US" sz="3200" dirty="0"/>
              <a:t>Unit testing forces a developer to read code more than writing.</a:t>
            </a:r>
          </a:p>
          <a:p>
            <a:r>
              <a:rPr lang="en-US" sz="3200" dirty="0"/>
              <a:t>You develop more readable, reliable and bug-free code which builds confidence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310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4988" y="609600"/>
            <a:ext cx="13182600" cy="365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J-Unit Test Framework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859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</a:rPr>
              <a:t>J-Unit Test Framework	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371600"/>
            <a:ext cx="9134391" cy="5029199"/>
          </a:xfrm>
        </p:spPr>
        <p:txBody>
          <a:bodyPr>
            <a:noAutofit/>
          </a:bodyPr>
          <a:lstStyle/>
          <a:p>
            <a:r>
              <a:rPr lang="en-US" sz="3000" dirty="0"/>
              <a:t>JUnit is a </a:t>
            </a:r>
            <a:r>
              <a:rPr lang="en-US" sz="3000" b="1" dirty="0"/>
              <a:t>Regression Testing </a:t>
            </a:r>
            <a:r>
              <a:rPr lang="en-US" sz="3000" b="1" dirty="0" smtClean="0"/>
              <a:t>Framework.</a:t>
            </a:r>
          </a:p>
          <a:p>
            <a:r>
              <a:rPr lang="en-US" sz="3000" dirty="0" smtClean="0"/>
              <a:t>It is used </a:t>
            </a:r>
            <a:r>
              <a:rPr lang="en-US" sz="3000" dirty="0"/>
              <a:t>by developers to implement unit testing in Java, and accelerate programming speed and increase the quality of </a:t>
            </a:r>
            <a:r>
              <a:rPr lang="en-US" sz="3000" dirty="0" smtClean="0"/>
              <a:t>code.</a:t>
            </a:r>
          </a:p>
          <a:p>
            <a:r>
              <a:rPr lang="en-US" sz="3000" dirty="0"/>
              <a:t>JUnit Framework can be easily integrated with either of the following </a:t>
            </a:r>
          </a:p>
          <a:p>
            <a:pPr marL="239712" lvl="1" indent="0">
              <a:buNone/>
            </a:pPr>
            <a:r>
              <a:rPr lang="en-US" sz="3000" dirty="0" smtClean="0"/>
              <a:t>	1) Eclipse</a:t>
            </a:r>
            <a:endParaRPr lang="en-US" sz="3000" dirty="0"/>
          </a:p>
          <a:p>
            <a:pPr marL="239712" lvl="1" indent="0">
              <a:buNone/>
            </a:pPr>
            <a:r>
              <a:rPr lang="en-US" sz="3000" dirty="0" smtClean="0"/>
              <a:t>	2) Ant</a:t>
            </a:r>
            <a:endParaRPr lang="en-US" sz="3000" dirty="0"/>
          </a:p>
          <a:p>
            <a:pPr marL="239712" lvl="1" indent="0">
              <a:buNone/>
            </a:pPr>
            <a:r>
              <a:rPr lang="en-US" sz="3000" dirty="0" smtClean="0"/>
              <a:t>	3) Maven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240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4988" y="609600"/>
            <a:ext cx="13182600" cy="365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Features of J-Unit Test Framework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797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a4f35948-e619-41b3-aa29-22878b09cfd2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9852</TotalTime>
  <Words>171</Words>
  <Application>Microsoft Office PowerPoint</Application>
  <PresentationFormat>Custom</PresentationFormat>
  <Paragraphs>71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</vt:lpstr>
      <vt:lpstr>Blue atom design template</vt:lpstr>
      <vt:lpstr>Unit Testing by JUnit</vt:lpstr>
      <vt:lpstr>Group Members:</vt:lpstr>
      <vt:lpstr>PowerPoint Presentation</vt:lpstr>
      <vt:lpstr>J-Unit Testing </vt:lpstr>
      <vt:lpstr>J-Unit Testing</vt:lpstr>
      <vt:lpstr>Why you need J-Unit Testing</vt:lpstr>
      <vt:lpstr>J-Unit Test Framework </vt:lpstr>
      <vt:lpstr>J-Unit Test Framework </vt:lpstr>
      <vt:lpstr>Features of J-Unit Test Framework </vt:lpstr>
      <vt:lpstr>Features of J-Unit Test Framework </vt:lpstr>
      <vt:lpstr>Fixtures</vt:lpstr>
      <vt:lpstr>Fixtures</vt:lpstr>
      <vt:lpstr>Test Suites</vt:lpstr>
      <vt:lpstr>Test Suites</vt:lpstr>
      <vt:lpstr>Test Runners</vt:lpstr>
      <vt:lpstr>J-Unit Classes </vt:lpstr>
      <vt:lpstr>Demo</vt:lpstr>
      <vt:lpstr>ANY QUESTIONS  WILL BE HIGHLY APPRECIATED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Fire Fighter Robot (I-FFiR)</dc:title>
  <dc:creator>Muhammad Hasan Zahid</dc:creator>
  <cp:lastModifiedBy>Muhammad Hasan Zahid</cp:lastModifiedBy>
  <cp:revision>62</cp:revision>
  <dcterms:created xsi:type="dcterms:W3CDTF">2019-04-03T18:18:01Z</dcterms:created>
  <dcterms:modified xsi:type="dcterms:W3CDTF">2019-11-27T04:35:19Z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