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9T10:16:22.793" idx="1">
    <p:pos x="5113" y="600"/>
    <p:text>이것만 알아도 크게 문제가 되진 않음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9T10:17:25.594" idx="2">
    <p:pos x="2822" y="626"/>
    <p:text>active, hover, focus가 굉장히 많이 쓰임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10. CSS </a:t>
            </a:r>
            <a:r>
              <a:rPr lang="ko-KR" altLang="en-US"/>
              <a:t>고급 선택자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10-1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연결 선택자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AC4BBE6-FE62-44FB-BD25-0805A7EDECF2}"/>
              </a:ext>
            </a:extLst>
          </p:cNvPr>
          <p:cNvGrpSpPr/>
          <p:nvPr/>
        </p:nvGrpSpPr>
        <p:grpSpPr>
          <a:xfrm>
            <a:off x="2308161" y="2982475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6031CE-3F68-4929-80E6-32DDBD45071D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10-2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7CD5F5-77D3-40A6-8E04-378FC4AF00AE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속성 선택자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3884B6D-54C8-46BC-A27A-96703AACA4E6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759BB75-BFF1-49FF-BEF0-054976FB5475}"/>
              </a:ext>
            </a:extLst>
          </p:cNvPr>
          <p:cNvGrpSpPr/>
          <p:nvPr/>
        </p:nvGrpSpPr>
        <p:grpSpPr>
          <a:xfrm>
            <a:off x="2308161" y="3815530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70E3213-A05A-429C-AE82-2614A5F73F93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10-3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8EBD79-4B36-497C-BF94-EAB0CDE3C273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가상 클래스와 가상 요소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7617444-6436-4175-A979-B92F67051214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468A93A-CF9C-4021-90B1-933858E8E018}"/>
              </a:ext>
            </a:extLst>
          </p:cNvPr>
          <p:cNvGrpSpPr/>
          <p:nvPr/>
        </p:nvGrpSpPr>
        <p:grpSpPr>
          <a:xfrm>
            <a:off x="472438" y="1620449"/>
            <a:ext cx="779178" cy="1895854"/>
            <a:chOff x="328169" y="1620451"/>
            <a:chExt cx="779178" cy="189585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C36A32-B248-4F9B-B0ED-1C8629F1E13A}"/>
                </a:ext>
              </a:extLst>
            </p:cNvPr>
            <p:cNvSpPr/>
            <p:nvPr/>
          </p:nvSpPr>
          <p:spPr>
            <a:xfrm>
              <a:off x="472439" y="1620451"/>
              <a:ext cx="634908" cy="11730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9FECA6F5-DB5F-4E02-946A-A74F48BEFC18}"/>
                </a:ext>
              </a:extLst>
            </p:cNvPr>
            <p:cNvCxnSpPr>
              <a:cxnSpLocks/>
              <a:stCxn id="5" idx="1"/>
              <a:endCxn id="11" idx="1"/>
            </p:cNvCxnSpPr>
            <p:nvPr/>
          </p:nvCxnSpPr>
          <p:spPr>
            <a:xfrm rot="10800000" flipH="1">
              <a:off x="328169" y="2206994"/>
              <a:ext cx="144269" cy="1309311"/>
            </a:xfrm>
            <a:prstGeom prst="bentConnector3">
              <a:avLst>
                <a:gd name="adj1" fmla="val -158454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306622" y="1077117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사용자 동작에 반응하는 가상 클래스 </a:t>
            </a:r>
            <a:r>
              <a:rPr lang="ko-KR" altLang="en-US" sz="1600" b="1" dirty="0" err="1"/>
              <a:t>선택자</a:t>
            </a:r>
            <a:r>
              <a:rPr lang="ko-KR" altLang="en-US" sz="16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D837D-5264-4989-B895-6D5A3C3A8A0E}"/>
              </a:ext>
            </a:extLst>
          </p:cNvPr>
          <p:cNvSpPr txBox="1"/>
          <p:nvPr/>
        </p:nvSpPr>
        <p:spPr>
          <a:xfrm>
            <a:off x="472439" y="3348884"/>
            <a:ext cx="3217547" cy="334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/>
              <a:t>순서 중요 </a:t>
            </a:r>
            <a:r>
              <a:rPr lang="en-US" altLang="ko-KR" sz="1200">
                <a:solidFill>
                  <a:srgbClr val="C00000"/>
                </a:solidFill>
              </a:rPr>
              <a:t>:link </a:t>
            </a:r>
            <a:r>
              <a:rPr lang="en-US" altLang="ko-KR" sz="120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>
                <a:solidFill>
                  <a:srgbClr val="C00000"/>
                </a:solidFill>
              </a:rPr>
              <a:t> :visited </a:t>
            </a:r>
            <a:r>
              <a:rPr lang="en-US" altLang="ko-KR" sz="120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200">
                <a:solidFill>
                  <a:srgbClr val="C00000"/>
                </a:solidFill>
              </a:rPr>
              <a:t>:hover </a:t>
            </a:r>
            <a:r>
              <a:rPr lang="en-US" altLang="ko-KR" sz="120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200">
                <a:solidFill>
                  <a:srgbClr val="C00000"/>
                </a:solidFill>
              </a:rPr>
              <a:t> :active</a:t>
            </a:r>
            <a:endParaRPr lang="ko-KR" altLang="en-US" sz="1200">
              <a:solidFill>
                <a:srgbClr val="C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17CF31-1D0C-4BDE-902A-4E418E15A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669" y="148770"/>
            <a:ext cx="5671634" cy="6735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5D4769-E075-4903-B919-235608C5F4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4" r="22661"/>
          <a:stretch/>
        </p:blipFill>
        <p:spPr>
          <a:xfrm>
            <a:off x="1342239" y="5268594"/>
            <a:ext cx="3800214" cy="1188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AD8133-465E-441C-A1D3-E8241C2C73C2}"/>
              </a:ext>
            </a:extLst>
          </p:cNvPr>
          <p:cNvSpPr txBox="1"/>
          <p:nvPr/>
        </p:nvSpPr>
        <p:spPr>
          <a:xfrm>
            <a:off x="621637" y="1589406"/>
            <a:ext cx="4396396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:link </a:t>
            </a:r>
            <a:r>
              <a:rPr lang="en-US" altLang="ko-KR" sz="1200" dirty="0"/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방문하지 않은 링크에 스타일 적용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:visited </a:t>
            </a:r>
            <a:r>
              <a:rPr lang="en-US" altLang="ko-KR" sz="1200" dirty="0"/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방문한 링크에 스타일 적용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:active </a:t>
            </a:r>
            <a:r>
              <a:rPr lang="en-US" altLang="ko-KR" sz="1200" dirty="0"/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웹 요소를 활성화했을 때의 스타일 적용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:hover </a:t>
            </a:r>
            <a:r>
              <a:rPr lang="en-US" altLang="ko-KR" sz="1200" dirty="0"/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웹 요소에 마우스 커서를 올려놓을 때의 스타일 적용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:focus </a:t>
            </a:r>
            <a:r>
              <a:rPr lang="en-US" altLang="ko-KR" sz="1200" dirty="0"/>
              <a:t>- 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웹 요소에 초점이 </a:t>
            </a:r>
            <a:r>
              <a:rPr lang="ko-KR" alt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맞추어졌을</a:t>
            </a:r>
            <a:r>
              <a:rPr lang="ko-KR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때의 스타일 적용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7100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306622" y="1077117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요소 상태에 따른 가상 클래스 선택자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54830-4173-494F-BB11-21A941EDA098}"/>
              </a:ext>
            </a:extLst>
          </p:cNvPr>
          <p:cNvSpPr txBox="1"/>
          <p:nvPr/>
        </p:nvSpPr>
        <p:spPr>
          <a:xfrm>
            <a:off x="621637" y="1589406"/>
            <a:ext cx="3228000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:target </a:t>
            </a:r>
            <a:r>
              <a:rPr lang="en-US" altLang="ko-KR" sz="1200"/>
              <a:t>– </a:t>
            </a:r>
            <a:r>
              <a:rPr lang="ko-KR" altLang="en-US" sz="1200"/>
              <a:t>앵커로 연결된 부분에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스타일 적용</a:t>
            </a:r>
            <a:endParaRPr lang="ko-KR" altLang="en-US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1054DF-5986-4259-A6CA-09FF592F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67" y="822121"/>
            <a:ext cx="5246819" cy="57808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D6C648-4D85-4D4C-B43E-7119441C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03" y="3114407"/>
            <a:ext cx="5394976" cy="34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4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306622" y="1077117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요소 상태에 따른 가상 클래스 선택자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54830-4173-494F-BB11-21A941EDA098}"/>
              </a:ext>
            </a:extLst>
          </p:cNvPr>
          <p:cNvSpPr txBox="1"/>
          <p:nvPr/>
        </p:nvSpPr>
        <p:spPr>
          <a:xfrm>
            <a:off x="621637" y="1589406"/>
            <a:ext cx="4771627" cy="88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:target </a:t>
            </a:r>
            <a:r>
              <a:rPr lang="en-US" altLang="ko-KR" sz="1200"/>
              <a:t>– </a:t>
            </a:r>
            <a:r>
              <a:rPr lang="ko-KR" altLang="en-US" sz="1200"/>
              <a:t>앵커로 연결된 부분에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스타일 적용</a:t>
            </a:r>
            <a:endParaRPr lang="ko-KR" altLang="en-US" sz="1200"/>
          </a:p>
          <a:p>
            <a:pPr>
              <a:lnSpc>
                <a:spcPct val="150000"/>
              </a:lnSpc>
            </a:pPr>
            <a:r>
              <a:rPr lang="en-US" altLang="ko-KR" sz="1200" b="1">
                <a:highlight>
                  <a:srgbClr val="00FFFF"/>
                </a:highlight>
              </a:rPr>
              <a:t>:enabled, :disabled </a:t>
            </a:r>
            <a:r>
              <a:rPr lang="en-US" altLang="ko-KR" sz="1200">
                <a:highlight>
                  <a:srgbClr val="00FFFF"/>
                </a:highlight>
              </a:rPr>
              <a:t>– </a:t>
            </a:r>
            <a:r>
              <a:rPr lang="ko-KR" altLang="en-US" sz="1200">
                <a:highlight>
                  <a:srgbClr val="00FFFF"/>
                </a:highlight>
              </a:rPr>
              <a:t>요소의 사용 여부에 따라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스타일 적용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highlight>
                  <a:srgbClr val="00FFFF"/>
                </a:highlight>
              </a:rPr>
              <a:t>:checked </a:t>
            </a:r>
            <a:r>
              <a:rPr lang="en-US" altLang="ko-KR" sz="1200">
                <a:highlight>
                  <a:srgbClr val="00FFFF"/>
                </a:highlight>
              </a:rPr>
              <a:t>– </a:t>
            </a:r>
            <a:r>
              <a:rPr lang="ko-KR" altLang="en-US" sz="1200">
                <a:highlight>
                  <a:srgbClr val="00FFFF"/>
                </a:highlight>
              </a:rPr>
              <a:t>라디오</a:t>
            </a:r>
            <a:r>
              <a:rPr lang="en-US" altLang="ko-KR" sz="1200">
                <a:highlight>
                  <a:srgbClr val="00FFFF"/>
                </a:highlight>
              </a:rPr>
              <a:t> </a:t>
            </a:r>
            <a:r>
              <a:rPr lang="ko-KR" altLang="en-US" sz="1200">
                <a:highlight>
                  <a:srgbClr val="00FFFF"/>
                </a:highlight>
              </a:rPr>
              <a:t>버튼이나 체크 박스에 체크했을 때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스타일 적용</a:t>
            </a:r>
            <a:endParaRPr lang="ko-KR" altLang="en-US" sz="1200">
              <a:highlight>
                <a:srgbClr val="00FFFF"/>
              </a:highlight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D94BB8E-9115-47B2-AE6F-3263F073E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44685"/>
            <a:ext cx="5377604" cy="41165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149376-0AF9-49F3-A1B7-ADDFBB71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740" y="3858848"/>
            <a:ext cx="3197420" cy="160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5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306622" y="1077117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요소 상태에 따른 가상 클래스 선택자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54830-4173-494F-BB11-21A941EDA098}"/>
              </a:ext>
            </a:extLst>
          </p:cNvPr>
          <p:cNvSpPr txBox="1"/>
          <p:nvPr/>
        </p:nvSpPr>
        <p:spPr>
          <a:xfrm>
            <a:off x="621637" y="1589406"/>
            <a:ext cx="4771627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/>
              <a:t>:target </a:t>
            </a:r>
            <a:r>
              <a:rPr lang="en-US" altLang="ko-KR" sz="1200"/>
              <a:t>– </a:t>
            </a:r>
            <a:r>
              <a:rPr lang="ko-KR" altLang="en-US" sz="1200"/>
              <a:t>앵커로 연결된 부분에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스타일 적용</a:t>
            </a:r>
            <a:endParaRPr lang="ko-KR" altLang="en-US" sz="1200"/>
          </a:p>
          <a:p>
            <a:pPr>
              <a:lnSpc>
                <a:spcPct val="150000"/>
              </a:lnSpc>
            </a:pPr>
            <a:r>
              <a:rPr lang="en-US" altLang="ko-KR" sz="1200" b="1"/>
              <a:t>:enabled, :disabled </a:t>
            </a:r>
            <a:r>
              <a:rPr lang="en-US" altLang="ko-KR" sz="1200"/>
              <a:t>– </a:t>
            </a:r>
            <a:r>
              <a:rPr lang="ko-KR" altLang="en-US" sz="1200"/>
              <a:t>요소의 사용 여부에 따라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스타일 적용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:checked </a:t>
            </a:r>
            <a:r>
              <a:rPr lang="en-US" altLang="ko-KR" sz="1200"/>
              <a:t>– </a:t>
            </a:r>
            <a:r>
              <a:rPr lang="ko-KR" altLang="en-US" sz="1200"/>
              <a:t>라디오</a:t>
            </a:r>
            <a:r>
              <a:rPr lang="en-US" altLang="ko-KR" sz="1200"/>
              <a:t> </a:t>
            </a:r>
            <a:r>
              <a:rPr lang="ko-KR" altLang="en-US" sz="1200"/>
              <a:t>버튼이나 체크 박스에 체크했을 때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스타일 적용</a:t>
            </a:r>
            <a:endParaRPr lang="ko-KR" altLang="en-US" sz="1200"/>
          </a:p>
          <a:p>
            <a:pPr>
              <a:lnSpc>
                <a:spcPct val="150000"/>
              </a:lnSpc>
            </a:pPr>
            <a:r>
              <a:rPr lang="en-US" altLang="ko-KR" sz="1200" b="1">
                <a:highlight>
                  <a:srgbClr val="00FFFF"/>
                </a:highlight>
              </a:rPr>
              <a:t>:not </a:t>
            </a:r>
            <a:r>
              <a:rPr lang="en-US" altLang="ko-KR" sz="1200">
                <a:highlight>
                  <a:srgbClr val="00FFFF"/>
                </a:highlight>
              </a:rPr>
              <a:t>– </a:t>
            </a:r>
            <a:r>
              <a:rPr lang="ko-KR" altLang="en-US" sz="1200">
                <a:highlight>
                  <a:srgbClr val="00FFFF"/>
                </a:highlight>
              </a:rPr>
              <a:t>특정</a:t>
            </a:r>
            <a:r>
              <a:rPr lang="en-US" altLang="ko-KR" sz="1200">
                <a:highlight>
                  <a:srgbClr val="00FFFF"/>
                </a:highlight>
              </a:rPr>
              <a:t> </a:t>
            </a:r>
            <a:r>
              <a:rPr lang="ko-KR" altLang="en-US" sz="1200">
                <a:highlight>
                  <a:srgbClr val="00FFFF"/>
                </a:highlight>
              </a:rPr>
              <a:t>요소를 제외하고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스타일 적용</a:t>
            </a:r>
            <a:endParaRPr lang="en-US" altLang="ko-KR" sz="1200">
              <a:highlight>
                <a:srgbClr val="00FFFF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4B7D5F-38E8-4DB4-BABB-9E941DF6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83" y="3280093"/>
            <a:ext cx="2961518" cy="3162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E0DE3-3CC5-4405-9B0F-CD47F759D896}"/>
              </a:ext>
            </a:extLst>
          </p:cNvPr>
          <p:cNvSpPr txBox="1"/>
          <p:nvPr/>
        </p:nvSpPr>
        <p:spPr>
          <a:xfrm>
            <a:off x="550546" y="3095383"/>
            <a:ext cx="3956847" cy="33361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C00000"/>
                </a:solidFill>
              </a:rPr>
              <a:t>type=“text” </a:t>
            </a:r>
            <a:r>
              <a:rPr lang="ko-KR" altLang="en-US" sz="1200">
                <a:solidFill>
                  <a:srgbClr val="C00000"/>
                </a:solidFill>
              </a:rPr>
              <a:t>필드와 </a:t>
            </a:r>
            <a:r>
              <a:rPr lang="en-US" altLang="ko-KR" sz="1200">
                <a:solidFill>
                  <a:srgbClr val="C00000"/>
                </a:solidFill>
              </a:rPr>
              <a:t>type=“tel” </a:t>
            </a:r>
            <a:r>
              <a:rPr lang="ko-KR" altLang="en-US" sz="1200">
                <a:solidFill>
                  <a:srgbClr val="C00000"/>
                </a:solidFill>
              </a:rPr>
              <a:t>필드에 스타일 적용하기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8BDBBD-FD76-4BB4-8433-B26CFE3CA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80" y="1720057"/>
            <a:ext cx="5420774" cy="2067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D82EBA-B124-45A5-B567-B63816973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974" y="4200939"/>
            <a:ext cx="5225554" cy="208892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753E82-7971-4ECB-A140-9AE240A626C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820642" y="2754020"/>
            <a:ext cx="2400038" cy="1885092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9A0BF9E-D6BE-4A13-9318-56F894ABCC22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858936" y="4842948"/>
            <a:ext cx="2400038" cy="40245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31F5EF-52D2-492E-B8A7-3DBC7825D9D9}"/>
              </a:ext>
            </a:extLst>
          </p:cNvPr>
          <p:cNvSpPr txBox="1"/>
          <p:nvPr/>
        </p:nvSpPr>
        <p:spPr>
          <a:xfrm>
            <a:off x="4567557" y="3511900"/>
            <a:ext cx="11624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/>
              <a:t>일반적인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5F3AB-B086-4D06-98EB-0D7484280B20}"/>
              </a:ext>
            </a:extLst>
          </p:cNvPr>
          <p:cNvSpPr txBox="1"/>
          <p:nvPr/>
        </p:nvSpPr>
        <p:spPr>
          <a:xfrm>
            <a:off x="4567557" y="4895325"/>
            <a:ext cx="138691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/>
              <a:t>:not</a:t>
            </a:r>
            <a:r>
              <a:rPr lang="ko-KR" altLang="en-US" sz="1200"/>
              <a:t> 선택자 사용 </a:t>
            </a:r>
          </a:p>
        </p:txBody>
      </p:sp>
    </p:spTree>
    <p:extLst>
      <p:ext uri="{BB962C8B-B14F-4D97-AF65-F5344CB8AC3E}">
        <p14:creationId xmlns:p14="http://schemas.microsoft.com/office/powerpoint/2010/main" val="385075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3517-3B10-45B5-9335-2845E583BE52}"/>
              </a:ext>
            </a:extLst>
          </p:cNvPr>
          <p:cNvSpPr txBox="1"/>
          <p:nvPr/>
        </p:nvSpPr>
        <p:spPr>
          <a:xfrm>
            <a:off x="306622" y="1077117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문서 구조에 따른 가상 클래스 선택자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CD62CF-B676-4086-A242-FA1D9B8C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552700"/>
            <a:ext cx="4765628" cy="2818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EFA15E-AE6B-492D-B216-3B0F6ED8CBFC}"/>
              </a:ext>
            </a:extLst>
          </p:cNvPr>
          <p:cNvSpPr txBox="1"/>
          <p:nvPr/>
        </p:nvSpPr>
        <p:spPr>
          <a:xfrm>
            <a:off x="472439" y="1661020"/>
            <a:ext cx="530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웹 문서의 구조를 기준으로 특정 위치에 있는 요소를 찾아 스타일 적용</a:t>
            </a:r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위치가 계속 바뀐다면 </a:t>
            </a:r>
            <a:r>
              <a:rPr lang="en-US" altLang="ko-KR" sz="1200"/>
              <a:t>a</a:t>
            </a:r>
            <a:r>
              <a:rPr lang="en-US" altLang="ko-KR" sz="1200" i="1"/>
              <a:t>n</a:t>
            </a:r>
            <a:r>
              <a:rPr lang="en-US" altLang="ko-KR" sz="1200"/>
              <a:t>+b </a:t>
            </a:r>
            <a:r>
              <a:rPr lang="ko-KR" altLang="en-US" sz="1200"/>
              <a:t>처럼 수식을 사용할 수도 있음</a:t>
            </a:r>
            <a:r>
              <a:rPr lang="en-US" altLang="ko-KR" sz="1200"/>
              <a:t>. </a:t>
            </a:r>
            <a:br>
              <a:rPr lang="en-US" altLang="ko-KR" sz="1200"/>
            </a:br>
            <a:r>
              <a:rPr lang="ko-KR" altLang="en-US" sz="1200"/>
              <a:t>이 때 </a:t>
            </a:r>
            <a:r>
              <a:rPr lang="en-US" altLang="ko-KR" sz="1200"/>
              <a:t>n </a:t>
            </a:r>
            <a:r>
              <a:rPr lang="ko-KR" altLang="en-US" sz="1200"/>
              <a:t>값은 </a:t>
            </a:r>
            <a:r>
              <a:rPr lang="en-US" altLang="ko-KR" sz="1200"/>
              <a:t>0</a:t>
            </a:r>
            <a:r>
              <a:rPr lang="ko-KR" altLang="en-US" sz="1200"/>
              <a:t>부터</a:t>
            </a:r>
            <a:r>
              <a:rPr lang="en-US" altLang="ko-KR" sz="1200"/>
              <a:t>.</a:t>
            </a:r>
            <a:endParaRPr lang="ko-KR" altLang="en-US" sz="1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E849FE-5066-4C60-BD7A-03A5109C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745" y="872617"/>
            <a:ext cx="5641815" cy="4005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2E5264-751B-45A4-A32B-FC44BC8D6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825" y="2845831"/>
            <a:ext cx="3083404" cy="404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EB397-68FC-4054-BE50-451D8FB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E2434-50D6-452E-9FC1-346879958933}"/>
              </a:ext>
            </a:extLst>
          </p:cNvPr>
          <p:cNvSpPr txBox="1"/>
          <p:nvPr/>
        </p:nvSpPr>
        <p:spPr>
          <a:xfrm>
            <a:off x="472439" y="1209136"/>
            <a:ext cx="5076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가상 요소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FC2B5-A71E-4C8B-BE85-B8039C749C00}"/>
              </a:ext>
            </a:extLst>
          </p:cNvPr>
          <p:cNvSpPr txBox="1"/>
          <p:nvPr/>
        </p:nvSpPr>
        <p:spPr>
          <a:xfrm>
            <a:off x="604006" y="1838310"/>
            <a:ext cx="5503178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화면 꾸미기용 요소를 웹 문서에 포함시키지 않기 위해 가상 요소 사용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::first-line : </a:t>
            </a:r>
            <a:r>
              <a:rPr lang="ko-KR" altLang="en-US" sz="1200" dirty="0"/>
              <a:t>특정 요소의 첫번째 줄에 스타일 적용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::first-letter : </a:t>
            </a:r>
            <a:r>
              <a:rPr lang="ko-KR" altLang="en-US" sz="1200" dirty="0"/>
              <a:t>특정 요소의 첫번째 글자에 스타일 적용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highlight>
                  <a:srgbClr val="C0C0C0"/>
                </a:highlight>
              </a:rPr>
              <a:t>::before : </a:t>
            </a:r>
            <a:r>
              <a:rPr lang="ko-KR" altLang="en-US" sz="1200" dirty="0">
                <a:highlight>
                  <a:srgbClr val="C0C0C0"/>
                </a:highlight>
              </a:rPr>
              <a:t>특정 요소의 앞에 지정한 콘텐츠 추가</a:t>
            </a:r>
            <a:endParaRPr lang="en-US" altLang="ko-KR" sz="1200" dirty="0">
              <a:highlight>
                <a:srgbClr val="C0C0C0"/>
              </a:highligh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highlight>
                  <a:srgbClr val="C0C0C0"/>
                </a:highlight>
              </a:rPr>
              <a:t>::after : </a:t>
            </a:r>
            <a:r>
              <a:rPr lang="ko-KR" altLang="en-US" sz="1200" dirty="0">
                <a:highlight>
                  <a:srgbClr val="C0C0C0"/>
                </a:highlight>
              </a:rPr>
              <a:t>특정 요소의 뒤에 지정한 콘텐츠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A7DBF8-C9B9-402A-A0A9-F0CC88DC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728" y="1040104"/>
            <a:ext cx="3320774" cy="53182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68CB434-D151-4EFC-8194-F8E3DBEEC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876" y="4869989"/>
            <a:ext cx="1568315" cy="154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1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C8A46-B7AD-4C14-A03F-BD3BE17EC11A}"/>
              </a:ext>
            </a:extLst>
          </p:cNvPr>
          <p:cNvSpPr txBox="1"/>
          <p:nvPr/>
        </p:nvSpPr>
        <p:spPr>
          <a:xfrm>
            <a:off x="616591" y="1108084"/>
            <a:ext cx="611895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연결 선택자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선택자와 선택자를 연결해 적용 대상을 제한하는 선택자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ea"/>
              </a:rPr>
              <a:t>컴비네이션 선택자</a:t>
            </a:r>
            <a:r>
              <a:rPr lang="en-US" altLang="ko-KR" sz="1400">
                <a:latin typeface="+mn-ea"/>
              </a:rPr>
              <a:t>(combination selector) </a:t>
            </a:r>
            <a:r>
              <a:rPr lang="ko-KR" altLang="en-US" sz="1400">
                <a:latin typeface="+mn-ea"/>
              </a:rPr>
              <a:t>또는</a:t>
            </a:r>
            <a:r>
              <a:rPr lang="en-US" altLang="ko-KR" sz="1400">
                <a:latin typeface="+mn-ea"/>
              </a:rPr>
              <a:t> ‘</a:t>
            </a:r>
            <a:r>
              <a:rPr lang="ko-KR" altLang="en-US" sz="1400" b="1">
                <a:latin typeface="+mn-ea"/>
              </a:rPr>
              <a:t>조합 선택자</a:t>
            </a:r>
            <a:r>
              <a:rPr lang="en-US" altLang="ko-KR" sz="1400">
                <a:latin typeface="+mn-ea"/>
              </a:rPr>
              <a:t>’</a:t>
            </a:r>
            <a:r>
              <a:rPr lang="ko-KR" altLang="en-US" sz="1400">
                <a:latin typeface="+mn-ea"/>
              </a:rPr>
              <a:t>라고도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41307-44B9-4C18-8DB6-DF37EE67693D}"/>
              </a:ext>
            </a:extLst>
          </p:cNvPr>
          <p:cNvSpPr txBox="1"/>
          <p:nvPr/>
        </p:nvSpPr>
        <p:spPr>
          <a:xfrm>
            <a:off x="746620" y="2123196"/>
            <a:ext cx="4092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하위 선택자</a:t>
            </a:r>
            <a:r>
              <a:rPr lang="en-US" altLang="ko-KR" sz="1400" b="1"/>
              <a:t>(descendant selector)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B725DC-6C32-4DFF-BE58-3ACA6C80895C}"/>
              </a:ext>
            </a:extLst>
          </p:cNvPr>
          <p:cNvSpPr/>
          <p:nvPr/>
        </p:nvSpPr>
        <p:spPr>
          <a:xfrm>
            <a:off x="746620" y="2639929"/>
            <a:ext cx="5988927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부모 요소에 포함된 </a:t>
            </a:r>
            <a:r>
              <a:rPr lang="ko-KR" altLang="en-US" sz="1200" u="sng">
                <a:solidFill>
                  <a:srgbClr val="C00000"/>
                </a:solidFill>
                <a:latin typeface="+mn-ea"/>
              </a:rPr>
              <a:t>모든 하위 요소에 </a:t>
            </a:r>
            <a:r>
              <a:rPr lang="ko-KR" altLang="en-US" sz="1200">
                <a:latin typeface="+mn-ea"/>
              </a:rPr>
              <a:t>스타일이 적용된다</a:t>
            </a:r>
            <a:r>
              <a:rPr lang="en-US" altLang="ko-KR" sz="1200"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자식 요소뿐만 아니라 손자 요소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손자의 손자 요소 등 모든 하위 요소까지 적용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하위 선택자를 정의할 때는 상위 요소와 하위 요소를 나란히 쓴다</a:t>
            </a:r>
            <a:r>
              <a:rPr lang="en-US" altLang="ko-KR" sz="1200">
                <a:latin typeface="+mn-ea"/>
              </a:rPr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AC9E18-99CB-4913-B449-D17CDF38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97" y="3799898"/>
            <a:ext cx="1901024" cy="342674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1F8256-4816-45CE-BF29-B0A89C1E328B}"/>
              </a:ext>
            </a:extLst>
          </p:cNvPr>
          <p:cNvGrpSpPr/>
          <p:nvPr/>
        </p:nvGrpSpPr>
        <p:grpSpPr>
          <a:xfrm>
            <a:off x="975943" y="4362339"/>
            <a:ext cx="5214674" cy="1705934"/>
            <a:chOff x="1068680" y="4043982"/>
            <a:chExt cx="5214674" cy="170593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832B7EC-E025-4210-9DF1-8B3235E68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8680" y="4349741"/>
              <a:ext cx="2514600" cy="1400175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41B54CD-007F-4CFB-BDC0-E3C6770A2D34}"/>
                </a:ext>
              </a:extLst>
            </p:cNvPr>
            <p:cNvGrpSpPr/>
            <p:nvPr/>
          </p:nvGrpSpPr>
          <p:grpSpPr>
            <a:xfrm>
              <a:off x="2325987" y="4043982"/>
              <a:ext cx="3957367" cy="897134"/>
              <a:chOff x="2393203" y="4286041"/>
              <a:chExt cx="3957367" cy="897134"/>
            </a:xfrm>
          </p:grpSpPr>
          <p:sp>
            <p:nvSpPr>
              <p:cNvPr id="7" name="사각형 설명선 8">
                <a:extLst>
                  <a:ext uri="{FF2B5EF4-FFF2-40B4-BE49-F238E27FC236}">
                    <a16:creationId xmlns:a16="http://schemas.microsoft.com/office/drawing/2014/main" id="{3417B299-A908-4D7F-A4DD-DAC6A3D65AF7}"/>
                  </a:ext>
                </a:extLst>
              </p:cNvPr>
              <p:cNvSpPr/>
              <p:nvPr/>
            </p:nvSpPr>
            <p:spPr>
              <a:xfrm>
                <a:off x="2811021" y="4286041"/>
                <a:ext cx="3539549" cy="4177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>
                    <a:solidFill>
                      <a:srgbClr val="0070C0"/>
                    </a:solidFill>
                  </a:rPr>
                  <a:t>section </a:t>
                </a:r>
                <a:r>
                  <a:rPr lang="ko-KR" altLang="en-US" sz="1100">
                    <a:solidFill>
                      <a:srgbClr val="0070C0"/>
                    </a:solidFill>
                  </a:rPr>
                  <a:t>요소 안의 모든 </a:t>
                </a:r>
                <a:r>
                  <a:rPr lang="en-US" altLang="ko-KR" sz="1100">
                    <a:solidFill>
                      <a:srgbClr val="0070C0"/>
                    </a:solidFill>
                  </a:rPr>
                  <a:t>p </a:t>
                </a:r>
                <a:r>
                  <a:rPr lang="ko-KR" altLang="en-US" sz="1100">
                    <a:solidFill>
                      <a:srgbClr val="0070C0"/>
                    </a:solidFill>
                  </a:rPr>
                  <a:t>요소에 적용할 스타일 규칙</a:t>
                </a:r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6964165F-D85E-41ED-93ED-9DCE8959C0C5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rot="10800000" flipV="1">
                <a:off x="2393203" y="4494939"/>
                <a:ext cx="417819" cy="68823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2B4D911-CE5C-4B9C-9503-A95630250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246" y="978213"/>
            <a:ext cx="5267477" cy="49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85553-D1DA-45C7-9808-6DC0767EBCD2}"/>
              </a:ext>
            </a:extLst>
          </p:cNvPr>
          <p:cNvSpPr txBox="1"/>
          <p:nvPr/>
        </p:nvSpPr>
        <p:spPr>
          <a:xfrm>
            <a:off x="746620" y="1225914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자식 선택자</a:t>
            </a:r>
            <a:r>
              <a:rPr lang="en-US" altLang="ko-KR" sz="1400" b="1"/>
              <a:t>(child selector)</a:t>
            </a:r>
            <a:endParaRPr lang="ko-KR" altLang="en-US" sz="16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2F99B-00BD-48BE-95AF-81DA798381DC}"/>
              </a:ext>
            </a:extLst>
          </p:cNvPr>
          <p:cNvSpPr/>
          <p:nvPr/>
        </p:nvSpPr>
        <p:spPr>
          <a:xfrm>
            <a:off x="746621" y="1691973"/>
            <a:ext cx="534938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자식 요소에 스타일을 적용하는 선택자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두 요소 사이에 ‘</a:t>
            </a:r>
            <a:r>
              <a:rPr lang="en-US" altLang="ko-KR" sz="1200">
                <a:latin typeface="+mn-ea"/>
              </a:rPr>
              <a:t>&gt;(</a:t>
            </a:r>
            <a:r>
              <a:rPr lang="ko-KR" altLang="en-US" sz="1200">
                <a:latin typeface="+mn-ea"/>
              </a:rPr>
              <a:t>부등호</a:t>
            </a:r>
            <a:r>
              <a:rPr lang="en-US" altLang="ko-KR" sz="1200">
                <a:latin typeface="+mn-ea"/>
              </a:rPr>
              <a:t>)’</a:t>
            </a:r>
            <a:r>
              <a:rPr lang="ko-KR" altLang="en-US" sz="1200">
                <a:latin typeface="+mn-ea"/>
              </a:rPr>
              <a:t>를 표시해 부모 요소와 자식 요소를 구분</a:t>
            </a:r>
            <a:endParaRPr lang="en-US" altLang="ko-KR" sz="120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70BD6C-2059-4C1F-AAD4-CE2D3777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99" y="2483072"/>
            <a:ext cx="2077455" cy="323862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B7FABAAF-1E63-40C5-B739-B5881E7C3838}"/>
              </a:ext>
            </a:extLst>
          </p:cNvPr>
          <p:cNvGrpSpPr/>
          <p:nvPr/>
        </p:nvGrpSpPr>
        <p:grpSpPr>
          <a:xfrm>
            <a:off x="953923" y="3287980"/>
            <a:ext cx="3364927" cy="2263775"/>
            <a:chOff x="953923" y="3287980"/>
            <a:chExt cx="3364927" cy="226377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F8F1634-BCEE-49FF-9CC5-042FF94F6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923" y="3287980"/>
              <a:ext cx="2466591" cy="1438086"/>
            </a:xfrm>
            <a:prstGeom prst="rect">
              <a:avLst/>
            </a:prstGeom>
          </p:spPr>
        </p:pic>
        <p:sp>
          <p:nvSpPr>
            <p:cNvPr id="16" name="사각형 설명선 5">
              <a:extLst>
                <a:ext uri="{FF2B5EF4-FFF2-40B4-BE49-F238E27FC236}">
                  <a16:creationId xmlns:a16="http://schemas.microsoft.com/office/drawing/2014/main" id="{2E72B89A-0704-4AE5-A9EB-FDA15E00333C}"/>
                </a:ext>
              </a:extLst>
            </p:cNvPr>
            <p:cNvSpPr/>
            <p:nvPr/>
          </p:nvSpPr>
          <p:spPr>
            <a:xfrm>
              <a:off x="1852259" y="4916060"/>
              <a:ext cx="2466591" cy="635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50">
                  <a:solidFill>
                    <a:srgbClr val="0070C0"/>
                  </a:solidFill>
                </a:rPr>
                <a:t>section </a:t>
              </a:r>
              <a:r>
                <a:rPr lang="ko-KR" altLang="en-US" sz="1050">
                  <a:solidFill>
                    <a:srgbClr val="0070C0"/>
                  </a:solidFill>
                </a:rPr>
                <a:t>요소 안에 포함된 </a:t>
              </a:r>
              <a:r>
                <a:rPr lang="en-US" altLang="ko-KR" sz="1050">
                  <a:solidFill>
                    <a:srgbClr val="0070C0"/>
                  </a:solidFill>
                </a:rPr>
                <a:t>p </a:t>
              </a:r>
              <a:r>
                <a:rPr lang="ko-KR" altLang="en-US" sz="1050">
                  <a:solidFill>
                    <a:srgbClr val="0070C0"/>
                  </a:solidFill>
                </a:rPr>
                <a:t>요소 중 </a:t>
              </a:r>
              <a:br>
                <a:rPr lang="en-US" altLang="ko-KR" sz="1050">
                  <a:solidFill>
                    <a:srgbClr val="0070C0"/>
                  </a:solidFill>
                </a:rPr>
              </a:br>
              <a:r>
                <a:rPr lang="ko-KR" altLang="en-US" sz="1050">
                  <a:solidFill>
                    <a:srgbClr val="0070C0"/>
                  </a:solidFill>
                </a:rPr>
                <a:t>자식 </a:t>
              </a:r>
              <a:r>
                <a:rPr lang="en-US" altLang="ko-KR" sz="1050">
                  <a:solidFill>
                    <a:srgbClr val="0070C0"/>
                  </a:solidFill>
                </a:rPr>
                <a:t>p </a:t>
              </a:r>
              <a:r>
                <a:rPr lang="ko-KR" altLang="en-US" sz="1050">
                  <a:solidFill>
                    <a:srgbClr val="0070C0"/>
                  </a:solidFill>
                </a:rPr>
                <a:t>요소에만 적용할 스타일 규칙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789EFF1-92B7-4F07-A49B-ECA4E82EB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9344" y="4113669"/>
              <a:ext cx="268447" cy="802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67952DA7-D1A8-432C-9871-CD90B201C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653" y="942930"/>
            <a:ext cx="5546147" cy="497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85553-D1DA-45C7-9808-6DC0767EBCD2}"/>
              </a:ext>
            </a:extLst>
          </p:cNvPr>
          <p:cNvSpPr txBox="1"/>
          <p:nvPr/>
        </p:nvSpPr>
        <p:spPr>
          <a:xfrm>
            <a:off x="746620" y="1225914"/>
            <a:ext cx="387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인접 형제 선택자</a:t>
            </a:r>
            <a:r>
              <a:rPr lang="en-US" altLang="ko-KR" sz="1400" b="1"/>
              <a:t>(adjacent selector)</a:t>
            </a:r>
            <a:endParaRPr lang="ko-KR" altLang="en-US" sz="16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2F99B-00BD-48BE-95AF-81DA798381DC}"/>
              </a:ext>
            </a:extLst>
          </p:cNvPr>
          <p:cNvSpPr/>
          <p:nvPr/>
        </p:nvSpPr>
        <p:spPr>
          <a:xfrm>
            <a:off x="746621" y="1691973"/>
            <a:ext cx="5550662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같은 부모를 가진 형제 요소 중 첫 번째 동생 요소에만 스타일 적용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요소</a:t>
            </a:r>
            <a:r>
              <a:rPr lang="en-US" altLang="ko-KR" sz="1200">
                <a:latin typeface="+mn-ea"/>
              </a:rPr>
              <a:t>1</a:t>
            </a:r>
            <a:r>
              <a:rPr lang="ko-KR" altLang="en-US" sz="1200">
                <a:latin typeface="+mn-ea"/>
              </a:rPr>
              <a:t>과 요소</a:t>
            </a:r>
            <a:r>
              <a:rPr lang="en-US" altLang="ko-KR" sz="1200">
                <a:latin typeface="+mn-ea"/>
              </a:rPr>
              <a:t>2 </a:t>
            </a:r>
            <a:r>
              <a:rPr lang="ko-KR" altLang="en-US" sz="1200">
                <a:latin typeface="+mn-ea"/>
              </a:rPr>
              <a:t>사이에 </a:t>
            </a:r>
            <a:r>
              <a:rPr lang="en-US" altLang="ko-KR" sz="1200">
                <a:latin typeface="+mn-ea"/>
              </a:rPr>
              <a:t>‘+’ </a:t>
            </a:r>
            <a:r>
              <a:rPr lang="ko-KR" altLang="en-US" sz="1200">
                <a:latin typeface="+mn-ea"/>
              </a:rPr>
              <a:t>기호 사용</a:t>
            </a:r>
            <a:r>
              <a:rPr lang="en-US" altLang="ko-KR" sz="1200"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요소</a:t>
            </a:r>
            <a:r>
              <a:rPr lang="en-US" altLang="ko-KR" sz="1200">
                <a:latin typeface="+mn-ea"/>
              </a:rPr>
              <a:t>1</a:t>
            </a:r>
            <a:r>
              <a:rPr lang="ko-KR" altLang="en-US" sz="1200">
                <a:latin typeface="+mn-ea"/>
              </a:rPr>
              <a:t>과 요소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는 같은 레벨이면서 요소</a:t>
            </a:r>
            <a:r>
              <a:rPr lang="en-US" altLang="ko-KR" sz="1200">
                <a:latin typeface="+mn-ea"/>
              </a:rPr>
              <a:t>1 </a:t>
            </a:r>
            <a:r>
              <a:rPr lang="ko-KR" altLang="en-US" sz="1200">
                <a:latin typeface="+mn-ea"/>
              </a:rPr>
              <a:t>이후 첫번째 요소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에 적용</a:t>
            </a:r>
            <a:endParaRPr lang="en-US" altLang="ko-KR" sz="1200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64BD2FA-3102-4EC0-934D-AC418B85C470}"/>
              </a:ext>
            </a:extLst>
          </p:cNvPr>
          <p:cNvGrpSpPr/>
          <p:nvPr/>
        </p:nvGrpSpPr>
        <p:grpSpPr>
          <a:xfrm>
            <a:off x="811461" y="3498906"/>
            <a:ext cx="3507389" cy="2052849"/>
            <a:chOff x="811461" y="3498906"/>
            <a:chExt cx="3507389" cy="20528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237937F-46E2-4BA0-B3D1-235B6F85C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461" y="3498906"/>
              <a:ext cx="2609850" cy="1047750"/>
            </a:xfrm>
            <a:prstGeom prst="rect">
              <a:avLst/>
            </a:prstGeom>
          </p:spPr>
        </p:pic>
        <p:sp>
          <p:nvSpPr>
            <p:cNvPr id="16" name="사각형 설명선 5">
              <a:extLst>
                <a:ext uri="{FF2B5EF4-FFF2-40B4-BE49-F238E27FC236}">
                  <a16:creationId xmlns:a16="http://schemas.microsoft.com/office/drawing/2014/main" id="{2E72B89A-0704-4AE5-A9EB-FDA15E00333C}"/>
                </a:ext>
              </a:extLst>
            </p:cNvPr>
            <p:cNvSpPr/>
            <p:nvPr/>
          </p:nvSpPr>
          <p:spPr>
            <a:xfrm>
              <a:off x="1852259" y="4916060"/>
              <a:ext cx="2466591" cy="635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50">
                  <a:solidFill>
                    <a:srgbClr val="0070C0"/>
                  </a:solidFill>
                </a:rPr>
                <a:t>h1 </a:t>
              </a:r>
              <a:r>
                <a:rPr lang="ko-KR" altLang="en-US" sz="1050">
                  <a:solidFill>
                    <a:srgbClr val="0070C0"/>
                  </a:solidFill>
                </a:rPr>
                <a:t>요소 다음에 오는 </a:t>
              </a:r>
              <a:r>
                <a:rPr lang="en-US" altLang="ko-KR" sz="1050">
                  <a:solidFill>
                    <a:srgbClr val="0070C0"/>
                  </a:solidFill>
                </a:rPr>
                <a:t>p </a:t>
              </a:r>
              <a:r>
                <a:rPr lang="ko-KR" altLang="en-US" sz="1050">
                  <a:solidFill>
                    <a:srgbClr val="0070C0"/>
                  </a:solidFill>
                </a:rPr>
                <a:t>요소들 중 </a:t>
              </a:r>
              <a:endParaRPr lang="en-US" altLang="ko-KR" sz="1050">
                <a:solidFill>
                  <a:srgbClr val="007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>
                  <a:solidFill>
                    <a:srgbClr val="0070C0"/>
                  </a:solidFill>
                </a:rPr>
                <a:t>첫번째 </a:t>
              </a:r>
              <a:r>
                <a:rPr lang="en-US" altLang="ko-KR" sz="1050">
                  <a:solidFill>
                    <a:srgbClr val="0070C0"/>
                  </a:solidFill>
                </a:rPr>
                <a:t>p </a:t>
              </a:r>
              <a:r>
                <a:rPr lang="ko-KR" altLang="en-US" sz="1050">
                  <a:solidFill>
                    <a:srgbClr val="0070C0"/>
                  </a:solidFill>
                </a:rPr>
                <a:t>요소에만 파란색 글씨 적용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789EFF1-92B7-4F07-A49B-ECA4E82EB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1660" y="4438409"/>
              <a:ext cx="246132" cy="477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0869F6F-7FEA-42A1-85B9-13A33E2AD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61" y="2744694"/>
            <a:ext cx="1723231" cy="3054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A69F84-A89F-4FB7-8223-265861432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358" y="1541611"/>
            <a:ext cx="5086021" cy="26299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18B89D-4710-499F-8DDC-3DA132F63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263" y="4330163"/>
            <a:ext cx="3578884" cy="202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C39BC52-1D13-4ACF-9DA1-60167D6DB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21" y="3375153"/>
            <a:ext cx="2148423" cy="963086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85553-D1DA-45C7-9808-6DC0767EBCD2}"/>
              </a:ext>
            </a:extLst>
          </p:cNvPr>
          <p:cNvSpPr txBox="1"/>
          <p:nvPr/>
        </p:nvSpPr>
        <p:spPr>
          <a:xfrm>
            <a:off x="746620" y="1225914"/>
            <a:ext cx="387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형제 선택자</a:t>
            </a:r>
            <a:r>
              <a:rPr lang="en-US" altLang="ko-KR" sz="1400" b="1"/>
              <a:t>(sibling selector)</a:t>
            </a:r>
            <a:endParaRPr lang="ko-KR" altLang="en-US" sz="16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2F99B-00BD-48BE-95AF-81DA798381DC}"/>
              </a:ext>
            </a:extLst>
          </p:cNvPr>
          <p:cNvSpPr/>
          <p:nvPr/>
        </p:nvSpPr>
        <p:spPr>
          <a:xfrm>
            <a:off x="746621" y="1691973"/>
            <a:ext cx="5349380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형제 요소들에 스타일 적용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인접 형제 선택자와 다른 점은 모든 형제 요소에 다 적용된다는 것</a:t>
            </a:r>
            <a:r>
              <a:rPr lang="en-US" altLang="ko-KR" sz="1200"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요소</a:t>
            </a:r>
            <a:r>
              <a:rPr lang="en-US" altLang="ko-KR" sz="1200">
                <a:latin typeface="+mn-ea"/>
              </a:rPr>
              <a:t>1</a:t>
            </a:r>
            <a:r>
              <a:rPr lang="ko-KR" altLang="en-US" sz="1200">
                <a:latin typeface="+mn-ea"/>
              </a:rPr>
              <a:t>과 요소</a:t>
            </a:r>
            <a:r>
              <a:rPr lang="en-US" altLang="ko-KR" sz="1200">
                <a:latin typeface="+mn-ea"/>
              </a:rPr>
              <a:t>2 </a:t>
            </a:r>
            <a:r>
              <a:rPr lang="ko-KR" altLang="en-US" sz="1200">
                <a:latin typeface="+mn-ea"/>
              </a:rPr>
              <a:t>사이에 기호 </a:t>
            </a:r>
            <a:r>
              <a:rPr lang="en-US" altLang="ko-KR" sz="1200">
                <a:latin typeface="+mn-ea"/>
              </a:rPr>
              <a:t>‘~’ </a:t>
            </a:r>
            <a:r>
              <a:rPr lang="ko-KR" altLang="en-US" sz="1200">
                <a:latin typeface="+mn-ea"/>
              </a:rPr>
              <a:t>사용</a:t>
            </a:r>
            <a:endParaRPr lang="en-US" altLang="ko-KR" sz="1200">
              <a:latin typeface="+mn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7FABAAF-1E63-40C5-B739-B5881E7C3838}"/>
              </a:ext>
            </a:extLst>
          </p:cNvPr>
          <p:cNvGrpSpPr/>
          <p:nvPr/>
        </p:nvGrpSpPr>
        <p:grpSpPr>
          <a:xfrm>
            <a:off x="1852259" y="4225954"/>
            <a:ext cx="2466591" cy="1325801"/>
            <a:chOff x="1852259" y="4225954"/>
            <a:chExt cx="2466591" cy="1325801"/>
          </a:xfrm>
        </p:grpSpPr>
        <p:sp>
          <p:nvSpPr>
            <p:cNvPr id="16" name="사각형 설명선 5">
              <a:extLst>
                <a:ext uri="{FF2B5EF4-FFF2-40B4-BE49-F238E27FC236}">
                  <a16:creationId xmlns:a16="http://schemas.microsoft.com/office/drawing/2014/main" id="{2E72B89A-0704-4AE5-A9EB-FDA15E00333C}"/>
                </a:ext>
              </a:extLst>
            </p:cNvPr>
            <p:cNvSpPr/>
            <p:nvPr/>
          </p:nvSpPr>
          <p:spPr>
            <a:xfrm>
              <a:off x="1852259" y="4916060"/>
              <a:ext cx="2466591" cy="6356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>
                  <a:solidFill>
                    <a:srgbClr val="0070C0"/>
                  </a:solidFill>
                </a:rPr>
                <a:t>h1 </a:t>
              </a:r>
              <a:r>
                <a:rPr lang="ko-KR" altLang="en-US" sz="1050">
                  <a:solidFill>
                    <a:srgbClr val="0070C0"/>
                  </a:solidFill>
                </a:rPr>
                <a:t>요소 다음에 오는</a:t>
              </a:r>
              <a:endParaRPr lang="en-US" altLang="ko-KR" sz="1050">
                <a:solidFill>
                  <a:srgbClr val="007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>
                  <a:solidFill>
                    <a:srgbClr val="0070C0"/>
                  </a:solidFill>
                </a:rPr>
                <a:t>모든 형제 </a:t>
              </a:r>
              <a:r>
                <a:rPr lang="en-US" altLang="ko-KR" sz="1050">
                  <a:solidFill>
                    <a:srgbClr val="0070C0"/>
                  </a:solidFill>
                </a:rPr>
                <a:t>p </a:t>
              </a:r>
              <a:r>
                <a:rPr lang="ko-KR" altLang="en-US" sz="1050">
                  <a:solidFill>
                    <a:srgbClr val="0070C0"/>
                  </a:solidFill>
                </a:rPr>
                <a:t>요소에 밑줄 적용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789EFF1-92B7-4F07-A49B-ECA4E82EB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1660" y="4225954"/>
              <a:ext cx="246132" cy="690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540668B-52D7-4567-B20A-293B46CD0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21" y="2769582"/>
            <a:ext cx="1793868" cy="3075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CCECAF-A02D-4AB4-B97F-0AA620777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269" y="1225914"/>
            <a:ext cx="5439298" cy="47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2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0F8DF-E9CA-4495-937D-BBA19CBDDC6A}"/>
              </a:ext>
            </a:extLst>
          </p:cNvPr>
          <p:cNvSpPr txBox="1"/>
          <p:nvPr/>
        </p:nvSpPr>
        <p:spPr>
          <a:xfrm>
            <a:off x="684209" y="1009749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[</a:t>
            </a:r>
            <a:r>
              <a:rPr lang="ko-KR" altLang="en-US" sz="1600" b="1"/>
              <a:t>속성</a:t>
            </a:r>
            <a:r>
              <a:rPr lang="en-US" altLang="ko-KR" sz="1600" b="1"/>
              <a:t>] </a:t>
            </a:r>
            <a:r>
              <a:rPr lang="ko-KR" altLang="en-US" sz="1600" b="1"/>
              <a:t>선택자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C584F0-841A-4358-80C2-D905D906247F}"/>
              </a:ext>
            </a:extLst>
          </p:cNvPr>
          <p:cNvSpPr/>
          <p:nvPr/>
        </p:nvSpPr>
        <p:spPr>
          <a:xfrm>
            <a:off x="684210" y="1475808"/>
            <a:ext cx="379182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지정한 속성을 가진 요소를 찾아 스타일 적용</a:t>
            </a:r>
            <a:endParaRPr lang="en-US" altLang="ko-KR" sz="120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4C0FBF-0CB8-400E-BAD0-7895E1B4C894}"/>
              </a:ext>
            </a:extLst>
          </p:cNvPr>
          <p:cNvSpPr txBox="1"/>
          <p:nvPr/>
        </p:nvSpPr>
        <p:spPr>
          <a:xfrm>
            <a:off x="6214798" y="1009749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[</a:t>
            </a:r>
            <a:r>
              <a:rPr lang="ko-KR" altLang="en-US" sz="1600" b="1"/>
              <a:t>속성 </a:t>
            </a:r>
            <a:r>
              <a:rPr lang="en-US" altLang="ko-KR" sz="1600" b="1"/>
              <a:t>=  </a:t>
            </a:r>
            <a:r>
              <a:rPr lang="ko-KR" altLang="en-US" sz="1600" b="1"/>
              <a:t>값</a:t>
            </a:r>
            <a:r>
              <a:rPr lang="en-US" altLang="ko-KR" sz="1600" b="1"/>
              <a:t>] </a:t>
            </a:r>
            <a:r>
              <a:rPr lang="ko-KR" altLang="en-US" sz="1600" b="1"/>
              <a:t>선택자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022D40-460B-4371-B7A6-69BE949CD609}"/>
              </a:ext>
            </a:extLst>
          </p:cNvPr>
          <p:cNvSpPr/>
          <p:nvPr/>
        </p:nvSpPr>
        <p:spPr>
          <a:xfrm>
            <a:off x="6214799" y="1475808"/>
            <a:ext cx="507677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주어진 속성과 속성 값이 일치하는 요소를 찾아 스타일 적용</a:t>
            </a:r>
            <a:endParaRPr lang="en-US" altLang="ko-KR" sz="120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C7693-8466-420B-81B3-050C1E12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86" y="2014708"/>
            <a:ext cx="4708103" cy="2828584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5B91351-30EF-4E7E-A90D-F83B362449F7}"/>
              </a:ext>
            </a:extLst>
          </p:cNvPr>
          <p:cNvCxnSpPr/>
          <p:nvPr/>
        </p:nvCxnSpPr>
        <p:spPr>
          <a:xfrm>
            <a:off x="5924469" y="844505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F96CD7B-03C9-4EF1-9A14-B3DCF2CF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32" y="1936930"/>
            <a:ext cx="4928817" cy="28985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F7EE4C8-3A6A-4964-AB94-3A9377A67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23" y="5359292"/>
            <a:ext cx="4779066" cy="54558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D4280A0-5355-43AF-8131-AB66894E8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760" y="5235996"/>
            <a:ext cx="1850726" cy="11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E2D3C-045F-43C0-BB51-1218891C5FA0}"/>
              </a:ext>
            </a:extLst>
          </p:cNvPr>
          <p:cNvSpPr txBox="1"/>
          <p:nvPr/>
        </p:nvSpPr>
        <p:spPr>
          <a:xfrm>
            <a:off x="497562" y="985042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[</a:t>
            </a:r>
            <a:r>
              <a:rPr lang="ko-KR" altLang="en-US" sz="1600" b="1"/>
              <a:t>속성</a:t>
            </a:r>
            <a:r>
              <a:rPr lang="en-US" altLang="ko-KR" sz="1600" b="1"/>
              <a:t>~=</a:t>
            </a:r>
            <a:r>
              <a:rPr lang="ko-KR" altLang="en-US" sz="1600" b="1"/>
              <a:t>값</a:t>
            </a:r>
            <a:r>
              <a:rPr lang="en-US" altLang="ko-KR" sz="1600" b="1"/>
              <a:t>] </a:t>
            </a:r>
            <a:r>
              <a:rPr lang="ko-KR" altLang="en-US" sz="1600" b="1"/>
              <a:t>선택자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259BA4-80D0-43BF-8825-2A718BEB6A55}"/>
              </a:ext>
            </a:extLst>
          </p:cNvPr>
          <p:cNvSpPr/>
          <p:nvPr/>
        </p:nvSpPr>
        <p:spPr>
          <a:xfrm>
            <a:off x="472439" y="1424813"/>
            <a:ext cx="534937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여러 속성 값 중에 해당 값이 포함되어 있는 요소를 찾아 스타일 적용</a:t>
            </a:r>
            <a:endParaRPr lang="en-US" altLang="ko-KR" sz="1200"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1210CF-BA96-41EF-A386-B1E5BCE89CB0}"/>
              </a:ext>
            </a:extLst>
          </p:cNvPr>
          <p:cNvCxnSpPr>
            <a:cxnSpLocks/>
          </p:cNvCxnSpPr>
          <p:nvPr/>
        </p:nvCxnSpPr>
        <p:spPr>
          <a:xfrm>
            <a:off x="6022356" y="886450"/>
            <a:ext cx="0" cy="49234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F5D952-377F-4555-88C3-ABBD96D98E22}"/>
              </a:ext>
            </a:extLst>
          </p:cNvPr>
          <p:cNvSpPr txBox="1"/>
          <p:nvPr/>
        </p:nvSpPr>
        <p:spPr>
          <a:xfrm>
            <a:off x="6275627" y="958754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[</a:t>
            </a:r>
            <a:r>
              <a:rPr lang="ko-KR" altLang="en-US" sz="1600" b="1"/>
              <a:t>속성 </a:t>
            </a:r>
            <a:r>
              <a:rPr lang="en-US" altLang="ko-KR" sz="1600" b="1"/>
              <a:t>|=  </a:t>
            </a:r>
            <a:r>
              <a:rPr lang="ko-KR" altLang="en-US" sz="1600" b="1"/>
              <a:t>값</a:t>
            </a:r>
            <a:r>
              <a:rPr lang="en-US" altLang="ko-KR" sz="1600" b="1"/>
              <a:t>] </a:t>
            </a:r>
            <a:r>
              <a:rPr lang="ko-KR" altLang="en-US" sz="1600" b="1"/>
              <a:t>선택자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B60AF2-D9E9-46A2-8D1B-8B93F2303F73}"/>
              </a:ext>
            </a:extLst>
          </p:cNvPr>
          <p:cNvSpPr/>
          <p:nvPr/>
        </p:nvSpPr>
        <p:spPr>
          <a:xfrm>
            <a:off x="6275628" y="1424813"/>
            <a:ext cx="507677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특정 값이 포함된 속성을 가진 요소를 찾아 스타일 적용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하이픈으로 연결해 한 단어 값을 이루는 요소에도 적용</a:t>
            </a:r>
            <a:endParaRPr lang="en-US" altLang="ko-KR" sz="1200">
              <a:latin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EE1284E-49C2-4B5D-8C88-64C6A14D5689}"/>
              </a:ext>
            </a:extLst>
          </p:cNvPr>
          <p:cNvGrpSpPr/>
          <p:nvPr/>
        </p:nvGrpSpPr>
        <p:grpSpPr>
          <a:xfrm>
            <a:off x="486437" y="1923310"/>
            <a:ext cx="5273027" cy="3706745"/>
            <a:chOff x="500560" y="2186024"/>
            <a:chExt cx="5273027" cy="370674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9675775-4805-42CB-A26A-B435210C4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560" y="2186024"/>
              <a:ext cx="5192169" cy="3706745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A086A78-B029-4003-972D-BE64648CC5FA}"/>
                </a:ext>
              </a:extLst>
            </p:cNvPr>
            <p:cNvGrpSpPr/>
            <p:nvPr/>
          </p:nvGrpSpPr>
          <p:grpSpPr>
            <a:xfrm>
              <a:off x="727878" y="2507480"/>
              <a:ext cx="5045709" cy="503501"/>
              <a:chOff x="746620" y="2843706"/>
              <a:chExt cx="5045709" cy="50350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F2F819C-7FAA-4EB5-80E1-95D34F2280C7}"/>
                  </a:ext>
                </a:extLst>
              </p:cNvPr>
              <p:cNvSpPr/>
              <p:nvPr/>
            </p:nvSpPr>
            <p:spPr>
              <a:xfrm>
                <a:off x="746620" y="3137483"/>
                <a:ext cx="1761688" cy="20972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4A7745-F332-4131-923B-F563389A8088}"/>
                  </a:ext>
                </a:extLst>
              </p:cNvPr>
              <p:cNvSpPr txBox="1"/>
              <p:nvPr/>
            </p:nvSpPr>
            <p:spPr>
              <a:xfrm>
                <a:off x="2122414" y="2843706"/>
                <a:ext cx="36699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>
                    <a:solidFill>
                      <a:srgbClr val="C00000"/>
                    </a:solidFill>
                  </a:rPr>
                  <a:t>class </a:t>
                </a:r>
                <a:r>
                  <a:rPr lang="ko-KR" altLang="en-US" sz="1200">
                    <a:solidFill>
                      <a:srgbClr val="C00000"/>
                    </a:solidFill>
                  </a:rPr>
                  <a:t>속성에 </a:t>
                </a:r>
                <a:r>
                  <a:rPr lang="en-US" altLang="ko-KR" sz="1200">
                    <a:solidFill>
                      <a:srgbClr val="C00000"/>
                    </a:solidFill>
                  </a:rPr>
                  <a:t>button </a:t>
                </a:r>
                <a:r>
                  <a:rPr lang="ko-KR" altLang="en-US" sz="1200">
                    <a:solidFill>
                      <a:srgbClr val="C00000"/>
                    </a:solidFill>
                  </a:rPr>
                  <a:t>값이 있는 요소를 찾는 선택자</a:t>
                </a:r>
              </a:p>
            </p:txBody>
          </p:sp>
          <p:cxnSp>
            <p:nvCxnSpPr>
              <p:cNvPr id="19" name="연결선: 꺾임 18">
                <a:extLst>
                  <a:ext uri="{FF2B5EF4-FFF2-40B4-BE49-F238E27FC236}">
                    <a16:creationId xmlns:a16="http://schemas.microsoft.com/office/drawing/2014/main" id="{8E699144-B2C1-4D97-A30E-5488726527B9}"/>
                  </a:ext>
                </a:extLst>
              </p:cNvPr>
              <p:cNvCxnSpPr>
                <a:endCxn id="15" idx="0"/>
              </p:cNvCxnSpPr>
              <p:nvPr/>
            </p:nvCxnSpPr>
            <p:spPr>
              <a:xfrm rot="10800000" flipV="1">
                <a:off x="1627464" y="2961313"/>
                <a:ext cx="494950" cy="176169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C040731D-EB8F-4060-B3AC-9C40F02B6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87"/>
          <a:stretch/>
        </p:blipFill>
        <p:spPr>
          <a:xfrm>
            <a:off x="6268538" y="2092055"/>
            <a:ext cx="5442759" cy="429138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254289E-D9B6-4172-B7B4-E8F38BEC1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943" y="5971888"/>
            <a:ext cx="3589057" cy="556266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E1180D2-E56A-45C9-85E9-C77C9606992F}"/>
              </a:ext>
            </a:extLst>
          </p:cNvPr>
          <p:cNvCxnSpPr/>
          <p:nvPr/>
        </p:nvCxnSpPr>
        <p:spPr>
          <a:xfrm>
            <a:off x="486437" y="5809923"/>
            <a:ext cx="55359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62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1210CF-BA96-41EF-A386-B1E5BCE89CB0}"/>
              </a:ext>
            </a:extLst>
          </p:cNvPr>
          <p:cNvCxnSpPr/>
          <p:nvPr/>
        </p:nvCxnSpPr>
        <p:spPr>
          <a:xfrm>
            <a:off x="6008358" y="844505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F08352-858E-4C28-9FC2-E73FAD8FD5C9}"/>
              </a:ext>
            </a:extLst>
          </p:cNvPr>
          <p:cNvSpPr txBox="1"/>
          <p:nvPr/>
        </p:nvSpPr>
        <p:spPr>
          <a:xfrm>
            <a:off x="597965" y="953476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[</a:t>
            </a:r>
            <a:r>
              <a:rPr lang="ko-KR" altLang="en-US" sz="1600" b="1"/>
              <a:t>속성</a:t>
            </a:r>
            <a:r>
              <a:rPr lang="en-US" altLang="ko-KR" sz="1600" b="1"/>
              <a:t>^=</a:t>
            </a:r>
            <a:r>
              <a:rPr lang="ko-KR" altLang="en-US" sz="1600" b="1"/>
              <a:t>값</a:t>
            </a:r>
            <a:r>
              <a:rPr lang="en-US" altLang="ko-KR" sz="1600" b="1"/>
              <a:t>] </a:t>
            </a:r>
            <a:r>
              <a:rPr lang="ko-KR" altLang="en-US" sz="1600" b="1"/>
              <a:t>선택자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6A407A-2110-4674-8E00-F173022B1CFB}"/>
              </a:ext>
            </a:extLst>
          </p:cNvPr>
          <p:cNvSpPr/>
          <p:nvPr/>
        </p:nvSpPr>
        <p:spPr>
          <a:xfrm>
            <a:off x="597965" y="1372115"/>
            <a:ext cx="507677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특정 값으로 시작하는 속성을 가진 요소를 찾아 스타일 적용</a:t>
            </a:r>
            <a:endParaRPr lang="en-US" altLang="ko-KR" sz="120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11FBE-56EC-4DD8-8031-B7EFF4A51CA0}"/>
              </a:ext>
            </a:extLst>
          </p:cNvPr>
          <p:cNvSpPr txBox="1"/>
          <p:nvPr/>
        </p:nvSpPr>
        <p:spPr>
          <a:xfrm>
            <a:off x="6341974" y="906056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[</a:t>
            </a:r>
            <a:r>
              <a:rPr lang="ko-KR" altLang="en-US" sz="1600" b="1"/>
              <a:t>속성 </a:t>
            </a:r>
            <a:r>
              <a:rPr lang="en-US" altLang="ko-KR" sz="1600" b="1"/>
              <a:t>$=  </a:t>
            </a:r>
            <a:r>
              <a:rPr lang="ko-KR" altLang="en-US" sz="1600" b="1"/>
              <a:t>값</a:t>
            </a:r>
            <a:r>
              <a:rPr lang="en-US" altLang="ko-KR" sz="1600" b="1"/>
              <a:t>] </a:t>
            </a:r>
            <a:r>
              <a:rPr lang="ko-KR" altLang="en-US" sz="1600" b="1"/>
              <a:t>선택자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79D5BB-1F50-4CA5-955F-CE58AE275146}"/>
              </a:ext>
            </a:extLst>
          </p:cNvPr>
          <p:cNvSpPr/>
          <p:nvPr/>
        </p:nvSpPr>
        <p:spPr>
          <a:xfrm>
            <a:off x="6341975" y="1372115"/>
            <a:ext cx="507677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특정 값으로 끝나는 속성을 가진 요소를 찾아 스타일 적용</a:t>
            </a:r>
            <a:endParaRPr lang="en-US" altLang="ko-KR" sz="120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BC591D-CF2A-4050-9581-E72E56E49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33" y="1785817"/>
            <a:ext cx="5014264" cy="48409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BE2D03-3C1E-4B1B-B0C3-DB738F38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82" y="1720321"/>
            <a:ext cx="5317564" cy="490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2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1210CF-BA96-41EF-A386-B1E5BCE89CB0}"/>
              </a:ext>
            </a:extLst>
          </p:cNvPr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3921C8-0DDE-4996-BB97-87F75E11C577}"/>
              </a:ext>
            </a:extLst>
          </p:cNvPr>
          <p:cNvSpPr txBox="1"/>
          <p:nvPr/>
        </p:nvSpPr>
        <p:spPr>
          <a:xfrm>
            <a:off x="472439" y="966248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[</a:t>
            </a:r>
            <a:r>
              <a:rPr lang="ko-KR" altLang="en-US" sz="1600" b="1"/>
              <a:t>속성</a:t>
            </a:r>
            <a:r>
              <a:rPr lang="en-US" altLang="ko-KR" sz="1600" b="1"/>
              <a:t>*=</a:t>
            </a:r>
            <a:r>
              <a:rPr lang="ko-KR" altLang="en-US" sz="1600" b="1"/>
              <a:t>값</a:t>
            </a:r>
            <a:r>
              <a:rPr lang="en-US" altLang="ko-KR" sz="1600" b="1"/>
              <a:t>] </a:t>
            </a:r>
            <a:r>
              <a:rPr lang="ko-KR" altLang="en-US" sz="1600" b="1"/>
              <a:t>선택자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B36067-B47B-4AB2-91F1-1F5FCA0A182F}"/>
              </a:ext>
            </a:extLst>
          </p:cNvPr>
          <p:cNvSpPr/>
          <p:nvPr/>
        </p:nvSpPr>
        <p:spPr>
          <a:xfrm>
            <a:off x="472439" y="1432307"/>
            <a:ext cx="5076777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TDc_SSiGothic_160_OTF"/>
              </a:rPr>
              <a:t>값의 일부가 일치하는 속성을 </a:t>
            </a:r>
            <a:r>
              <a:rPr lang="ko-KR" altLang="en-US" sz="1200">
                <a:latin typeface="+mn-ea"/>
              </a:rPr>
              <a:t>가진 요소를 찾아 스타일 적용</a:t>
            </a:r>
            <a:endParaRPr lang="en-US" altLang="ko-KR" sz="120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9DF6D7-9F88-48A4-9B6A-07E549A6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1771502"/>
            <a:ext cx="5473549" cy="50612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12AAAE-96BB-4464-898D-DDE21A2426F8}"/>
              </a:ext>
            </a:extLst>
          </p:cNvPr>
          <p:cNvSpPr txBox="1"/>
          <p:nvPr/>
        </p:nvSpPr>
        <p:spPr>
          <a:xfrm>
            <a:off x="6551391" y="966248"/>
            <a:ext cx="275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속성 선택자 정리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4F73E5-A5AD-487D-B36A-2C29EFB2E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99" y="1877370"/>
            <a:ext cx="5342962" cy="215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763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323</TotalTime>
  <Words>651</Words>
  <Application>Microsoft Office PowerPoint</Application>
  <PresentationFormat>와이드스크린</PresentationFormat>
  <Paragraphs>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TDc_SSiGothic_160_OTF</vt:lpstr>
      <vt:lpstr>맑은 고딕</vt:lpstr>
      <vt:lpstr>Arial</vt:lpstr>
      <vt:lpstr>1_Office 테마</vt:lpstr>
      <vt:lpstr>10. CSS 고급 선택자</vt:lpstr>
      <vt:lpstr>연결 선택자</vt:lpstr>
      <vt:lpstr>연결 선택자</vt:lpstr>
      <vt:lpstr>연결 선택자</vt:lpstr>
      <vt:lpstr>연결 선택자</vt:lpstr>
      <vt:lpstr>속성 선택자</vt:lpstr>
      <vt:lpstr>속성 선택자</vt:lpstr>
      <vt:lpstr>속성 선택자</vt:lpstr>
      <vt:lpstr>속성 선택자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CSS 고급 선택자</dc:title>
  <dc:creator>Ko Kyunghee</dc:creator>
  <cp:lastModifiedBy>user</cp:lastModifiedBy>
  <cp:revision>46</cp:revision>
  <dcterms:created xsi:type="dcterms:W3CDTF">2021-01-09T04:03:38Z</dcterms:created>
  <dcterms:modified xsi:type="dcterms:W3CDTF">2025-05-29T02:38:41Z</dcterms:modified>
</cp:coreProperties>
</file>