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66" r:id="rId2"/>
    <p:sldId id="256" r:id="rId3"/>
    <p:sldId id="257" r:id="rId4"/>
    <p:sldId id="258" r:id="rId5"/>
    <p:sldId id="259" r:id="rId6"/>
    <p:sldId id="263" r:id="rId7"/>
    <p:sldId id="273" r:id="rId8"/>
    <p:sldId id="264" r:id="rId9"/>
    <p:sldId id="265" r:id="rId10"/>
    <p:sldId id="269" r:id="rId11"/>
    <p:sldId id="270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162-FAC4-4672-B9A8-9A48D9CEBAA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94CC714-686B-42A1-B4BA-79323F7E1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8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162-FAC4-4672-B9A8-9A48D9CEBAA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4CC714-686B-42A1-B4BA-79323F7E1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4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162-FAC4-4672-B9A8-9A48D9CEBAA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4CC714-686B-42A1-B4BA-79323F7E1B5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827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162-FAC4-4672-B9A8-9A48D9CEBAA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4CC714-686B-42A1-B4BA-79323F7E1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14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162-FAC4-4672-B9A8-9A48D9CEBAA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4CC714-686B-42A1-B4BA-79323F7E1B5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1432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162-FAC4-4672-B9A8-9A48D9CEBAA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4CC714-686B-42A1-B4BA-79323F7E1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87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162-FAC4-4672-B9A8-9A48D9CEBAA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C714-686B-42A1-B4BA-79323F7E1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36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162-FAC4-4672-B9A8-9A48D9CEBAA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C714-686B-42A1-B4BA-79323F7E1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3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162-FAC4-4672-B9A8-9A48D9CEBAA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C714-686B-42A1-B4BA-79323F7E1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4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162-FAC4-4672-B9A8-9A48D9CEBAA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4CC714-686B-42A1-B4BA-79323F7E1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8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162-FAC4-4672-B9A8-9A48D9CEBAA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94CC714-686B-42A1-B4BA-79323F7E1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7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162-FAC4-4672-B9A8-9A48D9CEBAA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94CC714-686B-42A1-B4BA-79323F7E1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7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162-FAC4-4672-B9A8-9A48D9CEBAA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C714-686B-42A1-B4BA-79323F7E1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6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162-FAC4-4672-B9A8-9A48D9CEBAA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C714-686B-42A1-B4BA-79323F7E1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3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162-FAC4-4672-B9A8-9A48D9CEBAA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C714-686B-42A1-B4BA-79323F7E1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6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162-FAC4-4672-B9A8-9A48D9CEBAA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4CC714-686B-42A1-B4BA-79323F7E1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3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E9162-FAC4-4672-B9A8-9A48D9CEBAA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94CC714-686B-42A1-B4BA-79323F7E1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5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681" y="2104170"/>
            <a:ext cx="8931989" cy="1539230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050505"/>
                </a:solidFill>
                <a:effectLst/>
                <a:latin typeface="Times New Roman" panose="02020603050405020304" pitchFamily="18" charset="0"/>
              </a:rPr>
              <a:t>					</a:t>
            </a:r>
            <a:r>
              <a:rPr lang="en-US" sz="2800" b="1" dirty="0">
                <a:solidFill>
                  <a:srgbClr val="050505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5300" b="1" dirty="0">
                <a:solidFill>
                  <a:srgbClr val="050505"/>
                </a:solidFill>
                <a:effectLst/>
                <a:latin typeface="Times New Roman" panose="02020603050405020304" pitchFamily="18" charset="0"/>
              </a:rPr>
              <a:t>Good Governance </a:t>
            </a:r>
            <a:br>
              <a:rPr lang="en-US" sz="1800" b="1" dirty="0">
                <a:effectLst/>
                <a:latin typeface="Arial" panose="020B0604020202020204" pitchFamily="34" charset="0"/>
              </a:rPr>
            </a:br>
            <a:r>
              <a:rPr lang="en-US" sz="1800" b="1" dirty="0">
                <a:solidFill>
                  <a:srgbClr val="050505"/>
                </a:solidFill>
                <a:effectLst/>
                <a:latin typeface="Times New Roman" panose="02020603050405020304" pitchFamily="18" charset="0"/>
              </a:rPr>
              <a:t>            		     </a:t>
            </a:r>
            <a:r>
              <a:rPr lang="en-US" sz="2200" b="1" dirty="0">
                <a:solidFill>
                  <a:srgbClr val="050505"/>
                </a:solidFill>
                <a:effectLst/>
                <a:latin typeface="Times New Roman" panose="02020603050405020304" pitchFamily="18" charset="0"/>
              </a:rPr>
              <a:t>Bureaucracy complexities in policymaking in Bangladesh</a:t>
            </a:r>
            <a:br>
              <a:rPr lang="en-US" sz="1800" b="1" dirty="0">
                <a:effectLst/>
                <a:latin typeface="Arial" panose="020B0604020202020204" pitchFamily="34" charset="0"/>
              </a:rPr>
            </a:br>
            <a:endParaRPr 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91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03027" y="6019800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5A1982-AA91-4C02-8A60-E6331069AF3C}"/>
              </a:ext>
            </a:extLst>
          </p:cNvPr>
          <p:cNvSpPr txBox="1"/>
          <p:nvPr/>
        </p:nvSpPr>
        <p:spPr>
          <a:xfrm>
            <a:off x="2605889" y="560857"/>
            <a:ext cx="6980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Consequence of Bureaucracy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591B91-9296-4773-B11E-5B1778E07A87}"/>
              </a:ext>
            </a:extLst>
          </p:cNvPr>
          <p:cNvCxnSpPr>
            <a:cxnSpLocks/>
          </p:cNvCxnSpPr>
          <p:nvPr/>
        </p:nvCxnSpPr>
        <p:spPr>
          <a:xfrm>
            <a:off x="3407875" y="1204511"/>
            <a:ext cx="18107" cy="765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FBA357C-B6B1-42D6-9453-F0B5822E0828}"/>
              </a:ext>
            </a:extLst>
          </p:cNvPr>
          <p:cNvSpPr/>
          <p:nvPr/>
        </p:nvSpPr>
        <p:spPr>
          <a:xfrm>
            <a:off x="1837852" y="1981273"/>
            <a:ext cx="2619467" cy="13353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Unproductive public management practice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2B8792-321A-4A22-B432-58F7FFD35415}"/>
              </a:ext>
            </a:extLst>
          </p:cNvPr>
          <p:cNvSpPr/>
          <p:nvPr/>
        </p:nvSpPr>
        <p:spPr>
          <a:xfrm>
            <a:off x="4753069" y="1961331"/>
            <a:ext cx="2665491" cy="13109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Centralization of power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F19660-436A-4F32-9A07-B0B5CE9F2386}"/>
              </a:ext>
            </a:extLst>
          </p:cNvPr>
          <p:cNvSpPr/>
          <p:nvPr/>
        </p:nvSpPr>
        <p:spPr>
          <a:xfrm>
            <a:off x="7752786" y="1962554"/>
            <a:ext cx="2526669" cy="1412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 structure and decision making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503509-1B8C-4672-88B5-2D27B165FCE1}"/>
              </a:ext>
            </a:extLst>
          </p:cNvPr>
          <p:cNvCxnSpPr>
            <a:cxnSpLocks/>
          </p:cNvCxnSpPr>
          <p:nvPr/>
        </p:nvCxnSpPr>
        <p:spPr>
          <a:xfrm>
            <a:off x="6095999" y="1204511"/>
            <a:ext cx="0" cy="765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72B2060-4487-45FB-9932-B65EE4E98776}"/>
              </a:ext>
            </a:extLst>
          </p:cNvPr>
          <p:cNvCxnSpPr>
            <a:cxnSpLocks/>
          </p:cNvCxnSpPr>
          <p:nvPr/>
        </p:nvCxnSpPr>
        <p:spPr>
          <a:xfrm>
            <a:off x="8815810" y="1204511"/>
            <a:ext cx="15091" cy="776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011D21-8B94-41DB-BBCD-04024DE1652C}"/>
              </a:ext>
            </a:extLst>
          </p:cNvPr>
          <p:cNvCxnSpPr>
            <a:cxnSpLocks/>
          </p:cNvCxnSpPr>
          <p:nvPr/>
        </p:nvCxnSpPr>
        <p:spPr>
          <a:xfrm>
            <a:off x="3281503" y="3316661"/>
            <a:ext cx="10563" cy="635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ED3940-A1B5-4060-A426-CC1A48B68A76}"/>
              </a:ext>
            </a:extLst>
          </p:cNvPr>
          <p:cNvCxnSpPr>
            <a:cxnSpLocks/>
          </p:cNvCxnSpPr>
          <p:nvPr/>
        </p:nvCxnSpPr>
        <p:spPr>
          <a:xfrm flipH="1">
            <a:off x="6094868" y="3247781"/>
            <a:ext cx="10184" cy="717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E71B89-3A4F-4E60-9EBB-BB054B46DA7C}"/>
              </a:ext>
            </a:extLst>
          </p:cNvPr>
          <p:cNvCxnSpPr>
            <a:cxnSpLocks/>
          </p:cNvCxnSpPr>
          <p:nvPr/>
        </p:nvCxnSpPr>
        <p:spPr>
          <a:xfrm>
            <a:off x="8907854" y="3385177"/>
            <a:ext cx="22634" cy="561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4445614-91C0-459C-88FB-21D827DDC6CA}"/>
              </a:ext>
            </a:extLst>
          </p:cNvPr>
          <p:cNvCxnSpPr>
            <a:cxnSpLocks/>
          </p:cNvCxnSpPr>
          <p:nvPr/>
        </p:nvCxnSpPr>
        <p:spPr>
          <a:xfrm>
            <a:off x="6200115" y="5107957"/>
            <a:ext cx="6414" cy="412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5E52F88-2B85-4AA7-9E2F-8ED5C19AA635}"/>
              </a:ext>
            </a:extLst>
          </p:cNvPr>
          <p:cNvSpPr/>
          <p:nvPr/>
        </p:nvSpPr>
        <p:spPr>
          <a:xfrm>
            <a:off x="4753069" y="3964838"/>
            <a:ext cx="2819400" cy="11779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transparency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0EED40-9FFE-4CCC-83D7-4ED2095D9EDD}"/>
              </a:ext>
            </a:extLst>
          </p:cNvPr>
          <p:cNvSpPr/>
          <p:nvPr/>
        </p:nvSpPr>
        <p:spPr>
          <a:xfrm>
            <a:off x="1636411" y="3952237"/>
            <a:ext cx="2676812" cy="1190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 between bureaucrats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84F49D2-BB03-40B6-9F27-9A44D97659DC}"/>
              </a:ext>
            </a:extLst>
          </p:cNvPr>
          <p:cNvSpPr/>
          <p:nvPr/>
        </p:nvSpPr>
        <p:spPr>
          <a:xfrm>
            <a:off x="7752786" y="3951865"/>
            <a:ext cx="2622485" cy="119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accountability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FD620A4-2A8B-4DAF-AB66-F20BD24A0BDD}"/>
              </a:ext>
            </a:extLst>
          </p:cNvPr>
          <p:cNvSpPr/>
          <p:nvPr/>
        </p:nvSpPr>
        <p:spPr>
          <a:xfrm>
            <a:off x="4827761" y="5536595"/>
            <a:ext cx="2744708" cy="1251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of recruitment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585534-D318-4EA8-B59A-AA801A1BB0E5}"/>
              </a:ext>
            </a:extLst>
          </p:cNvPr>
          <p:cNvSpPr/>
          <p:nvPr/>
        </p:nvSpPr>
        <p:spPr>
          <a:xfrm>
            <a:off x="7752786" y="3964838"/>
            <a:ext cx="2622485" cy="1190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accountability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1F5EF3-915C-4246-83E9-E2ADB630A9AD}"/>
              </a:ext>
            </a:extLst>
          </p:cNvPr>
          <p:cNvSpPr/>
          <p:nvPr/>
        </p:nvSpPr>
        <p:spPr>
          <a:xfrm>
            <a:off x="4827761" y="5549568"/>
            <a:ext cx="2744708" cy="1251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of recruitment</a:t>
            </a:r>
          </a:p>
        </p:txBody>
      </p:sp>
    </p:spTree>
    <p:extLst>
      <p:ext uri="{BB962C8B-B14F-4D97-AF65-F5344CB8AC3E}">
        <p14:creationId xmlns:p14="http://schemas.microsoft.com/office/powerpoint/2010/main" val="2882810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806" y="716388"/>
            <a:ext cx="8911687" cy="701351"/>
          </a:xfrm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chemeClr val="accent2">
                    <a:lumMod val="50000"/>
                  </a:schemeClr>
                </a:solidFill>
              </a:rPr>
              <a:t>Discussion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010726" cy="4116280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Bureaucrats play a vital role in achieving national goals in </a:t>
            </a:r>
            <a:endParaRPr lang="en-US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poverty alleviation, 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overall development and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financial development. 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doing this research, we can realize that three things are very important, these are: </a:t>
            </a:r>
            <a:endParaRPr lang="en-US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over-empowerment of bureaucrats, 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reluctance to develop human resources, 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lack of accountability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031627" y="60198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22263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3777-AB22-4EEA-AE0D-4637510BC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7806" y="2852257"/>
            <a:ext cx="9888272" cy="10033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Thank you </a:t>
            </a:r>
            <a:r>
              <a:rPr lang="en-US" dirty="0">
                <a:solidFill>
                  <a:srgbClr val="002060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11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3777-AB22-4EEA-AE0D-4637510BC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612" y="590117"/>
            <a:ext cx="8825658" cy="2086329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Course: Bangladesh Studies</a:t>
            </a:r>
            <a:b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Course code: GEN 201</a:t>
            </a:r>
            <a:b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Group : 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2F8EB-1A30-4079-A19C-D0CA9102C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5017" y="3328332"/>
            <a:ext cx="6454641" cy="2710267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</a:p>
          <a:p>
            <a:r>
              <a:rPr lang="en-US" b="1" i="0" dirty="0" err="1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Aditta</a:t>
            </a:r>
            <a:r>
              <a:rPr lang="en-US" b="1" i="0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Ghosh							  2018-2-60-048</a:t>
            </a:r>
          </a:p>
          <a:p>
            <a:r>
              <a:rPr lang="en-US" b="1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 </a:t>
            </a:r>
            <a:r>
              <a:rPr lang="en-US" b="1" dirty="0" err="1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Tohidul</a:t>
            </a:r>
            <a:r>
              <a:rPr lang="en-US" b="1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Haque  Sagar			          2019-1-60-156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0" dirty="0" err="1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Suroj</a:t>
            </a:r>
            <a:r>
              <a:rPr lang="en-US" b="1" i="0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Banik</a:t>
            </a:r>
            <a:r>
              <a:rPr lang="en-US" b="1" i="0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					                  2017-1-66-054 </a:t>
            </a:r>
          </a:p>
          <a:p>
            <a:r>
              <a:rPr lang="en-US" b="1" i="0" dirty="0" err="1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Ismot</a:t>
            </a:r>
            <a:r>
              <a:rPr lang="en-US" b="1" i="0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Ara Emu						  2019-1-60-054</a:t>
            </a:r>
            <a:endParaRPr lang="en-US" b="1" cap="none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i="0" dirty="0" err="1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Faria</a:t>
            </a:r>
            <a:r>
              <a:rPr lang="en-US" b="1" i="0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Shobnom</a:t>
            </a:r>
            <a:r>
              <a:rPr lang="en-US" b="1" cap="none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  <a:r>
              <a:rPr lang="en-US" b="1" i="0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2016-2-34-011</a:t>
            </a:r>
          </a:p>
          <a:p>
            <a:r>
              <a:rPr lang="en-US" b="1" i="0" dirty="0" err="1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Mohsenul</a:t>
            </a:r>
            <a:r>
              <a:rPr lang="en-US" b="1" i="0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Kabir </a:t>
            </a:r>
            <a:r>
              <a:rPr lang="en-US" b="1" i="0" dirty="0" err="1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Mithun</a:t>
            </a:r>
            <a:r>
              <a:rPr lang="en-US" b="1" i="0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2019-3-60-046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507BA2-AAAA-4469-915C-7EE94843FD29}"/>
              </a:ext>
            </a:extLst>
          </p:cNvPr>
          <p:cNvSpPr txBox="1"/>
          <p:nvPr/>
        </p:nvSpPr>
        <p:spPr>
          <a:xfrm>
            <a:off x="8239659" y="3429000"/>
            <a:ext cx="43346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to: </a:t>
            </a:r>
          </a:p>
          <a:p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Lutfun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Nahar (DLN)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Adjunct Associate Professor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Social Relations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East West University</a:t>
            </a: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6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223D4-C967-4FE8-82C8-C295C37C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305" y="674444"/>
            <a:ext cx="8911687" cy="684573"/>
          </a:xfrm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183D-CA6C-405B-90FE-F6C47390B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9084924" cy="3006571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Political influence in the bureaucracy.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Lack of transparency.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Lack of coordination with social and non-governmental organizations.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Political infiltration and nepotism.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Corruption.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FAEFF-DE21-4AE8-8982-FADB518CFB3E}"/>
              </a:ext>
            </a:extLst>
          </p:cNvPr>
          <p:cNvSpPr txBox="1"/>
          <p:nvPr/>
        </p:nvSpPr>
        <p:spPr>
          <a:xfrm>
            <a:off x="11222966" y="6123317"/>
            <a:ext cx="7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63068-7228-46F7-A363-BBA8A7D90575}"/>
              </a:ext>
            </a:extLst>
          </p:cNvPr>
          <p:cNvSpPr txBox="1"/>
          <p:nvPr/>
        </p:nvSpPr>
        <p:spPr>
          <a:xfrm>
            <a:off x="1846305" y="1483502"/>
            <a:ext cx="8911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 we have summarized the whole paper. We have mainly found some points: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8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F05D-9DAE-44D8-AEDC-2A2516F2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245" y="573776"/>
            <a:ext cx="8911687" cy="659406"/>
          </a:xfrm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7662-63B9-41CB-8E5D-92C11740D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4245" y="3201639"/>
            <a:ext cx="5704760" cy="1755866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Politicization of public administration.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Need of engagement with gracious society, think tanks and the media.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Capacity of 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Bureaucrat.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8AA5D-9969-49F6-90EC-A3C61DD31A63}"/>
              </a:ext>
            </a:extLst>
          </p:cNvPr>
          <p:cNvSpPr txBox="1"/>
          <p:nvPr/>
        </p:nvSpPr>
        <p:spPr>
          <a:xfrm>
            <a:off x="11015932" y="6098875"/>
            <a:ext cx="75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8BBFB7-4B00-46D4-B6CB-28929EBBFE4E}"/>
              </a:ext>
            </a:extLst>
          </p:cNvPr>
          <p:cNvSpPr txBox="1"/>
          <p:nvPr/>
        </p:nvSpPr>
        <p:spPr>
          <a:xfrm>
            <a:off x="2104245" y="1385285"/>
            <a:ext cx="9696998" cy="252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 we have tried to find the answer to a question. That is “</a:t>
            </a:r>
            <a:r>
              <a:rPr lang="en-US" sz="1800" b="1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Good Governance: Bureaucracy complexities in policymaking in Bangladesh”.</a:t>
            </a:r>
          </a:p>
          <a:p>
            <a:pPr marL="0" marR="0" algn="just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Literature Review: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 we have analyzed some research papers and found three main causes of bureaucratic complications, they are: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39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DD96-284B-4EF5-9DB2-85A9331C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0554"/>
            <a:ext cx="8911687" cy="7265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2A9F29-4DD2-49FB-8EB2-57FA4759B6C2}"/>
              </a:ext>
            </a:extLst>
          </p:cNvPr>
          <p:cNvSpPr txBox="1"/>
          <p:nvPr/>
        </p:nvSpPr>
        <p:spPr>
          <a:xfrm>
            <a:off x="11050438" y="6019800"/>
            <a:ext cx="71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3225B1-98F6-4978-BFD6-AC9D1DEE35B3}"/>
              </a:ext>
            </a:extLst>
          </p:cNvPr>
          <p:cNvSpPr txBox="1"/>
          <p:nvPr/>
        </p:nvSpPr>
        <p:spPr>
          <a:xfrm>
            <a:off x="1209442" y="1353299"/>
            <a:ext cx="2707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strategy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F1D98-ECF3-4206-A38B-553FF67F66BC}"/>
              </a:ext>
            </a:extLst>
          </p:cNvPr>
          <p:cNvSpPr txBox="1"/>
          <p:nvPr/>
        </p:nvSpPr>
        <p:spPr>
          <a:xfrm>
            <a:off x="1209442" y="1789636"/>
            <a:ext cx="8479990" cy="106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review is mainly based on the current published data or information.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major electronic databases and search engines including-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164F84-0462-4BD6-90F1-A87413FDDB26}"/>
              </a:ext>
            </a:extLst>
          </p:cNvPr>
          <p:cNvSpPr txBox="1"/>
          <p:nvPr/>
        </p:nvSpPr>
        <p:spPr>
          <a:xfrm>
            <a:off x="1209442" y="2595441"/>
            <a:ext cx="10982558" cy="2250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Cochrane library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 Med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Scopus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Google Scholar databases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ResearchGate and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Bangladesh Journals Online were searched from 2001 to 2021 before August to accumulate current findings.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48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649277"/>
            <a:ext cx="8911687" cy="692962"/>
          </a:xfrm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3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105483" cy="41889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	Good governance.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	Bad governance.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	Bureaucracy.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	Politic.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	Abuse of power.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	Corruption in bureaucracy.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	Weak executive.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	Corruption in Bangladesh.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	Bureaucratic complexities.</a:t>
            </a:r>
            <a:b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019997" y="595322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BECA1-F2C6-4793-B0A1-4F2631471E1E}"/>
              </a:ext>
            </a:extLst>
          </p:cNvPr>
          <p:cNvSpPr txBox="1"/>
          <p:nvPr/>
        </p:nvSpPr>
        <p:spPr>
          <a:xfrm>
            <a:off x="1531593" y="966357"/>
            <a:ext cx="8347478" cy="1167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major keywords and their combinations used in search strategy was following-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0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5821-DD3B-4C82-BC1C-863418CA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Criteria for inclusion and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A8937-822F-4C6C-84C5-27920E8A3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24722"/>
            <a:ext cx="9324621" cy="3672396"/>
          </a:xfrm>
        </p:spPr>
        <p:txBody>
          <a:bodyPr/>
          <a:lstStyle/>
          <a:p>
            <a:r>
              <a:rPr lang="en-US" dirty="0"/>
              <a:t>Reported study data with relevant information of good governance in Bangladesh.</a:t>
            </a:r>
          </a:p>
          <a:p>
            <a:r>
              <a:rPr lang="en-US" dirty="0"/>
              <a:t> Study reported of the good governance;</a:t>
            </a:r>
          </a:p>
          <a:p>
            <a:r>
              <a:rPr lang="en-US" dirty="0"/>
              <a:t> Study published in a peer-reviewed journal in the English language </a:t>
            </a:r>
          </a:p>
          <a:p>
            <a:r>
              <a:rPr lang="en-US" dirty="0"/>
              <a:t> Study conducted Bangladeshi daily newspaper article of governances; </a:t>
            </a:r>
          </a:p>
          <a:p>
            <a:r>
              <a:rPr lang="en-US" dirty="0"/>
              <a:t> Analyzed Anti-Corruption commission report of Bangladesh.</a:t>
            </a:r>
          </a:p>
        </p:txBody>
      </p:sp>
    </p:spTree>
    <p:extLst>
      <p:ext uri="{BB962C8B-B14F-4D97-AF65-F5344CB8AC3E}">
        <p14:creationId xmlns:p14="http://schemas.microsoft.com/office/powerpoint/2010/main" val="175898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749" y="607332"/>
            <a:ext cx="8911687" cy="718129"/>
          </a:xfrm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 </a:t>
            </a:r>
            <a:endParaRPr lang="en-US" sz="3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1841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It’s a time-consuming process.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can’t verify the results of qualitative research.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It’s a labor-intensive approach.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It’s difficult to investigate causality.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Qualitative research is not statistically representative.</a:t>
            </a:r>
          </a:p>
          <a:p>
            <a:pPr marL="0" indent="0">
              <a:buNone/>
            </a:pPr>
            <a:b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24086" y="593218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BBA09-4A32-4904-A501-E398258B0FF7}"/>
              </a:ext>
            </a:extLst>
          </p:cNvPr>
          <p:cNvSpPr txBox="1"/>
          <p:nvPr/>
        </p:nvSpPr>
        <p:spPr>
          <a:xfrm>
            <a:off x="2589212" y="1283532"/>
            <a:ext cx="6782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techniques of the data collector and their own unique observations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alter the information in subtle ways.</a:t>
            </a:r>
          </a:p>
        </p:txBody>
      </p:sp>
    </p:spTree>
    <p:extLst>
      <p:ext uri="{BB962C8B-B14F-4D97-AF65-F5344CB8AC3E}">
        <p14:creationId xmlns:p14="http://schemas.microsoft.com/office/powerpoint/2010/main" val="18171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772" y="633208"/>
            <a:ext cx="8911687" cy="760073"/>
          </a:xfrm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chemeClr val="accent2">
                    <a:lumMod val="50000"/>
                  </a:schemeClr>
                </a:solidFill>
              </a:rPr>
              <a:t>Results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95708" y="508191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39CB5-F93D-4456-9330-66F4414A263A}"/>
              </a:ext>
            </a:extLst>
          </p:cNvPr>
          <p:cNvSpPr/>
          <p:nvPr/>
        </p:nvSpPr>
        <p:spPr>
          <a:xfrm>
            <a:off x="4113178" y="1173525"/>
            <a:ext cx="4155538" cy="2399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of bureaucrats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4535C7-242B-40DC-A1EB-9AB492852A9F}"/>
              </a:ext>
            </a:extLst>
          </p:cNvPr>
          <p:cNvCxnSpPr>
            <a:stCxn id="9" idx="1"/>
          </p:cNvCxnSpPr>
          <p:nvPr/>
        </p:nvCxnSpPr>
        <p:spPr>
          <a:xfrm flipH="1">
            <a:off x="2157627" y="2373110"/>
            <a:ext cx="1955551" cy="2077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8A7DEBF-5EB8-4228-9D31-BB1734C48B05}"/>
              </a:ext>
            </a:extLst>
          </p:cNvPr>
          <p:cNvSpPr/>
          <p:nvPr/>
        </p:nvSpPr>
        <p:spPr>
          <a:xfrm>
            <a:off x="813188" y="4450880"/>
            <a:ext cx="2489707" cy="15209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Still slave to the bureaucrats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B83624-F04E-4E89-8610-6049E0694431}"/>
              </a:ext>
            </a:extLst>
          </p:cNvPr>
          <p:cNvCxnSpPr/>
          <p:nvPr/>
        </p:nvCxnSpPr>
        <p:spPr>
          <a:xfrm>
            <a:off x="4832924" y="3572695"/>
            <a:ext cx="27161" cy="878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C756A-F7A4-4D5A-9E92-089F94BF2298}"/>
              </a:ext>
            </a:extLst>
          </p:cNvPr>
          <p:cNvSpPr/>
          <p:nvPr/>
        </p:nvSpPr>
        <p:spPr>
          <a:xfrm>
            <a:off x="3805355" y="4450880"/>
            <a:ext cx="2553077" cy="15209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freedom of speaking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88950F-BD0E-444E-908B-5E65F0B9126B}"/>
              </a:ext>
            </a:extLst>
          </p:cNvPr>
          <p:cNvCxnSpPr/>
          <p:nvPr/>
        </p:nvCxnSpPr>
        <p:spPr>
          <a:xfrm>
            <a:off x="7426743" y="3572695"/>
            <a:ext cx="9053" cy="878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F33A816-1030-4379-9376-FC437242E46A}"/>
              </a:ext>
            </a:extLst>
          </p:cNvPr>
          <p:cNvSpPr/>
          <p:nvPr/>
        </p:nvSpPr>
        <p:spPr>
          <a:xfrm>
            <a:off x="6725098" y="4450880"/>
            <a:ext cx="2231680" cy="15209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themselves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828783-4080-4686-8A64-F15379528196}"/>
              </a:ext>
            </a:extLst>
          </p:cNvPr>
          <p:cNvCxnSpPr>
            <a:stCxn id="9" idx="3"/>
          </p:cNvCxnSpPr>
          <p:nvPr/>
        </p:nvCxnSpPr>
        <p:spPr>
          <a:xfrm>
            <a:off x="8268716" y="2373110"/>
            <a:ext cx="2652664" cy="2000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5F43F6E-AE39-4F48-B322-0C4FD1B782DD}"/>
              </a:ext>
            </a:extLst>
          </p:cNvPr>
          <p:cNvSpPr/>
          <p:nvPr/>
        </p:nvSpPr>
        <p:spPr>
          <a:xfrm>
            <a:off x="9549781" y="4450880"/>
            <a:ext cx="2141144" cy="15209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power</a:t>
            </a:r>
          </a:p>
        </p:txBody>
      </p:sp>
    </p:spTree>
    <p:extLst>
      <p:ext uri="{BB962C8B-B14F-4D97-AF65-F5344CB8AC3E}">
        <p14:creationId xmlns:p14="http://schemas.microsoft.com/office/powerpoint/2010/main" val="25834605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593</TotalTime>
  <Words>566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Symbol</vt:lpstr>
      <vt:lpstr>Times New Roman</vt:lpstr>
      <vt:lpstr>Wingdings</vt:lpstr>
      <vt:lpstr>Wingdings 3</vt:lpstr>
      <vt:lpstr>Wisp</vt:lpstr>
      <vt:lpstr>      Good Governance                     Bureaucracy complexities in policymaking in Bangladesh </vt:lpstr>
      <vt:lpstr>Course: Bangladesh Studies Course code: GEN 201 Group : B</vt:lpstr>
      <vt:lpstr>Abstract:</vt:lpstr>
      <vt:lpstr>Introduction:</vt:lpstr>
      <vt:lpstr>Methodology</vt:lpstr>
      <vt:lpstr>Methodology</vt:lpstr>
      <vt:lpstr>Criteria for inclusion and exclusion</vt:lpstr>
      <vt:lpstr>Limitation </vt:lpstr>
      <vt:lpstr>Results</vt:lpstr>
      <vt:lpstr>PowerPoint Presentation</vt:lpstr>
      <vt:lpstr>Discussion &amp; Conclusion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</dc:creator>
  <cp:lastModifiedBy>sagar Haque</cp:lastModifiedBy>
  <cp:revision>39</cp:revision>
  <dcterms:created xsi:type="dcterms:W3CDTF">2021-05-20T17:34:17Z</dcterms:created>
  <dcterms:modified xsi:type="dcterms:W3CDTF">2021-09-09T19:08:37Z</dcterms:modified>
</cp:coreProperties>
</file>