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B Garamon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BGaramond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italic.fntdata"/><Relationship Id="rId25" Type="http://schemas.openxmlformats.org/officeDocument/2006/relationships/font" Target="fonts/EBGaramond-bold.fntdata"/><Relationship Id="rId27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f8f5e254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f8f5e254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f8f5e254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f8f5e254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f8f5e254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f8f5e254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f8f5e254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f8f5e254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f8f5e254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f8f5e254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f8f5e254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f8f5e254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f8f5e254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f8f5e254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f8f5e254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f8f5e254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f8f5e254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f8f5e25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f8f5e25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f8f5e25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f8f5e25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f8f5e25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f8f5e254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f8f5e254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f8f5e254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f8f5e25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f8f5e254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f8f5e254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f8f5e25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f8f5e25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f8f5e25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f8f5e25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f8f5e254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f8f5e254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2ED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8" y="0"/>
            <a:ext cx="908162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Additional Observations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>
            <a:off x="32125" y="1391950"/>
            <a:ext cx="91227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2"/>
          <p:cNvSpPr txBox="1"/>
          <p:nvPr/>
        </p:nvSpPr>
        <p:spPr>
          <a:xfrm>
            <a:off x="3843900" y="1916600"/>
            <a:ext cx="37368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Income Type Distribution - Females: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Working: 2,005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Commercial Associate: 884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Pensioner: 302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State Servant: 194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Student: 1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075" y="2280650"/>
            <a:ext cx="1629025" cy="1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Key   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Observations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40" name="Google Shape;140;p23"/>
          <p:cNvCxnSpPr/>
          <p:nvPr/>
        </p:nvCxnSpPr>
        <p:spPr>
          <a:xfrm>
            <a:off x="32125" y="1391950"/>
            <a:ext cx="91227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3"/>
          <p:cNvSpPr txBox="1"/>
          <p:nvPr/>
        </p:nvSpPr>
        <p:spPr>
          <a:xfrm>
            <a:off x="3843900" y="1916600"/>
            <a:ext cx="37368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Higher proportion of males compared to females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Significant proportion of non-car owners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850" y="1841625"/>
            <a:ext cx="1006500" cy="10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852" y="3352600"/>
            <a:ext cx="1123000" cy="11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EB Garamond"/>
                <a:ea typeface="EB Garamond"/>
                <a:cs typeface="EB Garamond"/>
                <a:sym typeface="EB Garamond"/>
              </a:rPr>
              <a:t>Model Selection for Predictive Analysis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4"/>
          <p:cNvCxnSpPr/>
          <p:nvPr/>
        </p:nvCxnSpPr>
        <p:spPr>
          <a:xfrm>
            <a:off x="32125" y="1124250"/>
            <a:ext cx="9144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4"/>
          <p:cNvSpPr txBox="1"/>
          <p:nvPr/>
        </p:nvSpPr>
        <p:spPr>
          <a:xfrm>
            <a:off x="2794600" y="1659625"/>
            <a:ext cx="58461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A Gradient Boosting Classifier was chosen for its robustness and ability to handle a variety of data distributions.</a:t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839900" y="3212100"/>
            <a:ext cx="58461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The model was trained using the training dataset split from the original data, with 80% allocated for training and 20% for testing.</a:t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600" y="1788200"/>
            <a:ext cx="995750" cy="9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200" y="3383425"/>
            <a:ext cx="1271675" cy="12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43825" y="56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>
                <a:latin typeface="EB Garamond"/>
                <a:ea typeface="EB Garamond"/>
                <a:cs typeface="EB Garamond"/>
                <a:sym typeface="EB Garamond"/>
              </a:rPr>
              <a:t>Hyperparameter Tuning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5"/>
          <p:cNvCxnSpPr/>
          <p:nvPr/>
        </p:nvCxnSpPr>
        <p:spPr>
          <a:xfrm>
            <a:off x="32125" y="1124250"/>
            <a:ext cx="9144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5"/>
          <p:cNvSpPr txBox="1"/>
          <p:nvPr/>
        </p:nvSpPr>
        <p:spPr>
          <a:xfrm>
            <a:off x="2794600" y="1659625"/>
            <a:ext cx="58461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GridSearchCV was utilized to identify the best combination of parameters.</a:t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956525" y="2912300"/>
            <a:ext cx="59079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Optimal Parameters Identified:</a:t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Learning Rate: 0.01</a:t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Max Depth: 3</a:t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Minimum Samples per Leaf: 1</a:t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Number of Estimators: 100</a:t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75" y="1777425"/>
            <a:ext cx="1196800" cy="11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325" y="3351375"/>
            <a:ext cx="1543375" cy="15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43825" y="56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>
                <a:latin typeface="EB Garamond"/>
                <a:ea typeface="EB Garamond"/>
                <a:cs typeface="EB Garamond"/>
                <a:sym typeface="EB Garamond"/>
              </a:rPr>
              <a:t>Model Evaluation Metrics: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6"/>
          <p:cNvCxnSpPr/>
          <p:nvPr/>
        </p:nvCxnSpPr>
        <p:spPr>
          <a:xfrm>
            <a:off x="32125" y="1124250"/>
            <a:ext cx="9144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 txBox="1"/>
          <p:nvPr/>
        </p:nvSpPr>
        <p:spPr>
          <a:xfrm>
            <a:off x="2956525" y="1629450"/>
            <a:ext cx="59079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Train Accuracy: 87.20%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Test Accuracy: 85.32%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confusion matrix indicated: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○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High number of true negatives (1657)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○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Minimal false positives (2)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○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Significant false negatives (283)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○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 true positives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75" y="1777425"/>
            <a:ext cx="1196800" cy="11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43825" y="56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>
                <a:latin typeface="EB Garamond"/>
                <a:ea typeface="EB Garamond"/>
                <a:cs typeface="EB Garamond"/>
                <a:sym typeface="EB Garamond"/>
              </a:rPr>
              <a:t>Feature Importance: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7"/>
          <p:cNvCxnSpPr/>
          <p:nvPr/>
        </p:nvCxnSpPr>
        <p:spPr>
          <a:xfrm>
            <a:off x="32125" y="1124250"/>
            <a:ext cx="9144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7"/>
          <p:cNvSpPr txBox="1"/>
          <p:nvPr/>
        </p:nvSpPr>
        <p:spPr>
          <a:xfrm>
            <a:off x="2956525" y="1629450"/>
            <a:ext cx="59079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Key determinants identified include income, education, and occupation.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Higher income levels showed a strong correlation with approval likelihood, indicating financial stability.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300" y="1575375"/>
            <a:ext cx="1314500" cy="13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800" y="3226900"/>
            <a:ext cx="1260975" cy="12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43825" y="56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>
                <a:latin typeface="EB Garamond"/>
                <a:ea typeface="EB Garamond"/>
                <a:cs typeface="EB Garamond"/>
                <a:sym typeface="EB Garamond"/>
              </a:rPr>
              <a:t>Feature Importance: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8"/>
          <p:cNvCxnSpPr/>
          <p:nvPr/>
        </p:nvCxnSpPr>
        <p:spPr>
          <a:xfrm>
            <a:off x="32125" y="1124250"/>
            <a:ext cx="9144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8"/>
          <p:cNvSpPr txBox="1"/>
          <p:nvPr/>
        </p:nvSpPr>
        <p:spPr>
          <a:xfrm>
            <a:off x="2956525" y="1629450"/>
            <a:ext cx="59079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Educated individuals exhibited better eligibility, emphasizing the importance of financial literacy.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Higher income levels showed a strong correlation with approval likelihood, indicating financial stability.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300" y="1575375"/>
            <a:ext cx="1314500" cy="13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800" y="3226900"/>
            <a:ext cx="1260975" cy="12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43825" y="56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>
                <a:latin typeface="EB Garamond"/>
                <a:ea typeface="EB Garamond"/>
                <a:cs typeface="EB Garamond"/>
                <a:sym typeface="EB Garamond"/>
              </a:rPr>
              <a:t>Takeaways 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9"/>
          <p:cNvCxnSpPr/>
          <p:nvPr/>
        </p:nvCxnSpPr>
        <p:spPr>
          <a:xfrm>
            <a:off x="32125" y="1124250"/>
            <a:ext cx="9144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9"/>
          <p:cNvSpPr txBox="1"/>
          <p:nvPr/>
        </p:nvSpPr>
        <p:spPr>
          <a:xfrm>
            <a:off x="2956525" y="1629450"/>
            <a:ext cx="59079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Key determinants included income, education, and occupation.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Higher income levels showed a strong correlation with approval likelihood.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300" y="1575375"/>
            <a:ext cx="1314500" cy="13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800" y="3226900"/>
            <a:ext cx="1260975" cy="12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825" y="1445475"/>
            <a:ext cx="2631500" cy="26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627563" y="1477625"/>
            <a:ext cx="5781900" cy="22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 Card Eligibility Prediction</a:t>
            </a:r>
            <a:endParaRPr b="1" sz="1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By</a:t>
            </a:r>
            <a:endParaRPr b="1" sz="1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Nigar Tasmim Ahamed </a:t>
            </a:r>
            <a:endParaRPr b="1" sz="1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0" name="Google Shape;60;p14"/>
          <p:cNvCxnSpPr/>
          <p:nvPr/>
        </p:nvCxnSpPr>
        <p:spPr>
          <a:xfrm>
            <a:off x="4207950" y="2591150"/>
            <a:ext cx="79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9188"/>
            <a:ext cx="1894324" cy="189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841650" y="1113550"/>
            <a:ext cx="52467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The   Problem </a:t>
            </a:r>
            <a:endParaRPr sz="27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67" name="Google Shape;67;p15"/>
          <p:cNvCxnSpPr/>
          <p:nvPr/>
        </p:nvCxnSpPr>
        <p:spPr>
          <a:xfrm>
            <a:off x="267675" y="2045075"/>
            <a:ext cx="88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5"/>
          <p:cNvSpPr txBox="1"/>
          <p:nvPr/>
        </p:nvSpPr>
        <p:spPr>
          <a:xfrm>
            <a:off x="1841650" y="2635850"/>
            <a:ext cx="68313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It’s no great discovery that predicting credit card eligibility accurately can significantly impact a bank's risk management and customer satisfaction.</a:t>
            </a:r>
            <a:endParaRPr sz="20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75" y="2518850"/>
            <a:ext cx="1389300" cy="13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841650" y="1113550"/>
            <a:ext cx="52467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The   Solution </a:t>
            </a:r>
            <a:endParaRPr sz="27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75" name="Google Shape;75;p16"/>
          <p:cNvCxnSpPr/>
          <p:nvPr/>
        </p:nvCxnSpPr>
        <p:spPr>
          <a:xfrm>
            <a:off x="267675" y="2045075"/>
            <a:ext cx="88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/>
        </p:nvSpPr>
        <p:spPr>
          <a:xfrm>
            <a:off x="1959450" y="3021450"/>
            <a:ext cx="68313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Develop a predictive model using data analysis and machine learning techniques.</a:t>
            </a:r>
            <a:endParaRPr sz="20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75" y="2633975"/>
            <a:ext cx="1346476" cy="134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841650" y="1113550"/>
            <a:ext cx="52467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Data Source </a:t>
            </a:r>
            <a:endParaRPr sz="27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83" name="Google Shape;83;p17"/>
          <p:cNvCxnSpPr/>
          <p:nvPr/>
        </p:nvCxnSpPr>
        <p:spPr>
          <a:xfrm>
            <a:off x="267675" y="2045075"/>
            <a:ext cx="88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7"/>
          <p:cNvSpPr/>
          <p:nvPr/>
        </p:nvSpPr>
        <p:spPr>
          <a:xfrm>
            <a:off x="1188500" y="2601875"/>
            <a:ext cx="2997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713175" y="2453975"/>
            <a:ext cx="68634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The dataset includes various features such as age, income, employment status, and credit history, which are potential determinants of credit card eligibility.</a:t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Comprehensive analysis of these features helps in understanding the factors influencing credit card eligibility.</a:t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233825" y="3846425"/>
            <a:ext cx="2997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Data Wrangling</a:t>
            </a:r>
            <a:endParaRPr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58650" y="1327825"/>
            <a:ext cx="46362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                        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    2.  Feature Reduction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   							3. Normalization </a:t>
            </a:r>
            <a:endParaRPr/>
          </a:p>
        </p:txBody>
      </p:sp>
      <p:cxnSp>
        <p:nvCxnSpPr>
          <p:cNvPr id="93" name="Google Shape;93;p18"/>
          <p:cNvCxnSpPr/>
          <p:nvPr/>
        </p:nvCxnSpPr>
        <p:spPr>
          <a:xfrm flipH="1" rot="10800000">
            <a:off x="53525" y="1327825"/>
            <a:ext cx="90369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8"/>
          <p:cNvSpPr txBox="1"/>
          <p:nvPr/>
        </p:nvSpPr>
        <p:spPr>
          <a:xfrm>
            <a:off x="1348975" y="1530725"/>
            <a:ext cx="1809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Steps Taken :</a:t>
            </a:r>
            <a:endParaRPr b="1" sz="20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681425" y="2132250"/>
            <a:ext cx="2171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B Garamond"/>
              <a:buAutoNum type="arabicPeriod"/>
            </a:pPr>
            <a:r>
              <a:rPr lang="en-GB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Data Cleaning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675" y="1951625"/>
            <a:ext cx="800750" cy="8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300" y="3094300"/>
            <a:ext cx="800750" cy="8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7625" y="4236975"/>
            <a:ext cx="854100" cy="8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 Exploratory Data Analysis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 flipH="1" rot="10800000">
            <a:off x="10700" y="1295475"/>
            <a:ext cx="9144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9"/>
          <p:cNvSpPr txBox="1"/>
          <p:nvPr/>
        </p:nvSpPr>
        <p:spPr>
          <a:xfrm>
            <a:off x="3019425" y="1777400"/>
            <a:ext cx="5257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Dataset Size:  9,709 rows and 20 columns.</a:t>
            </a:r>
            <a:endParaRPr sz="26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50" y="1584025"/>
            <a:ext cx="793850" cy="7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150425" y="2880325"/>
            <a:ext cx="5257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Gender Distribution: 6,323 males and 3,386 females</a:t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425" y="2687525"/>
            <a:ext cx="793850" cy="7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3238600" y="3983250"/>
            <a:ext cx="5257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Eligibility Criteria: Eligibility was determined based on age (&gt;= 18), car ownership, and property ownership.</a:t>
            </a:r>
            <a:endParaRPr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0438" y="3901512"/>
            <a:ext cx="8858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Additional Observations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>
            <a:off x="32125" y="1391950"/>
            <a:ext cx="91227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0"/>
          <p:cNvSpPr txBox="1"/>
          <p:nvPr/>
        </p:nvSpPr>
        <p:spPr>
          <a:xfrm>
            <a:off x="3843900" y="1916600"/>
            <a:ext cx="37368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Income Type Distribution - Females: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Working: 2,005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Commercial Associate: 884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Pensioner: 302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State Servant: 194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Student: 1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775" y="2194212"/>
            <a:ext cx="2003775" cy="20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Additional Observations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>
            <a:off x="32125" y="1391950"/>
            <a:ext cx="91227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1"/>
          <p:cNvSpPr txBox="1"/>
          <p:nvPr/>
        </p:nvSpPr>
        <p:spPr>
          <a:xfrm>
            <a:off x="3843900" y="1916600"/>
            <a:ext cx="37368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Income Type Distribution - Males: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Working: 2,955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Commercial Associate: 1,428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Pensioner: 1,410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State Servant: 528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-GB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Student: 2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075" y="2280650"/>
            <a:ext cx="1629025" cy="1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