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5" r:id="rId7"/>
    <p:sldId id="368" r:id="rId8"/>
    <p:sldId id="366" r:id="rId9"/>
    <p:sldId id="369" r:id="rId10"/>
    <p:sldId id="367" r:id="rId11"/>
    <p:sldId id="370" r:id="rId12"/>
    <p:sldId id="364" r:id="rId13"/>
    <p:sldId id="372" r:id="rId14"/>
    <p:sldId id="371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296C3-8569-4103-BC84-AE2A047C34CB}" v="920" dt="2025-01-20T23:09:51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0354" autoAdjust="0"/>
  </p:normalViewPr>
  <p:slideViewPr>
    <p:cSldViewPr snapToGrid="0">
      <p:cViewPr>
        <p:scale>
          <a:sx n="66" d="100"/>
          <a:sy n="66" d="100"/>
        </p:scale>
        <p:origin x="17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21/01/2025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A06E-2054-4C5E-3F3A-811CD410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61029-655C-8715-D944-19DDF7160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4069D4-FAB8-B81F-3BA9-2A6A5317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9508-0CA2-45F8-BAF9-1AB2FFBC6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0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21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21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21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21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21 January,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4894" y="219740"/>
            <a:ext cx="6733732" cy="3410461"/>
          </a:xfrm>
        </p:spPr>
        <p:txBody>
          <a:bodyPr rtlCol="0"/>
          <a:lstStyle/>
          <a:p>
            <a:pPr rtl="0"/>
            <a:r>
              <a:rPr lang="en-GB" dirty="0" err="1"/>
              <a:t>Tablica</a:t>
            </a:r>
            <a:r>
              <a:rPr lang="en-GB" dirty="0"/>
              <a:t> </a:t>
            </a:r>
            <a:r>
              <a:rPr lang="en-GB" dirty="0" err="1"/>
              <a:t>interaktywna</a:t>
            </a:r>
            <a:r>
              <a:rPr lang="en-GB" dirty="0"/>
              <a:t> – 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 err="1"/>
              <a:t>przegląd</a:t>
            </a:r>
            <a:r>
              <a:rPr lang="en-GB" dirty="0"/>
              <a:t> 				</a:t>
            </a:r>
            <a:r>
              <a:rPr lang="en-GB" dirty="0" err="1"/>
              <a:t>semestralny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88707"/>
          </a:xfrm>
        </p:spPr>
        <p:txBody>
          <a:bodyPr rtlCol="0"/>
          <a:lstStyle/>
          <a:p>
            <a:pPr rtl="0"/>
            <a:r>
              <a:rPr lang="en-GB" dirty="0" err="1">
                <a:latin typeface="+mj-lt"/>
              </a:rPr>
              <a:t>Zespół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projektowy</a:t>
            </a:r>
            <a:r>
              <a:rPr lang="en-GB" dirty="0">
                <a:latin typeface="+mj-lt"/>
              </a:rPr>
              <a:t>:</a:t>
            </a:r>
          </a:p>
          <a:p>
            <a:pPr rtl="0"/>
            <a:r>
              <a:rPr lang="en-GB" dirty="0">
                <a:solidFill>
                  <a:schemeClr val="accent3"/>
                </a:solidFill>
                <a:latin typeface="+mj-lt"/>
              </a:rPr>
              <a:t>Antonio Falco</a:t>
            </a:r>
          </a:p>
          <a:p>
            <a:pPr rtl="0"/>
            <a:r>
              <a:rPr lang="en-GB" dirty="0">
                <a:latin typeface="+mj-lt"/>
              </a:rPr>
              <a:t>Mateusz </a:t>
            </a:r>
            <a:r>
              <a:rPr lang="en-GB" dirty="0" err="1">
                <a:latin typeface="+mj-lt"/>
              </a:rPr>
              <a:t>Gaweł</a:t>
            </a:r>
            <a:endParaRPr lang="en-GB" dirty="0"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Maksymilian Grobicki - Madej</a:t>
            </a:r>
          </a:p>
          <a:p>
            <a:pPr rtl="0"/>
            <a:r>
              <a:rPr lang="en-GB" dirty="0">
                <a:latin typeface="+mj-lt"/>
              </a:rPr>
              <a:t>Artur </a:t>
            </a:r>
            <a:r>
              <a:rPr lang="en-GB" dirty="0" err="1">
                <a:latin typeface="+mj-lt"/>
              </a:rPr>
              <a:t>Antoszczyszyn</a:t>
            </a:r>
            <a:endParaRPr lang="en-GB" dirty="0">
              <a:latin typeface="+mj-lt"/>
            </a:endParaRP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E7388-162C-CE35-38C0-7AC4C82A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EF1-1EF5-7AA3-FC19-94D631F8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 </a:t>
            </a:r>
            <a:r>
              <a:rPr lang="en-GB" dirty="0" err="1"/>
              <a:t>dalej</a:t>
            </a:r>
            <a:r>
              <a:rPr lang="en-GB" dirty="0"/>
              <a:t>?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CF2AF75-0955-AEA7-49CD-949002E4D8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 err="1"/>
              <a:t>Marzec</a:t>
            </a:r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24808B1-090F-8AB5-9684-3C3E59FDD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 err="1"/>
              <a:t>Gotowy</a:t>
            </a:r>
            <a:r>
              <a:rPr lang="en-GB" dirty="0"/>
              <a:t> hub, screensharing, </a:t>
            </a:r>
            <a:r>
              <a:rPr lang="en-GB" dirty="0" err="1"/>
              <a:t>przyciski</a:t>
            </a:r>
            <a:r>
              <a:rPr lang="en-GB" dirty="0"/>
              <a:t> </a:t>
            </a:r>
            <a:r>
              <a:rPr lang="en-GB" dirty="0" err="1"/>
              <a:t>fizyczne</a:t>
            </a:r>
            <a:r>
              <a:rPr lang="en-GB" dirty="0"/>
              <a:t>, </a:t>
            </a:r>
            <a:r>
              <a:rPr lang="en-GB" dirty="0" err="1"/>
              <a:t>dopracowywanie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(</a:t>
            </a:r>
            <a:r>
              <a:rPr lang="en-GB" dirty="0" err="1"/>
              <a:t>wykorzystanie</a:t>
            </a:r>
            <a:r>
              <a:rPr lang="en-GB" dirty="0"/>
              <a:t> </a:t>
            </a:r>
            <a:r>
              <a:rPr lang="en-GB" dirty="0" err="1"/>
              <a:t>kamery</a:t>
            </a:r>
            <a:r>
              <a:rPr lang="en-GB" dirty="0"/>
              <a:t>?).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0C3C67B-0320-C19C-FD00-41A6DF65AC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 err="1"/>
              <a:t>Kwiecień</a:t>
            </a:r>
            <a:endParaRPr lang="en-GB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22B5D52-7732-1D18-D1FD-6A7A06D47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770076"/>
          </a:xfrm>
        </p:spPr>
        <p:txBody>
          <a:bodyPr rtlCol="0"/>
          <a:lstStyle/>
          <a:p>
            <a:pPr rtl="0"/>
            <a:r>
              <a:rPr lang="en-GB" dirty="0" err="1"/>
              <a:t>Wydruk</a:t>
            </a:r>
            <a:r>
              <a:rPr lang="en-GB" dirty="0"/>
              <a:t> </a:t>
            </a:r>
            <a:r>
              <a:rPr lang="en-GB" dirty="0" err="1"/>
              <a:t>obudowy</a:t>
            </a:r>
            <a:r>
              <a:rPr lang="en-GB" dirty="0"/>
              <a:t> 3D, </a:t>
            </a:r>
            <a:r>
              <a:rPr lang="en-GB" dirty="0" err="1"/>
              <a:t>zapewnienie</a:t>
            </a:r>
            <a:r>
              <a:rPr lang="en-GB" dirty="0"/>
              <a:t> </a:t>
            </a:r>
            <a:r>
              <a:rPr lang="en-GB" dirty="0" err="1"/>
              <a:t>mobilności</a:t>
            </a:r>
            <a:r>
              <a:rPr lang="en-GB" dirty="0"/>
              <a:t> </a:t>
            </a:r>
            <a:r>
              <a:rPr lang="en-GB" dirty="0" err="1"/>
              <a:t>tableta</a:t>
            </a:r>
            <a:r>
              <a:rPr lang="en-GB" dirty="0"/>
              <a:t>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97B4E0C-6CD9-C968-C5AF-A04A5EC26B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 err="1"/>
              <a:t>Koniec</a:t>
            </a:r>
            <a:r>
              <a:rPr lang="en-GB" dirty="0"/>
              <a:t> </a:t>
            </a:r>
            <a:r>
              <a:rPr lang="en-GB" dirty="0" err="1"/>
              <a:t>semestru</a:t>
            </a:r>
            <a:r>
              <a:rPr lang="en-GB" dirty="0"/>
              <a:t> VI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81CECC9-4952-16EF-3E61-0BA2F90412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Projekt </a:t>
            </a:r>
            <a:r>
              <a:rPr lang="en-GB" dirty="0" err="1"/>
              <a:t>spełnia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założone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, </a:t>
            </a:r>
            <a:r>
              <a:rPr lang="en-GB" dirty="0" err="1"/>
              <a:t>rozbudowa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0632-7C18-F59D-5E25-2D3320A8D5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707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EBE84A-4224-0BAE-2A4C-3DF20A3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1124393"/>
          </a:xfrm>
        </p:spPr>
        <p:txBody>
          <a:bodyPr>
            <a:normAutofit/>
          </a:bodyPr>
          <a:lstStyle/>
          <a:p>
            <a:r>
              <a:rPr lang="en-GB" sz="4800" dirty="0" err="1">
                <a:latin typeface="+mj-lt"/>
              </a:rPr>
              <a:t>Dziękujemy</a:t>
            </a:r>
            <a:r>
              <a:rPr lang="en-GB" sz="4800" dirty="0">
                <a:latin typeface="+mj-lt"/>
              </a:rPr>
              <a:t> za </a:t>
            </a:r>
            <a:r>
              <a:rPr lang="en-GB" sz="4800" dirty="0" err="1">
                <a:latin typeface="+mj-lt"/>
              </a:rPr>
              <a:t>uwagę</a:t>
            </a:r>
            <a:endParaRPr lang="en-GB" sz="48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A2EC-99CD-9163-E9EE-5F56A4AE1994}"/>
              </a:ext>
            </a:extLst>
          </p:cNvPr>
          <p:cNvSpPr/>
          <p:nvPr/>
        </p:nvSpPr>
        <p:spPr>
          <a:xfrm>
            <a:off x="694660" y="715926"/>
            <a:ext cx="1694121" cy="1353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2781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Cele </a:t>
            </a:r>
            <a:r>
              <a:rPr lang="en-GB" dirty="0" err="1"/>
              <a:t>projektu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001" y="2818295"/>
            <a:ext cx="2821173" cy="138511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Programowane</a:t>
            </a:r>
            <a:r>
              <a:rPr lang="en-GB" dirty="0"/>
              <a:t> </a:t>
            </a:r>
            <a:r>
              <a:rPr lang="en-GB" dirty="0" err="1"/>
              <a:t>przyciski</a:t>
            </a:r>
            <a:r>
              <a:rPr lang="en-GB" dirty="0"/>
              <a:t> </a:t>
            </a:r>
            <a:r>
              <a:rPr lang="en-GB" dirty="0" err="1"/>
              <a:t>fizyczne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Screensharing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Zapewnienie</a:t>
            </a:r>
            <a:r>
              <a:rPr lang="en-GB" dirty="0"/>
              <a:t> </a:t>
            </a:r>
            <a:r>
              <a:rPr lang="en-GB" dirty="0" err="1"/>
              <a:t>mobilności</a:t>
            </a:r>
            <a:r>
              <a:rPr lang="en-GB" dirty="0"/>
              <a:t> </a:t>
            </a:r>
            <a:r>
              <a:rPr lang="en-GB" dirty="0" err="1"/>
              <a:t>tableta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Obudowa</a:t>
            </a:r>
            <a:r>
              <a:rPr lang="en-GB" dirty="0"/>
              <a:t> z </a:t>
            </a:r>
            <a:r>
              <a:rPr lang="en-GB" dirty="0" err="1"/>
              <a:t>wydruku</a:t>
            </a:r>
            <a:r>
              <a:rPr lang="en-GB" dirty="0"/>
              <a:t> 3D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098421"/>
            <a:ext cx="2133600" cy="608496"/>
          </a:xfrm>
        </p:spPr>
        <p:txBody>
          <a:bodyPr rtlCol="0"/>
          <a:lstStyle/>
          <a:p>
            <a:pPr rtl="0"/>
            <a:r>
              <a:rPr lang="en-GB" dirty="0"/>
              <a:t>01. </a:t>
            </a:r>
            <a:r>
              <a:rPr lang="en-GB" dirty="0" err="1"/>
              <a:t>Stworzenie</a:t>
            </a:r>
            <a:r>
              <a:rPr lang="en-GB" dirty="0"/>
              <a:t> platformy - </a:t>
            </a:r>
            <a:r>
              <a:rPr lang="en-GB" dirty="0" err="1"/>
              <a:t>tableta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704012" cy="87291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prostych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</a:t>
            </a:r>
            <a:r>
              <a:rPr lang="en-GB" dirty="0" err="1"/>
              <a:t>notatnik</a:t>
            </a:r>
            <a:r>
              <a:rPr lang="en-GB" dirty="0"/>
              <a:t>/</a:t>
            </a:r>
            <a:r>
              <a:rPr lang="en-GB" dirty="0" err="1"/>
              <a:t>gier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107985"/>
            <a:ext cx="2943321" cy="615301"/>
          </a:xfrm>
        </p:spPr>
        <p:txBody>
          <a:bodyPr rtlCol="0"/>
          <a:lstStyle/>
          <a:p>
            <a:pPr rtl="0"/>
            <a:r>
              <a:rPr lang="en-GB" dirty="0"/>
              <a:t>02. </a:t>
            </a:r>
            <a:r>
              <a:rPr lang="en-GB" dirty="0" err="1"/>
              <a:t>Przygotowanie</a:t>
            </a:r>
            <a:r>
              <a:rPr lang="en-GB" dirty="0"/>
              <a:t> </a:t>
            </a:r>
            <a:r>
              <a:rPr lang="en-GB" dirty="0" err="1"/>
              <a:t>zestawu</a:t>
            </a:r>
            <a:r>
              <a:rPr lang="en-GB" dirty="0"/>
              <a:t> </a:t>
            </a:r>
            <a:r>
              <a:rPr lang="en-GB" dirty="0" err="1"/>
              <a:t>interaktywnych</a:t>
            </a:r>
            <a:r>
              <a:rPr lang="en-GB" dirty="0"/>
              <a:t> </a:t>
            </a:r>
            <a:r>
              <a:rPr lang="en-GB" dirty="0" err="1"/>
              <a:t>aplikacji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499" y="4424392"/>
            <a:ext cx="2364579" cy="608495"/>
          </a:xfrm>
        </p:spPr>
        <p:txBody>
          <a:bodyPr rtlCol="0"/>
          <a:lstStyle/>
          <a:p>
            <a:pPr rtl="0"/>
            <a:r>
              <a:rPr lang="en-GB" dirty="0"/>
              <a:t>03. Hub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stworzonych</a:t>
            </a:r>
            <a:r>
              <a:rPr lang="en-GB" dirty="0"/>
              <a:t> </a:t>
            </a:r>
            <a:r>
              <a:rPr lang="en-GB" dirty="0" err="1"/>
              <a:t>aplikacji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4393"/>
            <a:ext cx="2128157" cy="608494"/>
          </a:xfrm>
        </p:spPr>
        <p:txBody>
          <a:bodyPr rtlCol="0"/>
          <a:lstStyle/>
          <a:p>
            <a:pPr rtl="0"/>
            <a:r>
              <a:rPr lang="en-GB" dirty="0"/>
              <a:t>04. </a:t>
            </a:r>
            <a:r>
              <a:rPr lang="en-GB" dirty="0" err="1"/>
              <a:t>Dopracowanie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elit, sed diam nonummy nibh.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n-GB"/>
              <a:t>05. Closing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F16EC-B317-0F2F-4B7F-1AE789E647DB}"/>
              </a:ext>
            </a:extLst>
          </p:cNvPr>
          <p:cNvSpPr/>
          <p:nvPr/>
        </p:nvSpPr>
        <p:spPr>
          <a:xfrm>
            <a:off x="6053752" y="3856771"/>
            <a:ext cx="2821172" cy="2055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987BD77-2454-E2E8-C227-157CAB442BE1}"/>
              </a:ext>
            </a:extLst>
          </p:cNvPr>
          <p:cNvSpPr txBox="1">
            <a:spLocks/>
          </p:cNvSpPr>
          <p:nvPr/>
        </p:nvSpPr>
        <p:spPr>
          <a:xfrm>
            <a:off x="3663042" y="5131299"/>
            <a:ext cx="2588902" cy="872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Usprawnienie</a:t>
            </a:r>
            <a:r>
              <a:rPr lang="en-GB" dirty="0"/>
              <a:t> </a:t>
            </a:r>
            <a:r>
              <a:rPr lang="en-GB" dirty="0" err="1"/>
              <a:t>designu</a:t>
            </a:r>
            <a:r>
              <a:rPr lang="en-GB" dirty="0"/>
              <a:t> </a:t>
            </a:r>
            <a:r>
              <a:rPr lang="en-GB" dirty="0" err="1"/>
              <a:t>tableta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Usprawnienia</a:t>
            </a:r>
            <a:r>
              <a:rPr lang="en-GB" dirty="0"/>
              <a:t> </a:t>
            </a:r>
            <a:r>
              <a:rPr lang="en-GB" dirty="0" err="1"/>
              <a:t>aplikacji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E4E8D4F-2A9C-5B52-2C60-B5DCC02B5EE7}"/>
              </a:ext>
            </a:extLst>
          </p:cNvPr>
          <p:cNvSpPr txBox="1">
            <a:spLocks/>
          </p:cNvSpPr>
          <p:nvPr/>
        </p:nvSpPr>
        <p:spPr>
          <a:xfrm>
            <a:off x="698001" y="5131298"/>
            <a:ext cx="2704012" cy="872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Aplikacja</a:t>
            </a:r>
            <a:r>
              <a:rPr lang="en-GB" dirty="0"/>
              <a:t> </a:t>
            </a:r>
            <a:r>
              <a:rPr lang="en-GB" dirty="0" err="1"/>
              <a:t>odpalana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starcie</a:t>
            </a:r>
            <a:r>
              <a:rPr lang="en-GB" dirty="0"/>
              <a:t> </a:t>
            </a:r>
            <a:r>
              <a:rPr lang="en-GB" dirty="0" err="1"/>
              <a:t>systemu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7F1B-72C5-0C50-A913-68E9328C60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40823" y="5880696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>
              <a:latin typeface="+mn-lt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13D243A-77A5-AEE7-4DAD-5A36E6F4AF81}"/>
              </a:ext>
            </a:extLst>
          </p:cNvPr>
          <p:cNvSpPr/>
          <p:nvPr/>
        </p:nvSpPr>
        <p:spPr>
          <a:xfrm>
            <a:off x="2578628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8EEC98-F877-1C86-CB6F-98C1EAABFCD3}"/>
              </a:ext>
            </a:extLst>
          </p:cNvPr>
          <p:cNvSpPr/>
          <p:nvPr/>
        </p:nvSpPr>
        <p:spPr>
          <a:xfrm>
            <a:off x="2942959" y="359300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C8DDBA1E-CD3F-26E5-8759-8795FBE78C79}"/>
              </a:ext>
            </a:extLst>
          </p:cNvPr>
          <p:cNvSpPr/>
          <p:nvPr/>
        </p:nvSpPr>
        <p:spPr>
          <a:xfrm>
            <a:off x="2823896" y="3473942"/>
            <a:ext cx="428626" cy="428626"/>
          </a:xfrm>
          <a:prstGeom prst="donut">
            <a:avLst>
              <a:gd name="adj" fmla="val 52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C5B30478-98A9-B2C1-7CD5-1AADA6FE4ACD}"/>
              </a:ext>
            </a:extLst>
          </p:cNvPr>
          <p:cNvSpPr/>
          <p:nvPr/>
        </p:nvSpPr>
        <p:spPr>
          <a:xfrm>
            <a:off x="2691024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07C805-AADE-5074-71BF-736A0C232082}"/>
              </a:ext>
            </a:extLst>
          </p:cNvPr>
          <p:cNvCxnSpPr>
            <a:cxnSpLocks/>
          </p:cNvCxnSpPr>
          <p:nvPr/>
        </p:nvCxnSpPr>
        <p:spPr>
          <a:xfrm flipV="1">
            <a:off x="3038210" y="4035441"/>
            <a:ext cx="0" cy="10333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211F706-BF66-FA27-3018-95C7116A1D89}"/>
              </a:ext>
            </a:extLst>
          </p:cNvPr>
          <p:cNvSpPr/>
          <p:nvPr/>
        </p:nvSpPr>
        <p:spPr>
          <a:xfrm>
            <a:off x="2976089" y="5043695"/>
            <a:ext cx="124240" cy="1242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371F9B-4B52-31D0-3AC0-FA90C6F06F12}"/>
              </a:ext>
            </a:extLst>
          </p:cNvPr>
          <p:cNvSpPr txBox="1"/>
          <p:nvPr/>
        </p:nvSpPr>
        <p:spPr>
          <a:xfrm>
            <a:off x="1921521" y="2654765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latin typeface="+mj-lt"/>
              </a:rPr>
              <a:t>Listopad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1FF8E1-7B0B-5C1C-B987-80D35B06D717}"/>
              </a:ext>
            </a:extLst>
          </p:cNvPr>
          <p:cNvSpPr txBox="1"/>
          <p:nvPr/>
        </p:nvSpPr>
        <p:spPr>
          <a:xfrm>
            <a:off x="2228090" y="5295921"/>
            <a:ext cx="230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Szukanie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odpowiednich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komponentów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AB044D4-C63A-8EC9-FEBD-9E2C18DE6A28}"/>
              </a:ext>
            </a:extLst>
          </p:cNvPr>
          <p:cNvCxnSpPr>
            <a:cxnSpLocks/>
          </p:cNvCxnSpPr>
          <p:nvPr/>
        </p:nvCxnSpPr>
        <p:spPr>
          <a:xfrm>
            <a:off x="2228089" y="5905312"/>
            <a:ext cx="20488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E97A8F-ACC1-7216-1D10-65555624BCAD}"/>
              </a:ext>
            </a:extLst>
          </p:cNvPr>
          <p:cNvGrpSpPr/>
          <p:nvPr/>
        </p:nvGrpSpPr>
        <p:grpSpPr>
          <a:xfrm>
            <a:off x="3184173" y="223593"/>
            <a:ext cx="5496695" cy="1171783"/>
            <a:chOff x="3200263" y="158021"/>
            <a:chExt cx="5496695" cy="12274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ED770B-3472-9B59-ABBE-47AB777B24EA}"/>
                </a:ext>
              </a:extLst>
            </p:cNvPr>
            <p:cNvSpPr txBox="1"/>
            <p:nvPr/>
          </p:nvSpPr>
          <p:spPr>
            <a:xfrm>
              <a:off x="3530261" y="158021"/>
              <a:ext cx="4836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Oś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czasu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projektu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256ED9-BD43-78B4-427E-3B7EE2320CF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839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3" grpId="0" animBg="1"/>
      <p:bldP spid="8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724D5-5222-13EA-A355-07A653FB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61" y="87444"/>
            <a:ext cx="4941477" cy="610863"/>
          </a:xfrm>
        </p:spPr>
        <p:txBody>
          <a:bodyPr/>
          <a:lstStyle/>
          <a:p>
            <a:pPr algn="ctr"/>
            <a:r>
              <a:rPr lang="en-GB" dirty="0" err="1"/>
              <a:t>Listopad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BF28-1D75-E106-7D72-5972C4E686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1A1D8-8065-2148-9CF8-5839E239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280"/>
            <a:ext cx="4061637" cy="613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25D4F-D536-BD2D-BC8D-AE1A6236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280"/>
            <a:ext cx="5935883" cy="4194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90C4F-E9D6-50EF-9D06-63C633E2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9314"/>
            <a:ext cx="5249274" cy="3797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768121-4220-2067-A7CC-FDAF2789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4" y="2743821"/>
            <a:ext cx="6659172" cy="41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98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FE40-7396-5FCE-E1A4-645AABB3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5866-8AB0-4D54-3B0A-31FE2F202B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40823" y="5880696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>
              <a:latin typeface="+mn-lt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F0803C-4B06-7FEB-6F80-C673B5198A6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>
          <a:xfrm>
            <a:off x="3133459" y="3688255"/>
            <a:ext cx="270381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A5C701FB-7F10-72C1-3859-73DB345D16AE}"/>
              </a:ext>
            </a:extLst>
          </p:cNvPr>
          <p:cNvSpPr/>
          <p:nvPr/>
        </p:nvSpPr>
        <p:spPr>
          <a:xfrm>
            <a:off x="2578628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14ECF09-5F0A-2CB9-A255-61A3E46E274B}"/>
              </a:ext>
            </a:extLst>
          </p:cNvPr>
          <p:cNvSpPr/>
          <p:nvPr/>
        </p:nvSpPr>
        <p:spPr>
          <a:xfrm>
            <a:off x="2942959" y="359300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4EAF8FF4-3393-4937-CC02-8E511C87026C}"/>
              </a:ext>
            </a:extLst>
          </p:cNvPr>
          <p:cNvSpPr/>
          <p:nvPr/>
        </p:nvSpPr>
        <p:spPr>
          <a:xfrm>
            <a:off x="2823896" y="3473942"/>
            <a:ext cx="428626" cy="428626"/>
          </a:xfrm>
          <a:prstGeom prst="donut">
            <a:avLst>
              <a:gd name="adj" fmla="val 52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1A054835-1179-D4BA-812B-CC1DE36739EF}"/>
              </a:ext>
            </a:extLst>
          </p:cNvPr>
          <p:cNvSpPr/>
          <p:nvPr/>
        </p:nvSpPr>
        <p:spPr>
          <a:xfrm>
            <a:off x="2691024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E60282-4BC5-DCCC-A91E-A8588AD2B487}"/>
              </a:ext>
            </a:extLst>
          </p:cNvPr>
          <p:cNvCxnSpPr>
            <a:cxnSpLocks/>
          </p:cNvCxnSpPr>
          <p:nvPr/>
        </p:nvCxnSpPr>
        <p:spPr>
          <a:xfrm flipV="1">
            <a:off x="3038210" y="4035441"/>
            <a:ext cx="0" cy="10333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54F9632-E640-0756-483D-BFF5AA9B923C}"/>
              </a:ext>
            </a:extLst>
          </p:cNvPr>
          <p:cNvSpPr/>
          <p:nvPr/>
        </p:nvSpPr>
        <p:spPr>
          <a:xfrm>
            <a:off x="2976089" y="5043695"/>
            <a:ext cx="124240" cy="1242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0637BC-360F-FA68-C67F-B44CEF6E08D5}"/>
              </a:ext>
            </a:extLst>
          </p:cNvPr>
          <p:cNvSpPr txBox="1"/>
          <p:nvPr/>
        </p:nvSpPr>
        <p:spPr>
          <a:xfrm>
            <a:off x="1921521" y="2654765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latin typeface="+mj-lt"/>
              </a:rPr>
              <a:t>Listopad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22718E-502C-6898-1995-CD988A35400C}"/>
              </a:ext>
            </a:extLst>
          </p:cNvPr>
          <p:cNvSpPr txBox="1"/>
          <p:nvPr/>
        </p:nvSpPr>
        <p:spPr>
          <a:xfrm>
            <a:off x="2228090" y="5295921"/>
            <a:ext cx="230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Szukanie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odpowiednich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komponentów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19352976-90C8-235A-DCF9-8241E15316B1}"/>
              </a:ext>
            </a:extLst>
          </p:cNvPr>
          <p:cNvSpPr/>
          <p:nvPr/>
        </p:nvSpPr>
        <p:spPr>
          <a:xfrm rot="5400000">
            <a:off x="5472940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95A3D77-765C-C545-EE6E-722EEFC1D30F}"/>
              </a:ext>
            </a:extLst>
          </p:cNvPr>
          <p:cNvSpPr/>
          <p:nvPr/>
        </p:nvSpPr>
        <p:spPr>
          <a:xfrm>
            <a:off x="5837271" y="3593005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7636344A-06E2-7AEE-7AAB-2A435F44EF63}"/>
              </a:ext>
            </a:extLst>
          </p:cNvPr>
          <p:cNvSpPr/>
          <p:nvPr/>
        </p:nvSpPr>
        <p:spPr>
          <a:xfrm>
            <a:off x="5718208" y="3473942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913CAB19-7180-E6AA-B9BD-FA7E03703C4D}"/>
              </a:ext>
            </a:extLst>
          </p:cNvPr>
          <p:cNvSpPr/>
          <p:nvPr/>
        </p:nvSpPr>
        <p:spPr>
          <a:xfrm>
            <a:off x="5585336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9E1A9E-85E6-14DA-BEDF-5B5CBA2FE56D}"/>
              </a:ext>
            </a:extLst>
          </p:cNvPr>
          <p:cNvCxnSpPr>
            <a:cxnSpLocks/>
          </p:cNvCxnSpPr>
          <p:nvPr/>
        </p:nvCxnSpPr>
        <p:spPr>
          <a:xfrm flipV="1">
            <a:off x="5932522" y="2307683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3DC2F2AB-AA11-F9E8-7773-C3C63D54A3D6}"/>
              </a:ext>
            </a:extLst>
          </p:cNvPr>
          <p:cNvSpPr/>
          <p:nvPr/>
        </p:nvSpPr>
        <p:spPr>
          <a:xfrm>
            <a:off x="5870401" y="2261327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9FA6C8-1B46-56BA-CA22-E25689A3366E}"/>
              </a:ext>
            </a:extLst>
          </p:cNvPr>
          <p:cNvSpPr txBox="1"/>
          <p:nvPr/>
        </p:nvSpPr>
        <p:spPr>
          <a:xfrm>
            <a:off x="4889713" y="4075547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EC630"/>
                </a:solidFill>
                <a:latin typeface="+mj-lt"/>
              </a:rPr>
              <a:t>Grudzień</a:t>
            </a:r>
            <a:endParaRPr lang="en-US" sz="3200" b="1" dirty="0">
              <a:solidFill>
                <a:srgbClr val="FEC630"/>
              </a:solidFill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561546-7917-B337-2700-C602078971B2}"/>
              </a:ext>
            </a:extLst>
          </p:cNvPr>
          <p:cNvSpPr txBox="1"/>
          <p:nvPr/>
        </p:nvSpPr>
        <p:spPr>
          <a:xfrm>
            <a:off x="4784388" y="1619044"/>
            <a:ext cx="275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Testowanie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komponentów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Tworzenie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aplikacji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208C01-E27D-0D0B-8DA8-2D2C530B1B12}"/>
              </a:ext>
            </a:extLst>
          </p:cNvPr>
          <p:cNvCxnSpPr>
            <a:cxnSpLocks/>
          </p:cNvCxnSpPr>
          <p:nvPr/>
        </p:nvCxnSpPr>
        <p:spPr>
          <a:xfrm>
            <a:off x="2228089" y="5905312"/>
            <a:ext cx="20488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0E48A7-835E-9350-B74C-0D7EB7B22207}"/>
              </a:ext>
            </a:extLst>
          </p:cNvPr>
          <p:cNvCxnSpPr>
            <a:cxnSpLocks/>
          </p:cNvCxnSpPr>
          <p:nvPr/>
        </p:nvCxnSpPr>
        <p:spPr>
          <a:xfrm>
            <a:off x="4891834" y="1528248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9F7DAA3-E3FA-2BF5-E113-A46E0FB12416}"/>
              </a:ext>
            </a:extLst>
          </p:cNvPr>
          <p:cNvGrpSpPr/>
          <p:nvPr/>
        </p:nvGrpSpPr>
        <p:grpSpPr>
          <a:xfrm>
            <a:off x="3184173" y="223593"/>
            <a:ext cx="5496695" cy="1171783"/>
            <a:chOff x="3200263" y="158021"/>
            <a:chExt cx="5496695" cy="12274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A44135-C0A2-1307-5CC0-77806A7B2099}"/>
                </a:ext>
              </a:extLst>
            </p:cNvPr>
            <p:cNvSpPr txBox="1"/>
            <p:nvPr/>
          </p:nvSpPr>
          <p:spPr>
            <a:xfrm>
              <a:off x="3530261" y="158021"/>
              <a:ext cx="4836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Oś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czasu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projektu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C39E8E-E3E7-63F3-2D44-14AC7839AE1A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244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1" grpId="0" animBg="1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5AFE-9B1B-43BE-CB1E-AE7CD548F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E3816F-8046-75FF-3175-04251FFD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61" y="106326"/>
            <a:ext cx="4941477" cy="610863"/>
          </a:xfrm>
        </p:spPr>
        <p:txBody>
          <a:bodyPr/>
          <a:lstStyle/>
          <a:p>
            <a:pPr algn="ctr"/>
            <a:r>
              <a:rPr lang="en-GB" dirty="0" err="1"/>
              <a:t>Grudzień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0C1E-5872-60DC-D368-DB444B4677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AAA58-825D-3FFD-0471-0689508E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83216"/>
            <a:ext cx="2720599" cy="2720599"/>
          </a:xfrm>
          <a:prstGeom prst="rect">
            <a:avLst/>
          </a:prstGeom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B5627467-ECAE-11B9-F468-96ED56535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60" y="2259876"/>
            <a:ext cx="1967278" cy="1967278"/>
          </a:xfrm>
          <a:prstGeom prst="rect">
            <a:avLst/>
          </a:prstGeom>
        </p:spPr>
      </p:pic>
      <p:pic>
        <p:nvPicPr>
          <p:cNvPr id="14" name="Picture 13" descr="A hand writing a word&#10;&#10;Description automatically generated">
            <a:extLst>
              <a:ext uri="{FF2B5EF4-FFF2-40B4-BE49-F238E27FC236}">
                <a16:creationId xmlns:a16="http://schemas.microsoft.com/office/drawing/2014/main" id="{B824DAF0-05AB-6623-A458-526637964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10" y="2259876"/>
            <a:ext cx="3235023" cy="21527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654ACA-9523-4873-7124-DAA352E22B9D}"/>
              </a:ext>
            </a:extLst>
          </p:cNvPr>
          <p:cNvSpPr/>
          <p:nvPr/>
        </p:nvSpPr>
        <p:spPr>
          <a:xfrm>
            <a:off x="11504428" y="2105247"/>
            <a:ext cx="326065" cy="249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58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586FD-48C2-E440-1D21-A483BA46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2A0E-998D-7F20-8748-FF2395E2FA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40823" y="5880696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44ED58-7D8E-A2B4-C754-5BF83933259C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>
            <a:off x="6279706" y="3688255"/>
            <a:ext cx="26005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20712C-F6F1-72F6-1810-14834C7E3FC4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>
          <a:xfrm>
            <a:off x="3133459" y="3688255"/>
            <a:ext cx="270381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73B6DAD1-4173-DF39-FFE9-FD96345CCC83}"/>
              </a:ext>
            </a:extLst>
          </p:cNvPr>
          <p:cNvSpPr/>
          <p:nvPr/>
        </p:nvSpPr>
        <p:spPr>
          <a:xfrm>
            <a:off x="2578628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B6CBC2-8878-151C-5E39-9D04D504EB16}"/>
              </a:ext>
            </a:extLst>
          </p:cNvPr>
          <p:cNvSpPr/>
          <p:nvPr/>
        </p:nvSpPr>
        <p:spPr>
          <a:xfrm>
            <a:off x="2942959" y="359300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35E30E21-41BE-58AA-B097-9A7B9E15C1A5}"/>
              </a:ext>
            </a:extLst>
          </p:cNvPr>
          <p:cNvSpPr/>
          <p:nvPr/>
        </p:nvSpPr>
        <p:spPr>
          <a:xfrm>
            <a:off x="2823896" y="3473942"/>
            <a:ext cx="428626" cy="428626"/>
          </a:xfrm>
          <a:prstGeom prst="donut">
            <a:avLst>
              <a:gd name="adj" fmla="val 52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30B4265E-23C9-D53F-E268-D7F9A65950D2}"/>
              </a:ext>
            </a:extLst>
          </p:cNvPr>
          <p:cNvSpPr/>
          <p:nvPr/>
        </p:nvSpPr>
        <p:spPr>
          <a:xfrm>
            <a:off x="2691024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6E60BE-9228-2C8F-471D-1C5DB66D9131}"/>
              </a:ext>
            </a:extLst>
          </p:cNvPr>
          <p:cNvCxnSpPr>
            <a:cxnSpLocks/>
          </p:cNvCxnSpPr>
          <p:nvPr/>
        </p:nvCxnSpPr>
        <p:spPr>
          <a:xfrm flipV="1">
            <a:off x="3038210" y="4035441"/>
            <a:ext cx="0" cy="10333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EDC7E03-FB3F-D63F-3CD0-936A9D0B58A9}"/>
              </a:ext>
            </a:extLst>
          </p:cNvPr>
          <p:cNvSpPr/>
          <p:nvPr/>
        </p:nvSpPr>
        <p:spPr>
          <a:xfrm>
            <a:off x="2976089" y="5043695"/>
            <a:ext cx="124240" cy="1242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E34FBE-F295-EF8F-1FCB-EA865573A177}"/>
              </a:ext>
            </a:extLst>
          </p:cNvPr>
          <p:cNvSpPr txBox="1"/>
          <p:nvPr/>
        </p:nvSpPr>
        <p:spPr>
          <a:xfrm>
            <a:off x="1921521" y="2654765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latin typeface="+mj-lt"/>
              </a:rPr>
              <a:t>Listopad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1EB1C3-4C0A-B2CD-DD1A-3B473AB36106}"/>
              </a:ext>
            </a:extLst>
          </p:cNvPr>
          <p:cNvSpPr txBox="1"/>
          <p:nvPr/>
        </p:nvSpPr>
        <p:spPr>
          <a:xfrm>
            <a:off x="2228090" y="5295921"/>
            <a:ext cx="230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Szukanie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odpowiednich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komponentów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7440FC4D-EA48-9A0E-8A96-0FAE67953BC6}"/>
              </a:ext>
            </a:extLst>
          </p:cNvPr>
          <p:cNvSpPr/>
          <p:nvPr/>
        </p:nvSpPr>
        <p:spPr>
          <a:xfrm rot="5400000">
            <a:off x="5472940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07C8043-2C7B-4A06-1D41-81C38DCE220F}"/>
              </a:ext>
            </a:extLst>
          </p:cNvPr>
          <p:cNvSpPr/>
          <p:nvPr/>
        </p:nvSpPr>
        <p:spPr>
          <a:xfrm>
            <a:off x="5837271" y="3593005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91585E3B-5CE0-B68C-D106-72916C7D2B9F}"/>
              </a:ext>
            </a:extLst>
          </p:cNvPr>
          <p:cNvSpPr/>
          <p:nvPr/>
        </p:nvSpPr>
        <p:spPr>
          <a:xfrm>
            <a:off x="5718208" y="3473942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A041A5E2-8F48-0B25-1CDF-45AF44E7D71E}"/>
              </a:ext>
            </a:extLst>
          </p:cNvPr>
          <p:cNvSpPr/>
          <p:nvPr/>
        </p:nvSpPr>
        <p:spPr>
          <a:xfrm>
            <a:off x="5585336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D90F6D6-670C-2722-BF0C-E03537684A80}"/>
              </a:ext>
            </a:extLst>
          </p:cNvPr>
          <p:cNvCxnSpPr>
            <a:cxnSpLocks/>
          </p:cNvCxnSpPr>
          <p:nvPr/>
        </p:nvCxnSpPr>
        <p:spPr>
          <a:xfrm flipV="1">
            <a:off x="5932522" y="2307683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005DF47-3BFA-2E85-6788-B6A708E4314F}"/>
              </a:ext>
            </a:extLst>
          </p:cNvPr>
          <p:cNvSpPr/>
          <p:nvPr/>
        </p:nvSpPr>
        <p:spPr>
          <a:xfrm>
            <a:off x="5870401" y="2261327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28DC89-08AE-E0A6-F587-79292CE9F44B}"/>
              </a:ext>
            </a:extLst>
          </p:cNvPr>
          <p:cNvSpPr txBox="1"/>
          <p:nvPr/>
        </p:nvSpPr>
        <p:spPr>
          <a:xfrm>
            <a:off x="4889713" y="4075547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EC630"/>
                </a:solidFill>
                <a:latin typeface="+mj-lt"/>
              </a:rPr>
              <a:t>Grudzień</a:t>
            </a:r>
            <a:endParaRPr lang="en-US" sz="3200" b="1" dirty="0">
              <a:solidFill>
                <a:srgbClr val="FEC630"/>
              </a:solidFill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E84BE4-6D6C-7DBE-6EBC-B6A9D751D030}"/>
              </a:ext>
            </a:extLst>
          </p:cNvPr>
          <p:cNvSpPr txBox="1"/>
          <p:nvPr/>
        </p:nvSpPr>
        <p:spPr>
          <a:xfrm>
            <a:off x="4784388" y="1619044"/>
            <a:ext cx="275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Testowanie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komponentów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Tworzenie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aplikacji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0FB45C55-37C9-1F8F-AB21-4B1E5768A6D1}"/>
              </a:ext>
            </a:extLst>
          </p:cNvPr>
          <p:cNvSpPr/>
          <p:nvPr/>
        </p:nvSpPr>
        <p:spPr>
          <a:xfrm>
            <a:off x="8515940" y="3228674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722BD00-69DF-C77F-C704-07A411DEC7A0}"/>
              </a:ext>
            </a:extLst>
          </p:cNvPr>
          <p:cNvSpPr/>
          <p:nvPr/>
        </p:nvSpPr>
        <p:spPr>
          <a:xfrm>
            <a:off x="8880271" y="3593005"/>
            <a:ext cx="190500" cy="1905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6" name="Circle: Hollow 95">
            <a:extLst>
              <a:ext uri="{FF2B5EF4-FFF2-40B4-BE49-F238E27FC236}">
                <a16:creationId xmlns:a16="http://schemas.microsoft.com/office/drawing/2014/main" id="{ADAE5E2A-A618-77A9-B94D-69257E0533D3}"/>
              </a:ext>
            </a:extLst>
          </p:cNvPr>
          <p:cNvSpPr/>
          <p:nvPr/>
        </p:nvSpPr>
        <p:spPr>
          <a:xfrm>
            <a:off x="8761208" y="3473942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Circle: Hollow 96">
            <a:extLst>
              <a:ext uri="{FF2B5EF4-FFF2-40B4-BE49-F238E27FC236}">
                <a16:creationId xmlns:a16="http://schemas.microsoft.com/office/drawing/2014/main" id="{EAB6EFCF-691D-99E2-DA9B-031E2F93D412}"/>
              </a:ext>
            </a:extLst>
          </p:cNvPr>
          <p:cNvSpPr/>
          <p:nvPr/>
        </p:nvSpPr>
        <p:spPr>
          <a:xfrm>
            <a:off x="8628336" y="3341070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504E9E-49E5-97E3-15A7-940B903B6401}"/>
              </a:ext>
            </a:extLst>
          </p:cNvPr>
          <p:cNvCxnSpPr>
            <a:cxnSpLocks/>
          </p:cNvCxnSpPr>
          <p:nvPr/>
        </p:nvCxnSpPr>
        <p:spPr>
          <a:xfrm flipV="1">
            <a:off x="8975522" y="4035441"/>
            <a:ext cx="0" cy="103338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D8A79E31-76ED-10BE-EA86-E108BF9377D0}"/>
              </a:ext>
            </a:extLst>
          </p:cNvPr>
          <p:cNvSpPr/>
          <p:nvPr/>
        </p:nvSpPr>
        <p:spPr>
          <a:xfrm>
            <a:off x="8913401" y="5043695"/>
            <a:ext cx="124240" cy="1242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98287-5784-C40C-2FD1-1BC132308A55}"/>
              </a:ext>
            </a:extLst>
          </p:cNvPr>
          <p:cNvSpPr txBox="1"/>
          <p:nvPr/>
        </p:nvSpPr>
        <p:spPr>
          <a:xfrm>
            <a:off x="7961411" y="2654766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3"/>
                </a:solidFill>
                <a:latin typeface="+mj-lt"/>
              </a:rPr>
              <a:t>Styczeń</a:t>
            </a:r>
            <a:endParaRPr lang="en-US"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64743A-1D0E-E9AB-35EA-04F0F0D4F074}"/>
              </a:ext>
            </a:extLst>
          </p:cNvPr>
          <p:cNvSpPr txBox="1"/>
          <p:nvPr/>
        </p:nvSpPr>
        <p:spPr>
          <a:xfrm>
            <a:off x="7961411" y="5295921"/>
            <a:ext cx="389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Dokończenie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zaplanowanych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aplikacji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Organizacja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pracy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w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następnym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semestrze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A2BFC38-B949-25A6-C671-68D568151814}"/>
              </a:ext>
            </a:extLst>
          </p:cNvPr>
          <p:cNvCxnSpPr>
            <a:cxnSpLocks/>
          </p:cNvCxnSpPr>
          <p:nvPr/>
        </p:nvCxnSpPr>
        <p:spPr>
          <a:xfrm>
            <a:off x="2228089" y="5905312"/>
            <a:ext cx="20488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572913-BB64-09C3-7D42-2761AA640CBD}"/>
              </a:ext>
            </a:extLst>
          </p:cNvPr>
          <p:cNvCxnSpPr>
            <a:cxnSpLocks/>
          </p:cNvCxnSpPr>
          <p:nvPr/>
        </p:nvCxnSpPr>
        <p:spPr>
          <a:xfrm>
            <a:off x="8024087" y="5905312"/>
            <a:ext cx="204886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9A7DDD-BAC3-8DF6-3EDD-912250634E2D}"/>
              </a:ext>
            </a:extLst>
          </p:cNvPr>
          <p:cNvCxnSpPr>
            <a:cxnSpLocks/>
          </p:cNvCxnSpPr>
          <p:nvPr/>
        </p:nvCxnSpPr>
        <p:spPr>
          <a:xfrm>
            <a:off x="4891834" y="1528248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ECAA0FF-7DA6-72C4-3A3D-7E3D74366D6D}"/>
              </a:ext>
            </a:extLst>
          </p:cNvPr>
          <p:cNvGrpSpPr/>
          <p:nvPr/>
        </p:nvGrpSpPr>
        <p:grpSpPr>
          <a:xfrm>
            <a:off x="3184173" y="223593"/>
            <a:ext cx="5496695" cy="1171783"/>
            <a:chOff x="3200263" y="158021"/>
            <a:chExt cx="5496695" cy="12274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1541703-AD2F-4C10-4860-5BAC9236A799}"/>
                </a:ext>
              </a:extLst>
            </p:cNvPr>
            <p:cNvSpPr txBox="1"/>
            <p:nvPr/>
          </p:nvSpPr>
          <p:spPr>
            <a:xfrm>
              <a:off x="3530261" y="158021"/>
              <a:ext cx="4836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Oś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czasu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+mj-lt"/>
                </a:rPr>
                <a:t>projektu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94DFEA4-DBEE-87FB-C773-D60A412DD6B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258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9" grpId="0" animBg="1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43090-1C84-DB27-6D16-F7F8E433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679704-6C74-3BE4-7C96-56460BE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479" y="70883"/>
            <a:ext cx="2169042" cy="610863"/>
          </a:xfrm>
        </p:spPr>
        <p:txBody>
          <a:bodyPr/>
          <a:lstStyle/>
          <a:p>
            <a:pPr algn="ctr"/>
            <a:r>
              <a:rPr lang="en-GB" dirty="0" err="1"/>
              <a:t>Styczeń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6621-7B3B-C539-4070-3DB388484E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8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0C979-DD97-4AFD-6DC6-50983E2D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0" y="699442"/>
            <a:ext cx="11532620" cy="6158558"/>
          </a:xfrm>
          <a:prstGeom prst="rect">
            <a:avLst/>
          </a:prstGeom>
        </p:spPr>
      </p:pic>
      <p:pic>
        <p:nvPicPr>
          <p:cNvPr id="4" name="Picture 3" descr="A diagram of a raspberry&#10;&#10;Description automatically generated">
            <a:extLst>
              <a:ext uri="{FF2B5EF4-FFF2-40B4-BE49-F238E27FC236}">
                <a16:creationId xmlns:a16="http://schemas.microsoft.com/office/drawing/2014/main" id="{99C23A89-8BCC-AE47-0A96-4359D59D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" y="699442"/>
            <a:ext cx="5620534" cy="2896004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C740B59B-B2E9-09A6-D1F8-785ABDFC8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06" y="699442"/>
            <a:ext cx="6296904" cy="4324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CEF2F8-D462-3962-542B-19DCBDDAD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" y="641033"/>
            <a:ext cx="7068637" cy="5517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D2FC3-DDB2-3803-CEEC-856E3A46E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24" y="699442"/>
            <a:ext cx="7013576" cy="5437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CEC131-FF9D-12CB-D5E3-0ED913A06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774742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EC50-E9B4-7167-4A5B-98AD64026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4428" y="70883"/>
            <a:ext cx="8617572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A7CCD0-11A2-385E-6ED3-5A902592D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29205"/>
            <a:ext cx="8844466" cy="68872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BA0D55-183A-E273-F104-DF6ED49025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611" y="0"/>
            <a:ext cx="8726389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3633E9-A152-528F-F5F9-AE6581D32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2547" y="3581569"/>
            <a:ext cx="569674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6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Podsumowanie</a:t>
            </a:r>
            <a:r>
              <a:rPr lang="en-GB" dirty="0"/>
              <a:t> </a:t>
            </a:r>
            <a:r>
              <a:rPr lang="en-GB" dirty="0" err="1"/>
              <a:t>prac</a:t>
            </a:r>
            <a:endParaRPr lang="en-GB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 err="1"/>
              <a:t>Spełniliśmy</a:t>
            </a:r>
            <a:r>
              <a:rPr lang="en-GB" dirty="0"/>
              <a:t> </a:t>
            </a:r>
            <a:r>
              <a:rPr lang="en-GB" dirty="0" err="1"/>
              <a:t>część</a:t>
            </a:r>
            <a:r>
              <a:rPr lang="en-GB" dirty="0"/>
              <a:t> </a:t>
            </a:r>
            <a:r>
              <a:rPr lang="en-GB" dirty="0" err="1"/>
              <a:t>celów</a:t>
            </a:r>
            <a:r>
              <a:rPr lang="en-GB" dirty="0"/>
              <a:t> </a:t>
            </a:r>
            <a:r>
              <a:rPr lang="en-GB" dirty="0" err="1"/>
              <a:t>projektowych</a:t>
            </a:r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 err="1"/>
              <a:t>Mamy</a:t>
            </a:r>
            <a:r>
              <a:rPr lang="en-GB" dirty="0"/>
              <a:t> system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aplikacje</a:t>
            </a:r>
            <a:r>
              <a:rPr lang="en-GB" dirty="0"/>
              <a:t>, hub jest </a:t>
            </a:r>
            <a:r>
              <a:rPr lang="en-GB" dirty="0" err="1"/>
              <a:t>kolejną</a:t>
            </a:r>
            <a:r>
              <a:rPr lang="en-GB" dirty="0"/>
              <a:t> </a:t>
            </a:r>
            <a:r>
              <a:rPr lang="en-GB" dirty="0" err="1"/>
              <a:t>aplikacją</a:t>
            </a:r>
            <a:r>
              <a:rPr lang="en-GB" dirty="0"/>
              <a:t> do </a:t>
            </a:r>
            <a:r>
              <a:rPr lang="en-GB" dirty="0" err="1"/>
              <a:t>stworzenia</a:t>
            </a:r>
            <a:r>
              <a:rPr lang="en-GB" dirty="0"/>
              <a:t>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 err="1"/>
              <a:t>Jesteśmy</a:t>
            </a:r>
            <a:r>
              <a:rPr lang="en-GB" dirty="0"/>
              <a:t> za </a:t>
            </a:r>
            <a:r>
              <a:rPr lang="en-GB" dirty="0" err="1"/>
              <a:t>najcięższym</a:t>
            </a:r>
            <a:r>
              <a:rPr lang="en-GB" dirty="0"/>
              <a:t> </a:t>
            </a:r>
            <a:r>
              <a:rPr lang="en-GB" dirty="0" err="1"/>
              <a:t>etapem</a:t>
            </a:r>
            <a:r>
              <a:rPr lang="en-GB" dirty="0"/>
              <a:t> </a:t>
            </a:r>
            <a:r>
              <a:rPr lang="en-GB" dirty="0" err="1"/>
              <a:t>projektu</a:t>
            </a:r>
            <a:endParaRPr lang="en-GB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770076"/>
          </a:xfrm>
        </p:spPr>
        <p:txBody>
          <a:bodyPr rtlCol="0"/>
          <a:lstStyle/>
          <a:p>
            <a:pPr rtl="0"/>
            <a:r>
              <a:rPr lang="en-GB" dirty="0"/>
              <a:t>Research </a:t>
            </a:r>
            <a:r>
              <a:rPr lang="en-GB" dirty="0" err="1"/>
              <a:t>komponentów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z </a:t>
            </a:r>
            <a:r>
              <a:rPr lang="en-GB" dirty="0" err="1"/>
              <a:t>zapoznaniem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ze </a:t>
            </a:r>
            <a:r>
              <a:rPr lang="en-GB" dirty="0" err="1"/>
              <a:t>środowiskiem</a:t>
            </a:r>
            <a:r>
              <a:rPr lang="en-GB" dirty="0"/>
              <a:t> Raspberry Pi OS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Kivy</a:t>
            </a:r>
            <a:r>
              <a:rPr lang="en-GB" dirty="0"/>
              <a:t> </a:t>
            </a:r>
            <a:r>
              <a:rPr lang="en-GB" dirty="0" err="1"/>
              <a:t>były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czasochłonnym</a:t>
            </a:r>
            <a:r>
              <a:rPr lang="en-GB" dirty="0"/>
              <a:t> </a:t>
            </a:r>
            <a:r>
              <a:rPr lang="en-GB" dirty="0" err="1"/>
              <a:t>etapem</a:t>
            </a:r>
            <a:r>
              <a:rPr lang="en-GB" dirty="0"/>
              <a:t>.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 err="1"/>
              <a:t>Obecnie</a:t>
            </a:r>
            <a:r>
              <a:rPr lang="en-GB" dirty="0"/>
              <a:t> </a:t>
            </a:r>
            <a:r>
              <a:rPr lang="en-GB" dirty="0" err="1"/>
              <a:t>aplikujemy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nabytą</a:t>
            </a:r>
            <a:r>
              <a:rPr lang="en-GB" dirty="0"/>
              <a:t> </a:t>
            </a:r>
            <a:r>
              <a:rPr lang="en-GB" dirty="0" err="1"/>
              <a:t>wiedzę</a:t>
            </a:r>
            <a:endParaRPr lang="en-GB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Co </a:t>
            </a:r>
            <a:r>
              <a:rPr lang="en-GB" dirty="0" err="1"/>
              <a:t>wiąże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ze </a:t>
            </a:r>
            <a:r>
              <a:rPr lang="en-GB" dirty="0" err="1"/>
              <a:t>zwiększonym</a:t>
            </a:r>
            <a:r>
              <a:rPr lang="en-GB" dirty="0"/>
              <a:t> </a:t>
            </a:r>
            <a:r>
              <a:rPr lang="en-GB" dirty="0" err="1"/>
              <a:t>tempem</a:t>
            </a:r>
            <a:r>
              <a:rPr lang="en-GB" dirty="0"/>
              <a:t> </a:t>
            </a:r>
            <a:r>
              <a:rPr lang="en-GB" dirty="0" err="1"/>
              <a:t>prac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696</TotalTime>
  <Words>301</Words>
  <Application>Microsoft Office PowerPoint</Application>
  <PresentationFormat>Widescreen</PresentationFormat>
  <Paragraphs>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Tw Cen MT</vt:lpstr>
      <vt:lpstr>Wingdings</vt:lpstr>
      <vt:lpstr>Theme1</vt:lpstr>
      <vt:lpstr>Tablica interaktywna –    przegląd     semestralny</vt:lpstr>
      <vt:lpstr>Cele projektu</vt:lpstr>
      <vt:lpstr>PowerPoint Presentation</vt:lpstr>
      <vt:lpstr>Listopad</vt:lpstr>
      <vt:lpstr>PowerPoint Presentation</vt:lpstr>
      <vt:lpstr>Grudzień</vt:lpstr>
      <vt:lpstr>PowerPoint Presentation</vt:lpstr>
      <vt:lpstr>Styczeń</vt:lpstr>
      <vt:lpstr>Podsumowanie prac</vt:lpstr>
      <vt:lpstr>Co dalej?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Maksymilian Grobicki - Madej</dc:creator>
  <cp:lastModifiedBy>Maksymilian Grobicki - Madej</cp:lastModifiedBy>
  <cp:revision>3</cp:revision>
  <dcterms:created xsi:type="dcterms:W3CDTF">2025-01-20T14:53:42Z</dcterms:created>
  <dcterms:modified xsi:type="dcterms:W3CDTF">2025-01-22T01:57:15Z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