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A10"/>
    <a:srgbClr val="FF5000"/>
    <a:srgbClr val="D74114"/>
    <a:srgbClr val="A73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582"/>
  </p:normalViewPr>
  <p:slideViewPr>
    <p:cSldViewPr snapToGrid="0" snapToObjects="1">
      <p:cViewPr>
        <p:scale>
          <a:sx n="114" d="100"/>
          <a:sy n="114" d="100"/>
        </p:scale>
        <p:origin x="10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14E1-88AE-D3D9-A096-C699E4BA4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F3EAC-2B91-60E7-5A71-841D52E6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2FD4-A25B-423F-5134-5274CDC9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90D-F177-E379-649A-15D6D347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AAFE-8153-7DF7-A021-BCF156F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4D5E-BB8A-2ABD-E95B-DF0DB4CF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0BEA3-2EC6-F704-D390-913068C0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416A-FAED-A2D4-A744-BF16C2C9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32B1-F536-E657-6DAB-BAF336D0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C8AB-F6A9-42C1-90DC-BFBDAAC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AA44A-F72B-383E-56C1-6AEFE396D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E0DB-5FEE-4D81-0203-95CFA9E3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203D-8B02-20B5-310C-53706E4D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0EC8-ACA0-D89B-C66B-805A77E8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19DD-1054-241C-504C-B0711472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8833-0367-ACC8-71AB-4CE4F193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3C43-DF50-F435-7054-7E88196B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5DCF-8E0C-497F-4D28-B8EED16A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EA4B-10B2-5EBB-2254-DD77F7E1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266A-EF88-E2BB-E587-A2523621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11A-2844-59A4-D9F3-415E09E9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4BE8-5C59-B3FE-7B66-94DF86A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5701-70B8-ABDF-629F-36744C5A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DEB9-2455-77BC-0266-5AE47B99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2B7E-1EF6-E14B-D1B6-306F5A3B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FC0-170E-4AF5-1CC3-24C1780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E697-EE3D-D965-C003-18DDC16A3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A2E5C-9439-993B-057E-7D569CB3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750F-1A13-D4A8-0736-6A2B7F9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888A8-D7AD-3EBF-44FC-BC2006D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57F2-6A4A-43B2-AE01-07CBFC3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CA2C-9933-6088-B7EB-ACB67238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1A44-EE70-F0DF-947F-98D898E1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B842-D7B7-D7B6-6FC8-45B60B60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907DC-317F-0CB0-A7D0-9C36999B2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1658E-AA09-0954-B980-7E0030A7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D7E89-1BC8-5B61-A5BE-FE26E27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590BD-EF87-459D-29D0-9997163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8904-91D6-637E-D65B-BC7E7B0E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8B82-813B-5977-6748-D47F4D82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551E-A20F-A8F9-C8C1-C327C52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8F7BC-5559-6B87-55DB-2DFD828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55C-6902-3732-F1CB-85A4396B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1CFF0-9026-9C1E-AAE4-999B743A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123B8-33FE-3559-61C6-FD7E4E2B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89E0-C285-8606-3651-1FFCE825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4178-3A46-23A7-241B-4FC5D4FE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6E44-37FC-08E7-F086-1DE3C27D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A5D1-F5AC-FC02-D68D-F6D98A5EE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CAFC-B170-6C87-55A2-7D8E3D90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D29B1-4E7D-1E36-5037-C6DB36DB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2B12-609B-1A23-8EB2-4411D20B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2AB8-80E9-DC8B-9E6D-BD36F8D7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71762-EB31-D5A3-4640-ADF7B446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E7FC2-CB01-2FE8-7B80-E9E312150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18FA-EAE2-8F1D-28B8-5459780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7859E-AEA3-BDFF-9FBF-C40D9CF9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7F55-24C8-255C-FCD4-6F4E4CBA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C57E2-F54B-BC0C-8603-E401991D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027A-1262-D347-FBBE-F108D27F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F2D1-EC5D-8BE0-8E8C-24E36FAD8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CC0F-C965-314C-9517-078DC705451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DBA0-3150-E13D-F059-965D72419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18D7-6FF0-392C-7A39-3A2C0057C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1D1B-E491-5F42-997C-649CCDA4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running on a dirt road&#10;&#10;Description automatically generated">
            <a:extLst>
              <a:ext uri="{FF2B5EF4-FFF2-40B4-BE49-F238E27FC236}">
                <a16:creationId xmlns:a16="http://schemas.microsoft.com/office/drawing/2014/main" id="{BB77C26F-BD7E-8512-D419-320ABD9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5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89695CA5-0388-59F8-886C-9F16A3C10FED}"/>
              </a:ext>
            </a:extLst>
          </p:cNvPr>
          <p:cNvSpPr/>
          <p:nvPr/>
        </p:nvSpPr>
        <p:spPr>
          <a:xfrm flipH="1">
            <a:off x="414670" y="0"/>
            <a:ext cx="11777330" cy="6858000"/>
          </a:xfrm>
          <a:prstGeom prst="rtTriangle">
            <a:avLst/>
          </a:prstGeom>
          <a:solidFill>
            <a:srgbClr val="FF5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4FF4F-E748-4509-B036-7B6A313F6258}"/>
              </a:ext>
            </a:extLst>
          </p:cNvPr>
          <p:cNvSpPr txBox="1"/>
          <p:nvPr/>
        </p:nvSpPr>
        <p:spPr>
          <a:xfrm>
            <a:off x="5358809" y="3749564"/>
            <a:ext cx="663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Strava Growth Model Presentation – Leveraging AI for Enhanced User Engagement</a:t>
            </a:r>
          </a:p>
          <a:p>
            <a:pPr algn="r"/>
            <a:endParaRPr lang="en-GB" sz="2400" dirty="0">
              <a:solidFill>
                <a:schemeClr val="bg1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r"/>
            <a:r>
              <a:rPr lang="en-GB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Authors: Daniel Pace, Enric Cortes, Alex Lange</a:t>
            </a:r>
          </a:p>
          <a:p>
            <a:pPr algn="r"/>
            <a:r>
              <a:rPr lang="en-GB" dirty="0">
                <a:solidFill>
                  <a:schemeClr val="bg1"/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Esade Business School, Competing with AI</a:t>
            </a:r>
            <a:endParaRPr lang="en-US" dirty="0">
              <a:solidFill>
                <a:schemeClr val="bg1"/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13" name="Picture 12" descr="A white triangle on an orange background&#10;&#10;Description automatically generated">
            <a:extLst>
              <a:ext uri="{FF2B5EF4-FFF2-40B4-BE49-F238E27FC236}">
                <a16:creationId xmlns:a16="http://schemas.microsoft.com/office/drawing/2014/main" id="{D7D8DCC9-936A-2F81-E5C3-122A4A4E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1" y="129363"/>
            <a:ext cx="1997149" cy="1997149"/>
          </a:xfrm>
          <a:prstGeom prst="rect">
            <a:avLst/>
          </a:prstGeom>
        </p:spPr>
      </p:pic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4E398F5-B916-C12A-C086-910B5817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227" y="4863879"/>
            <a:ext cx="3771015" cy="25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FE438-C6E5-C265-37DA-D906D3AE2FA0}"/>
              </a:ext>
            </a:extLst>
          </p:cNvPr>
          <p:cNvSpPr/>
          <p:nvPr/>
        </p:nvSpPr>
        <p:spPr>
          <a:xfrm>
            <a:off x="0" y="1110142"/>
            <a:ext cx="9055100" cy="24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F030E-3C7B-36F8-F247-72B06CC368BB}"/>
              </a:ext>
            </a:extLst>
          </p:cNvPr>
          <p:cNvSpPr txBox="1"/>
          <p:nvPr/>
        </p:nvSpPr>
        <p:spPr>
          <a:xfrm>
            <a:off x="207220" y="1045549"/>
            <a:ext cx="510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Strava Company and Industry Overview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2. Current Eco-System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3. Network and Data Effects</a:t>
            </a: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4. Growth Solutions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5FED16-809E-33C9-5881-15A59A322406}"/>
              </a:ext>
            </a:extLst>
          </p:cNvPr>
          <p:cNvCxnSpPr>
            <a:cxnSpLocks/>
          </p:cNvCxnSpPr>
          <p:nvPr/>
        </p:nvCxnSpPr>
        <p:spPr>
          <a:xfrm>
            <a:off x="121298" y="849081"/>
            <a:ext cx="11960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B84256-25CE-2FB0-68B8-748BD9387AED}"/>
              </a:ext>
            </a:extLst>
          </p:cNvPr>
          <p:cNvSpPr txBox="1"/>
          <p:nvPr/>
        </p:nvSpPr>
        <p:spPr>
          <a:xfrm>
            <a:off x="121298" y="236308"/>
            <a:ext cx="171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A893C5-953B-FF62-DA4E-2ADD64C37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8" t="33644" r="14530" b="33874"/>
          <a:stretch/>
        </p:blipFill>
        <p:spPr>
          <a:xfrm>
            <a:off x="9777614" y="152077"/>
            <a:ext cx="1861402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7E1E8E-66DD-BD6B-FE21-23DF6681DC49}"/>
              </a:ext>
            </a:extLst>
          </p:cNvPr>
          <p:cNvCxnSpPr>
            <a:cxnSpLocks/>
          </p:cNvCxnSpPr>
          <p:nvPr/>
        </p:nvCxnSpPr>
        <p:spPr>
          <a:xfrm>
            <a:off x="121298" y="896581"/>
            <a:ext cx="119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1B9039-5DA6-3A47-BA3A-DBADE2CF0276}"/>
              </a:ext>
            </a:extLst>
          </p:cNvPr>
          <p:cNvSpPr txBox="1"/>
          <p:nvPr/>
        </p:nvSpPr>
        <p:spPr>
          <a:xfrm>
            <a:off x="86603" y="318533"/>
            <a:ext cx="927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Strava Overview and Business Model</a:t>
            </a:r>
            <a:endParaRPr lang="en-GB" sz="105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78F9AF9C-4716-164A-B445-0F215217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66" b="6271"/>
          <a:stretch/>
        </p:blipFill>
        <p:spPr>
          <a:xfrm>
            <a:off x="7266763" y="238778"/>
            <a:ext cx="2235124" cy="584773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FE47928-31C2-BC41-0C79-E20DB4BD0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33644" r="14530" b="33874"/>
          <a:stretch/>
        </p:blipFill>
        <p:spPr>
          <a:xfrm>
            <a:off x="9777614" y="152077"/>
            <a:ext cx="1861402" cy="584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70AA91-2D36-F84B-DD93-40C80DBCF012}"/>
              </a:ext>
            </a:extLst>
          </p:cNvPr>
          <p:cNvSpPr txBox="1"/>
          <p:nvPr/>
        </p:nvSpPr>
        <p:spPr>
          <a:xfrm>
            <a:off x="121298" y="1250523"/>
            <a:ext cx="426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Strava: The Social Network for Athletes</a:t>
            </a:r>
            <a:endParaRPr lang="en-US" i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803E5-F08D-D121-CFE3-3DDA69473348}"/>
              </a:ext>
            </a:extLst>
          </p:cNvPr>
          <p:cNvSpPr txBox="1"/>
          <p:nvPr/>
        </p:nvSpPr>
        <p:spPr>
          <a:xfrm>
            <a:off x="4604229" y="1112024"/>
            <a:ext cx="74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“Strava’s mission is to help athletes stay connected, stay motivated, and push their boundaries through advanced tracking and a supportive community.”</a:t>
            </a:r>
            <a:endParaRPr lang="en-US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175B1-BEB0-8EBC-BB28-80AF1E889D0D}"/>
              </a:ext>
            </a:extLst>
          </p:cNvPr>
          <p:cNvSpPr txBox="1"/>
          <p:nvPr/>
        </p:nvSpPr>
        <p:spPr>
          <a:xfrm>
            <a:off x="5072439" y="197378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Business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26508-E124-6C1D-1776-B6ADB7BBA19D}"/>
              </a:ext>
            </a:extLst>
          </p:cNvPr>
          <p:cNvSpPr txBox="1"/>
          <p:nvPr/>
        </p:nvSpPr>
        <p:spPr>
          <a:xfrm>
            <a:off x="69837" y="2497775"/>
            <a:ext cx="6130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Users</a:t>
            </a:r>
          </a:p>
          <a:p>
            <a:pPr algn="ctr"/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Strava’s core users are athletes who log their activities, track progress, and interact with others through social features like sharing, commenting, and liking workouts.</a:t>
            </a:r>
          </a:p>
          <a:p>
            <a:pPr algn="ctr"/>
            <a:endParaRPr lang="en-GB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“Strava has over 100 million users worldwide, growing at approximately 15% per year.”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577A7-24E6-D732-772B-62487D1CF08B}"/>
              </a:ext>
            </a:extLst>
          </p:cNvPr>
          <p:cNvSpPr txBox="1"/>
          <p:nvPr/>
        </p:nvSpPr>
        <p:spPr>
          <a:xfrm>
            <a:off x="6009241" y="2497775"/>
            <a:ext cx="63041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Subscription Model</a:t>
            </a:r>
            <a:endParaRPr lang="en-GB" sz="1600" b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Strava </a:t>
            </a:r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operates a freemium model. Users can access basic tracking for free, while premium users unlock advanced analytics, personalized training plans, and route planning features.</a:t>
            </a:r>
          </a:p>
          <a:p>
            <a:pPr algn="ctr"/>
            <a:endParaRPr lang="en-GB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“40</a:t>
            </a:r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% of Strava’s revenue is generated through subscriptions, showing a strong user investment in premium services.”</a:t>
            </a:r>
          </a:p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32330-C7FC-5F23-C2ED-1DF84702B19F}"/>
              </a:ext>
            </a:extLst>
          </p:cNvPr>
          <p:cNvSpPr txBox="1"/>
          <p:nvPr/>
        </p:nvSpPr>
        <p:spPr>
          <a:xfrm>
            <a:off x="173154" y="4477364"/>
            <a:ext cx="61306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Data Insights</a:t>
            </a:r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:</a:t>
            </a:r>
            <a:endParaRPr lang="en-GB" sz="1600" b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Strava </a:t>
            </a:r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Metro partners with city planners, providing anonymized movement data to improve infrastructure. This program not only contributes to urban planning but also represents a unique revenue stream for Strava.</a:t>
            </a:r>
          </a:p>
          <a:p>
            <a:pPr algn="ctr"/>
            <a:endParaRPr lang="en-GB" sz="1600" b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“Strava Metro’s city partnerships are a growing revenue source, particularly popular in cities focusing on eco-friendly transportation.”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3EF7-0218-F6C0-E4A8-10F4A4828236}"/>
              </a:ext>
            </a:extLst>
          </p:cNvPr>
          <p:cNvSpPr txBox="1"/>
          <p:nvPr/>
        </p:nvSpPr>
        <p:spPr>
          <a:xfrm>
            <a:off x="6112558" y="4477364"/>
            <a:ext cx="6130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Advertising &amp; Partnerships</a:t>
            </a:r>
            <a:r>
              <a:rPr lang="en-GB" sz="16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 </a:t>
            </a:r>
          </a:p>
          <a:p>
            <a:pPr algn="ctr"/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Brands </a:t>
            </a:r>
            <a:r>
              <a:rPr lang="en-GB" sz="16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targeting athletes partner with Strava for high-engagement advertising opportunities. Strava’s insights on user demographics make it an ideal platform for fitness, health, and lifestyle brands.”</a:t>
            </a:r>
          </a:p>
          <a:p>
            <a:pPr algn="ctr"/>
            <a:endParaRPr lang="en-GB" sz="160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 algn="ctr"/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“</a:t>
            </a:r>
            <a:r>
              <a:rPr lang="en-GB" sz="16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20 million users are actively targetable, offering advertisers access to a dedicated athletic community.”</a:t>
            </a:r>
          </a:p>
        </p:txBody>
      </p:sp>
    </p:spTree>
    <p:extLst>
      <p:ext uri="{BB962C8B-B14F-4D97-AF65-F5344CB8AC3E}">
        <p14:creationId xmlns:p14="http://schemas.microsoft.com/office/powerpoint/2010/main" val="33173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7E1E8E-66DD-BD6B-FE21-23DF6681DC49}"/>
              </a:ext>
            </a:extLst>
          </p:cNvPr>
          <p:cNvCxnSpPr>
            <a:cxnSpLocks/>
          </p:cNvCxnSpPr>
          <p:nvPr/>
        </p:nvCxnSpPr>
        <p:spPr>
          <a:xfrm>
            <a:off x="121298" y="896581"/>
            <a:ext cx="119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1B9039-5DA6-3A47-BA3A-DBADE2CF0276}"/>
              </a:ext>
            </a:extLst>
          </p:cNvPr>
          <p:cNvSpPr txBox="1"/>
          <p:nvPr/>
        </p:nvSpPr>
        <p:spPr>
          <a:xfrm>
            <a:off x="86603" y="318533"/>
            <a:ext cx="927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Industry Overview &amp; Competitors</a:t>
            </a:r>
            <a:endParaRPr lang="en-GB" sz="1050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78F9AF9C-4716-164A-B445-0F215217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66" b="6271"/>
          <a:stretch/>
        </p:blipFill>
        <p:spPr>
          <a:xfrm>
            <a:off x="7266763" y="238778"/>
            <a:ext cx="2235124" cy="584773"/>
          </a:xfrm>
          <a:prstGeom prst="rect">
            <a:avLst/>
          </a:prstGeom>
        </p:spPr>
      </p:pic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FE47928-31C2-BC41-0C79-E20DB4BD0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33644" r="14530" b="33874"/>
          <a:stretch/>
        </p:blipFill>
        <p:spPr>
          <a:xfrm>
            <a:off x="9777614" y="152077"/>
            <a:ext cx="1861402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1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298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Big Caslon Medium</vt:lpstr>
      <vt:lpstr>Big Caslon Medium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Pace (UG)</dc:creator>
  <cp:lastModifiedBy>Danny Pace (UG)</cp:lastModifiedBy>
  <cp:revision>5</cp:revision>
  <dcterms:created xsi:type="dcterms:W3CDTF">2024-10-28T09:48:30Z</dcterms:created>
  <dcterms:modified xsi:type="dcterms:W3CDTF">2024-10-29T13:22:45Z</dcterms:modified>
</cp:coreProperties>
</file>