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3" roundtripDataSignature="AMtx7mgY8KTTxmRMwonR2zDfT4Oiwpo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B1C11C-B683-4A92-A07E-1C561E914D01}">
  <a:tblStyle styleId="{7DB1C11C-B683-4A92-A07E-1C561E914D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3dedf66b4_1_4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f3dedf66b4_1_4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3dedf66b4_1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f3dedf66b4_1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3dedf66b4_1_1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f3dedf66b4_1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3dedf66b4_1_1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f3dedf66b4_1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3dedf66b4_1_2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f3dedf66b4_1_2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3dedf66b4_1_3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f3dedf66b4_1_3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4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2"/>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4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5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53"/>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5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5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5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54"/>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54"/>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54"/>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5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5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5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5"/>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5"/>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5"/>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55"/>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55"/>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55"/>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5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
        <p:nvSpPr>
          <p:cNvPr id="102" name="Google Shape;102;p4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4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5" name="Shape 105"/>
        <p:cNvGrpSpPr/>
        <p:nvPr/>
      </p:nvGrpSpPr>
      <p:grpSpPr>
        <a:xfrm>
          <a:off x="0" y="0"/>
          <a:ext cx="0" cy="0"/>
          <a:chOff x="0" y="0"/>
          <a:chExt cx="0" cy="0"/>
        </a:xfrm>
      </p:grpSpPr>
      <p:sp>
        <p:nvSpPr>
          <p:cNvPr id="106" name="Google Shape;106;p5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6"/>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5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1" name="Shape 111"/>
        <p:cNvGrpSpPr/>
        <p:nvPr/>
      </p:nvGrpSpPr>
      <p:grpSpPr>
        <a:xfrm>
          <a:off x="0" y="0"/>
          <a:ext cx="0" cy="0"/>
          <a:chOff x="0" y="0"/>
          <a:chExt cx="0" cy="0"/>
        </a:xfrm>
      </p:grpSpPr>
      <p:sp>
        <p:nvSpPr>
          <p:cNvPr id="112" name="Google Shape;112;p5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7"/>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5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5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5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8"/>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5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5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5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5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5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9" name="Shape 129"/>
        <p:cNvGrpSpPr/>
        <p:nvPr/>
      </p:nvGrpSpPr>
      <p:grpSpPr>
        <a:xfrm>
          <a:off x="0" y="0"/>
          <a:ext cx="0" cy="0"/>
          <a:chOff x="0" y="0"/>
          <a:chExt cx="0" cy="0"/>
        </a:xfrm>
      </p:grpSpPr>
      <p:sp>
        <p:nvSpPr>
          <p:cNvPr id="130" name="Google Shape;130;p60"/>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6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4" name="Shape 134"/>
        <p:cNvGrpSpPr/>
        <p:nvPr/>
      </p:nvGrpSpPr>
      <p:grpSpPr>
        <a:xfrm>
          <a:off x="0" y="0"/>
          <a:ext cx="0" cy="0"/>
          <a:chOff x="0" y="0"/>
          <a:chExt cx="0" cy="0"/>
        </a:xfrm>
      </p:grpSpPr>
      <p:sp>
        <p:nvSpPr>
          <p:cNvPr id="135" name="Google Shape;135;p6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61"/>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61"/>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6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6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
        <p:nvSpPr>
          <p:cNvPr id="18" name="Google Shape;18;p4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6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2"/>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6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62"/>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6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6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0" name="Shape 150"/>
        <p:cNvGrpSpPr/>
        <p:nvPr/>
      </p:nvGrpSpPr>
      <p:grpSpPr>
        <a:xfrm>
          <a:off x="0" y="0"/>
          <a:ext cx="0" cy="0"/>
          <a:chOff x="0" y="0"/>
          <a:chExt cx="0" cy="0"/>
        </a:xfrm>
      </p:grpSpPr>
      <p:sp>
        <p:nvSpPr>
          <p:cNvPr id="151" name="Google Shape;151;p6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63"/>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6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63"/>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6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6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8" name="Shape 158"/>
        <p:cNvGrpSpPr/>
        <p:nvPr/>
      </p:nvGrpSpPr>
      <p:grpSpPr>
        <a:xfrm>
          <a:off x="0" y="0"/>
          <a:ext cx="0" cy="0"/>
          <a:chOff x="0" y="0"/>
          <a:chExt cx="0" cy="0"/>
        </a:xfrm>
      </p:grpSpPr>
      <p:sp>
        <p:nvSpPr>
          <p:cNvPr id="159" name="Google Shape;159;p6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4"/>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64"/>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6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6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6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5" name="Shape 165"/>
        <p:cNvGrpSpPr/>
        <p:nvPr/>
      </p:nvGrpSpPr>
      <p:grpSpPr>
        <a:xfrm>
          <a:off x="0" y="0"/>
          <a:ext cx="0" cy="0"/>
          <a:chOff x="0" y="0"/>
          <a:chExt cx="0" cy="0"/>
        </a:xfrm>
      </p:grpSpPr>
      <p:sp>
        <p:nvSpPr>
          <p:cNvPr id="166" name="Google Shape;166;p6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65"/>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65"/>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65"/>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65"/>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6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6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4" name="Shape 174"/>
        <p:cNvGrpSpPr/>
        <p:nvPr/>
      </p:nvGrpSpPr>
      <p:grpSpPr>
        <a:xfrm>
          <a:off x="0" y="0"/>
          <a:ext cx="0" cy="0"/>
          <a:chOff x="0" y="0"/>
          <a:chExt cx="0" cy="0"/>
        </a:xfrm>
      </p:grpSpPr>
      <p:sp>
        <p:nvSpPr>
          <p:cNvPr id="175" name="Google Shape;175;p6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6"/>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66"/>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66"/>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66"/>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66"/>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66"/>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6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6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6"/>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4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7"/>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49"/>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5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0"/>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50"/>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50"/>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5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5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1"/>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51"/>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5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5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5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2"/>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5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52"/>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5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5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4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4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4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0" name="Google Shape;10;p4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4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7" name="Google Shape;97;p4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8" name="Google Shape;98;p4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9" name="Google Shape;99;p4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0" name="Google Shape;100;p4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17.jpg"/><Relationship Id="rId5" Type="http://schemas.openxmlformats.org/officeDocument/2006/relationships/image" Target="../media/image10.jpg"/><Relationship Id="rId6"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17.jpg"/><Relationship Id="rId6"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7.jpg"/><Relationship Id="rId4" Type="http://schemas.openxmlformats.org/officeDocument/2006/relationships/image" Target="../media/image3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3.jpg"/><Relationship Id="rId4" Type="http://schemas.openxmlformats.org/officeDocument/2006/relationships/image" Target="../media/image3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title"/>
          </p:nvPr>
        </p:nvSpPr>
        <p:spPr>
          <a:xfrm>
            <a:off x="2286000" y="914400"/>
            <a:ext cx="9143640" cy="18288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rgbClr val="000000"/>
              </a:buClr>
              <a:buSzPts val="6000"/>
              <a:buFont typeface="Calibri"/>
              <a:buNone/>
            </a:pPr>
            <a:r>
              <a:rPr b="0" lang="en-US" sz="6000" strike="noStrike">
                <a:solidFill>
                  <a:srgbClr val="000000"/>
                </a:solidFill>
                <a:latin typeface="Calibri"/>
                <a:ea typeface="Calibri"/>
                <a:cs typeface="Calibri"/>
                <a:sym typeface="Calibri"/>
              </a:rPr>
              <a:t>Natural Attenuation Modeling of Ghent Site</a:t>
            </a:r>
            <a:endParaRPr b="0" sz="6000" strike="noStrike">
              <a:solidFill>
                <a:srgbClr val="000000"/>
              </a:solidFill>
              <a:latin typeface="Calibri"/>
              <a:ea typeface="Calibri"/>
              <a:cs typeface="Calibri"/>
              <a:sym typeface="Calibri"/>
            </a:endParaRPr>
          </a:p>
        </p:txBody>
      </p:sp>
      <p:pic>
        <p:nvPicPr>
          <p:cNvPr id="190" name="Google Shape;190;p1"/>
          <p:cNvPicPr preferRelativeResize="0"/>
          <p:nvPr/>
        </p:nvPicPr>
        <p:blipFill rotWithShape="1">
          <a:blip r:embed="rId3">
            <a:alphaModFix/>
          </a:blip>
          <a:srcRect b="0" l="0" r="0" t="0"/>
          <a:stretch/>
        </p:blipFill>
        <p:spPr>
          <a:xfrm>
            <a:off x="6172200" y="3049920"/>
            <a:ext cx="5005080" cy="3350880"/>
          </a:xfrm>
          <a:prstGeom prst="rect">
            <a:avLst/>
          </a:prstGeom>
          <a:noFill/>
          <a:ln>
            <a:noFill/>
          </a:ln>
        </p:spPr>
      </p:pic>
      <p:sp>
        <p:nvSpPr>
          <p:cNvPr id="191" name="Google Shape;191;p1"/>
          <p:cNvSpPr txBox="1"/>
          <p:nvPr/>
        </p:nvSpPr>
        <p:spPr>
          <a:xfrm>
            <a:off x="685800" y="3200400"/>
            <a:ext cx="5028840" cy="3200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Calibri"/>
              <a:buNone/>
            </a:pPr>
            <a:r>
              <a:rPr b="0" i="1" lang="en-US" sz="2800" u="none" cap="none" strike="noStrike">
                <a:solidFill>
                  <a:srgbClr val="000000"/>
                </a:solidFill>
                <a:latin typeface="Calibri"/>
                <a:ea typeface="Calibri"/>
                <a:cs typeface="Calibri"/>
                <a:sym typeface="Calibri"/>
              </a:rPr>
              <a:t>Sona Aseyednezhad (UU)</a:t>
            </a:r>
            <a:br>
              <a:rPr b="0" i="0" lang="en-US" sz="2800" u="none" cap="none" strike="noStrike"/>
            </a:br>
            <a:r>
              <a:rPr b="0" i="1" lang="en-US" sz="2800" u="none" cap="none" strike="noStrike">
                <a:solidFill>
                  <a:srgbClr val="000000"/>
                </a:solidFill>
                <a:latin typeface="Calibri"/>
                <a:ea typeface="Calibri"/>
                <a:cs typeface="Calibri"/>
                <a:sym typeface="Calibri"/>
              </a:rPr>
              <a:t>Alraune Zech (UU)</a:t>
            </a:r>
            <a:br>
              <a:rPr b="0" i="0" lang="en-US" sz="2800" u="none" cap="none" strike="noStrike"/>
            </a:br>
            <a:r>
              <a:rPr b="0" i="1" lang="en-US" sz="2800" u="none" cap="none" strike="noStrike">
                <a:solidFill>
                  <a:srgbClr val="000000"/>
                </a:solidFill>
                <a:latin typeface="Calibri"/>
                <a:ea typeface="Calibri"/>
                <a:cs typeface="Calibri"/>
                <a:sym typeface="Calibri"/>
              </a:rPr>
              <a:t>Matteo Masi (DND)</a:t>
            </a:r>
            <a:br>
              <a:rPr b="0" i="0" lang="en-US" sz="2800" u="none" cap="none" strike="noStrike"/>
            </a:br>
            <a:r>
              <a:rPr b="0" i="1" lang="en-US" sz="2800" u="none" cap="none" strike="noStrike">
                <a:solidFill>
                  <a:srgbClr val="000000"/>
                </a:solidFill>
                <a:latin typeface="Calibri"/>
                <a:ea typeface="Calibri"/>
                <a:cs typeface="Calibri"/>
                <a:sym typeface="Calibri"/>
              </a:rPr>
              <a:t>Cosimo Masini (DND)</a:t>
            </a:r>
            <a:br>
              <a:rPr b="0" i="0" lang="en-US" sz="2800" u="none" cap="none" strike="noStrike"/>
            </a:br>
            <a:r>
              <a:rPr b="0" i="1" lang="en-US" sz="2800" u="none" cap="none" strike="noStrike">
                <a:solidFill>
                  <a:srgbClr val="000000"/>
                </a:solidFill>
                <a:latin typeface="Calibri"/>
                <a:ea typeface="Calibri"/>
                <a:cs typeface="Calibri"/>
                <a:sym typeface="Calibri"/>
              </a:rPr>
              <a:t>Tobias Praamstra (TAUW)</a:t>
            </a:r>
            <a:endParaRPr b="0" i="1" sz="2800" u="none" cap="none" strike="noStrike">
              <a:solidFill>
                <a:srgbClr val="000000"/>
              </a:solidFill>
              <a:latin typeface="Calibri"/>
              <a:ea typeface="Calibri"/>
              <a:cs typeface="Calibri"/>
              <a:sym typeface="Calibri"/>
            </a:endParaRPr>
          </a:p>
        </p:txBody>
      </p:sp>
      <p:pic>
        <p:nvPicPr>
          <p:cNvPr descr="A picture containing text, clipart&#10;&#10;Description automatically generated" id="192" name="Google Shape;192;p1"/>
          <p:cNvPicPr preferRelativeResize="0"/>
          <p:nvPr/>
        </p:nvPicPr>
        <p:blipFill rotWithShape="1">
          <a:blip r:embed="rId4">
            <a:alphaModFix/>
          </a:blip>
          <a:srcRect b="0" l="0" r="0" t="0"/>
          <a:stretch/>
        </p:blipFill>
        <p:spPr>
          <a:xfrm>
            <a:off x="32040" y="343800"/>
            <a:ext cx="2939760" cy="102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idx="4294967295" type="title"/>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NAPL composition infos </a:t>
            </a:r>
            <a:r>
              <a:rPr b="1" i="0" lang="en-US" sz="4000" u="none" cap="none" strike="noStrike">
                <a:solidFill>
                  <a:srgbClr val="000000"/>
                </a:solidFill>
                <a:latin typeface="Calibri"/>
                <a:ea typeface="Calibri"/>
                <a:cs typeface="Calibri"/>
                <a:sym typeface="Calibri"/>
              </a:rPr>
              <a:t>Ghent Site</a:t>
            </a:r>
            <a:endParaRPr b="0" i="0" sz="4000" u="none" cap="none" strike="noStrike">
              <a:solidFill>
                <a:srgbClr val="000000"/>
              </a:solidFill>
              <a:latin typeface="Calibri"/>
              <a:ea typeface="Calibri"/>
              <a:cs typeface="Calibri"/>
              <a:sym typeface="Calibri"/>
            </a:endParaRPr>
          </a:p>
        </p:txBody>
      </p:sp>
      <p:sp>
        <p:nvSpPr>
          <p:cNvPr id="255" name="Google Shape;255;p5"/>
          <p:cNvSpPr/>
          <p:nvPr/>
        </p:nvSpPr>
        <p:spPr>
          <a:xfrm>
            <a:off x="914400" y="1645920"/>
            <a:ext cx="7714800" cy="4906800"/>
          </a:xfrm>
          <a:prstGeom prst="rect">
            <a:avLst/>
          </a:prstGeom>
          <a:noFill/>
          <a:ln>
            <a:noFill/>
          </a:ln>
        </p:spPr>
        <p:txBody>
          <a:bodyPr anchorCtr="0" anchor="t" bIns="45000" lIns="90000" spcFirstLastPara="1" rIns="90000" wrap="square" tIns="45000">
            <a:spAutoFit/>
          </a:bodyPr>
          <a:lstStyle/>
          <a:p>
            <a:pPr indent="-241480" lvl="0" marL="343080" marR="0" rtl="0" algn="l">
              <a:lnSpc>
                <a:spcPct val="100000"/>
              </a:lnSpc>
              <a:spcBef>
                <a:spcPts val="0"/>
              </a:spcBef>
              <a:spcAft>
                <a:spcPts val="0"/>
              </a:spcAft>
              <a:buClr>
                <a:srgbClr val="000000"/>
              </a:buClr>
              <a:buSzPts val="1600"/>
              <a:buFont typeface="Calibri"/>
              <a:buNone/>
            </a:pPr>
            <a:r>
              <a:t/>
            </a:r>
            <a:endParaRPr b="0" sz="16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 Concentration of different chemicals in the soil and groundwater (22/11/2002): Tar product in soil: 17,427 mg/kgdm, consist of:</a:t>
            </a:r>
            <a:endParaRPr b="0" sz="2000"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52% 3-ring PAH</a:t>
            </a:r>
            <a:endParaRPr b="0" i="0" sz="20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9% 2-ring PAH</a:t>
            </a:r>
            <a:endParaRPr b="0" i="0" sz="20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2.7% BTEX</a:t>
            </a:r>
            <a:endParaRPr b="0" i="0" sz="20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Equilibrium concentration in water (on base of shaken batches): 31,400 Ug/l total hydrocarbons</a:t>
            </a:r>
            <a:endParaRPr b="0" sz="20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Cumulative emission on base of leaching test(per kg soil):</a:t>
            </a:r>
            <a:endParaRPr b="0" sz="2000"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0.0014mg/kg Naphtelene</a:t>
            </a:r>
            <a:endParaRPr b="0" i="0" sz="20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0,0002-0,0003 mg/kg acenapthene</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SzPts val="2000"/>
              <a:buFont typeface="Arial"/>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alibri"/>
              <a:buNone/>
            </a:pPr>
            <a:r>
              <a:rPr b="0" lang="en-US" sz="2000" strike="noStrike">
                <a:solidFill>
                  <a:srgbClr val="000000"/>
                </a:solidFill>
                <a:latin typeface="Calibri"/>
                <a:ea typeface="Calibri"/>
                <a:cs typeface="Calibri"/>
                <a:sym typeface="Calibri"/>
              </a:rPr>
              <a:t>TODO: add here information/plot from report</a:t>
            </a:r>
            <a:r>
              <a:rPr lang="en-US" sz="2000">
                <a:latin typeface="Calibri"/>
                <a:ea typeface="Calibri"/>
                <a:cs typeface="Calibri"/>
                <a:sym typeface="Calibri"/>
              </a:rPr>
              <a:t>: </a:t>
            </a:r>
            <a:r>
              <a:rPr lang="en-US" sz="2000">
                <a:solidFill>
                  <a:srgbClr val="0000FF"/>
                </a:solidFill>
                <a:latin typeface="Calibri"/>
                <a:ea typeface="Calibri"/>
                <a:cs typeface="Calibri"/>
                <a:sym typeface="Calibri"/>
              </a:rPr>
              <a:t>All the relevant figures/plots were added in the previous slides for each of the </a:t>
            </a:r>
            <a:r>
              <a:rPr lang="en-US" sz="2000">
                <a:solidFill>
                  <a:srgbClr val="0000FF"/>
                </a:solidFill>
                <a:latin typeface="Calibri"/>
                <a:ea typeface="Calibri"/>
                <a:cs typeface="Calibri"/>
                <a:sym typeface="Calibri"/>
              </a:rPr>
              <a:t>aforementioned</a:t>
            </a:r>
            <a:r>
              <a:rPr lang="en-US" sz="2000">
                <a:solidFill>
                  <a:srgbClr val="0000FF"/>
                </a:solidFill>
                <a:latin typeface="Calibri"/>
                <a:ea typeface="Calibri"/>
                <a:cs typeface="Calibri"/>
                <a:sym typeface="Calibri"/>
              </a:rPr>
              <a:t> items from the report.</a:t>
            </a:r>
            <a:endParaRPr b="0" sz="2000"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alibri"/>
              <a:buNone/>
            </a:pPr>
            <a:r>
              <a:rPr b="0" i="1" lang="en-US" sz="2000" strike="noStrike">
                <a:solidFill>
                  <a:srgbClr val="000000"/>
                </a:solidFill>
                <a:latin typeface="Calibri"/>
                <a:ea typeface="Calibri"/>
                <a:cs typeface="Calibri"/>
                <a:sym typeface="Calibri"/>
              </a:rPr>
              <a:t>Source: </a:t>
            </a:r>
            <a:r>
              <a:rPr i="1" lang="en-US" sz="2100">
                <a:solidFill>
                  <a:schemeClr val="dk1"/>
                </a:solidFill>
                <a:latin typeface="Calibri"/>
                <a:ea typeface="Calibri"/>
                <a:cs typeface="Calibri"/>
                <a:sym typeface="Calibri"/>
              </a:rPr>
              <a:t>Composition free product and characteristics document</a:t>
            </a:r>
            <a:r>
              <a:rPr b="0" i="1" lang="en-US" sz="2000" strike="noStrike">
                <a:solidFill>
                  <a:srgbClr val="000000"/>
                </a:solidFill>
                <a:latin typeface="Calibri"/>
                <a:ea typeface="Calibri"/>
                <a:cs typeface="Calibri"/>
                <a:sym typeface="Calibri"/>
              </a:rPr>
              <a:t> !</a:t>
            </a:r>
            <a:endParaRPr b="0" sz="2000" strike="noStrike">
              <a:latin typeface="Arial"/>
              <a:ea typeface="Arial"/>
              <a:cs typeface="Arial"/>
              <a:sym typeface="Arial"/>
            </a:endParaRPr>
          </a:p>
        </p:txBody>
      </p:sp>
      <p:sp>
        <p:nvSpPr>
          <p:cNvPr id="256" name="Google Shape;256;p5"/>
          <p:cNvSpPr/>
          <p:nvPr/>
        </p:nvSpPr>
        <p:spPr>
          <a:xfrm>
            <a:off x="-11936875" y="6552725"/>
            <a:ext cx="36320700" cy="5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Conceptual Model Components</a:t>
            </a:r>
            <a:endParaRPr b="0" i="0" sz="4000" u="none" cap="none" strike="noStrike">
              <a:solidFill>
                <a:srgbClr val="000000"/>
              </a:solidFill>
              <a:latin typeface="Calibri"/>
              <a:ea typeface="Calibri"/>
              <a:cs typeface="Calibri"/>
              <a:sym typeface="Calibri"/>
            </a:endParaRPr>
          </a:p>
        </p:txBody>
      </p:sp>
      <p:sp>
        <p:nvSpPr>
          <p:cNvPr id="262" name="Google Shape;262;p6"/>
          <p:cNvSpPr txBox="1"/>
          <p:nvPr>
            <p:ph idx="4294967295" type="body"/>
          </p:nvPr>
        </p:nvSpPr>
        <p:spPr>
          <a:xfrm>
            <a:off x="914400" y="159264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Specification of processes involved and representation in model</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Groundwater flow and hydrogeological setting</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(Physical) transport processes (advection, dispersion, diffusion)</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Phase transition (adsorption, partitioning)</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Bio-geo-chemical processes (reactions, microbial activity)</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Available data to model processes</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Specification: source – path – receptor</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ph idx="4294967295" type="title"/>
          </p:nvPr>
        </p:nvSpPr>
        <p:spPr>
          <a:xfrm>
            <a:off x="1143000" y="15948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Hydrogeological Model</a:t>
            </a:r>
            <a:endParaRPr b="0" i="0" sz="4000" u="none" cap="none" strike="noStrike">
              <a:solidFill>
                <a:srgbClr val="000000"/>
              </a:solidFill>
              <a:latin typeface="Calibri"/>
              <a:ea typeface="Calibri"/>
              <a:cs typeface="Calibri"/>
              <a:sym typeface="Calibri"/>
            </a:endParaRPr>
          </a:p>
        </p:txBody>
      </p:sp>
      <p:sp>
        <p:nvSpPr>
          <p:cNvPr id="268" name="Google Shape;268;p7"/>
          <p:cNvSpPr txBox="1"/>
          <p:nvPr>
            <p:ph idx="4294967295" type="body"/>
          </p:nvPr>
        </p:nvSpPr>
        <p:spPr>
          <a:xfrm>
            <a:off x="914400" y="136404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Groundwater flow: (assumed from data provided in report)</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Uniform flow, 1D perpendicular to Lieve canal</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Velocity: 10 cm/d</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No specific hydrogeological units or flow barriers</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Physical transport processes:</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Advection (given uniform flow)</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Neglect dispersion&amp;diffusion (given short travel distance) or model simplified with dispersivity estimates from literature (e.g. aL = 10cm)</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8"/>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Hydrogeological Model</a:t>
            </a:r>
            <a:endParaRPr b="0" i="0" sz="4000" u="none" cap="none" strike="noStrike">
              <a:solidFill>
                <a:srgbClr val="000000"/>
              </a:solidFill>
              <a:latin typeface="Calibri"/>
              <a:ea typeface="Calibri"/>
              <a:cs typeface="Calibri"/>
              <a:sym typeface="Calibri"/>
            </a:endParaRPr>
          </a:p>
        </p:txBody>
      </p:sp>
      <p:sp>
        <p:nvSpPr>
          <p:cNvPr id="274" name="Google Shape;274;p8"/>
          <p:cNvSpPr txBox="1"/>
          <p:nvPr>
            <p:ph idx="4294967295" type="body"/>
          </p:nvPr>
        </p:nvSpPr>
        <p:spPr>
          <a:xfrm>
            <a:off x="914400" y="159264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Specification: source – path – receptor</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Receptor = Lieve canal/observation well OIP 5 (in front of canal) providing measurements at different times</a:t>
            </a:r>
            <a:endParaRPr b="0" i="0" sz="24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800"/>
              <a:buFont typeface="Noto Sans Symbols"/>
              <a:buChar char="−"/>
            </a:pPr>
            <a:r>
              <a:rPr b="0" i="0" lang="en-US" sz="2400" u="none" cap="none" strike="noStrike">
                <a:solidFill>
                  <a:srgbClr val="000000"/>
                </a:solidFill>
                <a:latin typeface="Calibri"/>
                <a:ea typeface="Calibri"/>
                <a:cs typeface="Calibri"/>
                <a:sym typeface="Calibri"/>
              </a:rPr>
              <a:t>Source: NAPL plume </a:t>
            </a:r>
            <a:endParaRPr b="0" i="0" sz="2400" u="none" cap="none" strike="noStrike">
              <a:solidFill>
                <a:srgbClr val="000000"/>
              </a:solidFill>
              <a:latin typeface="Calibri"/>
              <a:ea typeface="Calibri"/>
              <a:cs typeface="Calibri"/>
              <a:sym typeface="Calibri"/>
            </a:endParaRPr>
          </a:p>
          <a:p>
            <a:pPr indent="-287999" lvl="2" marL="1296000" marR="0" rtl="0" algn="l">
              <a:lnSpc>
                <a:spcPct val="90000"/>
              </a:lnSpc>
              <a:spcBef>
                <a:spcPts val="850"/>
              </a:spcBef>
              <a:spcAft>
                <a:spcPts val="0"/>
              </a:spcAft>
              <a:buClr>
                <a:srgbClr val="000000"/>
              </a:buClr>
              <a:buSzPts val="1080"/>
              <a:buFont typeface="Noto Sans Symbols"/>
              <a:buChar char="●"/>
            </a:pPr>
            <a:r>
              <a:rPr b="0" i="0" lang="en-US" sz="2400" u="none" cap="none" strike="noStrike">
                <a:solidFill>
                  <a:srgbClr val="000000"/>
                </a:solidFill>
                <a:latin typeface="Calibri"/>
                <a:ea typeface="Calibri"/>
                <a:cs typeface="Calibri"/>
                <a:sym typeface="Calibri"/>
              </a:rPr>
              <a:t>Assume to be located about 20-40m away from canal</a:t>
            </a:r>
            <a:endParaRPr b="0" i="0" sz="2400" u="none" cap="none" strike="noStrike">
              <a:solidFill>
                <a:srgbClr val="000000"/>
              </a:solidFill>
              <a:latin typeface="Calibri"/>
              <a:ea typeface="Calibri"/>
              <a:cs typeface="Calibri"/>
              <a:sym typeface="Calibri"/>
            </a:endParaRPr>
          </a:p>
          <a:p>
            <a:pPr indent="-287999" lvl="2" marL="1296000" marR="0" rtl="0" algn="l">
              <a:lnSpc>
                <a:spcPct val="90000"/>
              </a:lnSpc>
              <a:spcBef>
                <a:spcPts val="850"/>
              </a:spcBef>
              <a:spcAft>
                <a:spcPts val="0"/>
              </a:spcAft>
              <a:buClr>
                <a:srgbClr val="000000"/>
              </a:buClr>
              <a:buSzPts val="1080"/>
              <a:buFont typeface="Noto Sans Symbols"/>
              <a:buChar char="●"/>
            </a:pPr>
            <a:r>
              <a:rPr b="0" i="0" lang="en-US" sz="2400" u="none" cap="none" strike="noStrike">
                <a:solidFill>
                  <a:srgbClr val="000000"/>
                </a:solidFill>
                <a:latin typeface="Calibri"/>
                <a:ea typeface="Calibri"/>
                <a:cs typeface="Calibri"/>
                <a:sym typeface="Calibri"/>
              </a:rPr>
              <a:t>Composition to be reconstructed from data </a:t>
            </a:r>
            <a:endParaRPr b="0" i="0" sz="2400" u="none" cap="none" strike="noStrike">
              <a:solidFill>
                <a:srgbClr val="000000"/>
              </a:solidFill>
              <a:latin typeface="Calibri"/>
              <a:ea typeface="Calibri"/>
              <a:cs typeface="Calibri"/>
              <a:sym typeface="Calibri"/>
            </a:endParaRPr>
          </a:p>
          <a:p>
            <a:pPr indent="-219419" lvl="2" marL="1296000" marR="0" rtl="0" algn="l">
              <a:lnSpc>
                <a:spcPct val="90000"/>
              </a:lnSpc>
              <a:spcBef>
                <a:spcPts val="850"/>
              </a:spcBef>
              <a:spcAft>
                <a:spcPts val="0"/>
              </a:spcAft>
              <a:buClr>
                <a:srgbClr val="000000"/>
              </a:buClr>
              <a:buSzPts val="108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Source reconstruction</a:t>
            </a:r>
            <a:endParaRPr b="0" i="0" sz="4000" u="none" cap="none" strike="noStrike">
              <a:solidFill>
                <a:srgbClr val="000000"/>
              </a:solidFill>
              <a:latin typeface="Calibri"/>
              <a:ea typeface="Calibri"/>
              <a:cs typeface="Calibri"/>
              <a:sym typeface="Calibri"/>
            </a:endParaRPr>
          </a:p>
        </p:txBody>
      </p:sp>
      <p:sp>
        <p:nvSpPr>
          <p:cNvPr id="280" name="Google Shape;280;p9"/>
          <p:cNvSpPr txBox="1"/>
          <p:nvPr>
            <p:ph idx="4294967295" type="body"/>
          </p:nvPr>
        </p:nvSpPr>
        <p:spPr>
          <a:xfrm>
            <a:off x="914400" y="1592650"/>
            <a:ext cx="10515300" cy="5193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Goals of delineating the source</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Estimating the amount of contaminant mass in the source </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499"/>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Characterizing contaminant transformation reactions within the source</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499"/>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composition of dissolved contaminant (max plume concentrations) </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ToDo: outline here strategy to reconstruct source (as discussed in meeting)</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None/>
            </a:pPr>
            <a:r>
              <a:t/>
            </a:r>
            <a:endParaRPr sz="2000">
              <a:latin typeface="Calibri"/>
              <a:ea typeface="Calibri"/>
              <a:cs typeface="Calibri"/>
              <a:sym typeface="Calibri"/>
            </a:endParaRPr>
          </a:p>
          <a:p>
            <a:pPr indent="-355600" lvl="0" marL="457200" marR="0" rtl="0" algn="l">
              <a:lnSpc>
                <a:spcPct val="90000"/>
              </a:lnSpc>
              <a:spcBef>
                <a:spcPts val="1134"/>
              </a:spcBef>
              <a:spcAft>
                <a:spcPts val="0"/>
              </a:spcAft>
              <a:buSzPts val="2000"/>
              <a:buFont typeface="Calibri"/>
              <a:buChar char="❖"/>
            </a:pPr>
            <a:r>
              <a:rPr b="1" lang="en-US" sz="2000">
                <a:latin typeface="Calibri"/>
                <a:ea typeface="Calibri"/>
                <a:cs typeface="Calibri"/>
                <a:sym typeface="Calibri"/>
              </a:rPr>
              <a:t>develop a batch model at source location to simulate pure dissolution of Tar composition in water including adsorption (reverse mechanism of adsorption):</a:t>
            </a:r>
            <a:endParaRPr b="1" sz="2000">
              <a:latin typeface="Calibri"/>
              <a:ea typeface="Calibri"/>
              <a:cs typeface="Calibri"/>
              <a:sym typeface="Calibri"/>
            </a:endParaRPr>
          </a:p>
          <a:p>
            <a:pPr indent="-355600" lvl="0" marL="914400" rtl="0" algn="l">
              <a:lnSpc>
                <a:spcPct val="90000"/>
              </a:lnSpc>
              <a:spcBef>
                <a:spcPts val="0"/>
              </a:spcBef>
              <a:spcAft>
                <a:spcPts val="0"/>
              </a:spcAft>
              <a:buSzPts val="2000"/>
              <a:buFont typeface="Calibri"/>
              <a:buChar char="-"/>
            </a:pPr>
            <a:r>
              <a:rPr b="1" lang="en-US" sz="2000" u="sng">
                <a:latin typeface="Calibri"/>
                <a:ea typeface="Calibri"/>
                <a:cs typeface="Calibri"/>
                <a:sym typeface="Calibri"/>
              </a:rPr>
              <a:t>Source concentration: </a:t>
            </a:r>
            <a:r>
              <a:rPr lang="en-US" sz="2000">
                <a:latin typeface="Calibri"/>
                <a:ea typeface="Calibri"/>
                <a:cs typeface="Calibri"/>
                <a:sym typeface="Calibri"/>
              </a:rPr>
              <a:t>data from page 10 in the report (look at slide 5 in the current PowerPoint)</a:t>
            </a:r>
            <a:endParaRPr sz="2000">
              <a:latin typeface="Calibri"/>
              <a:ea typeface="Calibri"/>
              <a:cs typeface="Calibri"/>
              <a:sym typeface="Calibri"/>
            </a:endParaRPr>
          </a:p>
          <a:p>
            <a:pPr indent="-355600" lvl="0" marL="914400" rtl="0" algn="l">
              <a:lnSpc>
                <a:spcPct val="90000"/>
              </a:lnSpc>
              <a:spcBef>
                <a:spcPts val="0"/>
              </a:spcBef>
              <a:spcAft>
                <a:spcPts val="0"/>
              </a:spcAft>
              <a:buSzPts val="2000"/>
              <a:buFont typeface="Calibri"/>
              <a:buChar char="-"/>
            </a:pPr>
            <a:r>
              <a:rPr b="1" lang="en-US" sz="2000" u="sng">
                <a:latin typeface="Calibri"/>
                <a:ea typeface="Calibri"/>
                <a:cs typeface="Calibri"/>
                <a:sym typeface="Calibri"/>
              </a:rPr>
              <a:t>equilibrium groundwater concentration before canal cleaning</a:t>
            </a:r>
            <a:r>
              <a:rPr lang="en-US" sz="2000">
                <a:latin typeface="Calibri"/>
                <a:ea typeface="Calibri"/>
                <a:cs typeface="Calibri"/>
                <a:sym typeface="Calibri"/>
              </a:rPr>
              <a:t> (to compare the simulation results with): data from the tab ‘Peilbuizen’ (monitoring wells), Oip5 (= well 50) at the date 3-2-2020</a:t>
            </a:r>
            <a:endParaRPr sz="2000">
              <a:latin typeface="Calibri"/>
              <a:ea typeface="Calibri"/>
              <a:cs typeface="Calibri"/>
              <a:sym typeface="Calibri"/>
            </a:endParaRPr>
          </a:p>
          <a:p>
            <a:pPr indent="-355600" lvl="0" marL="914400" rtl="0" algn="l">
              <a:lnSpc>
                <a:spcPct val="90000"/>
              </a:lnSpc>
              <a:spcBef>
                <a:spcPts val="0"/>
              </a:spcBef>
              <a:spcAft>
                <a:spcPts val="0"/>
              </a:spcAft>
              <a:buSzPts val="2000"/>
              <a:buFont typeface="Calibri"/>
              <a:buChar char="-"/>
            </a:pPr>
            <a:r>
              <a:rPr b="1" lang="en-US" sz="2000" u="sng">
                <a:latin typeface="Calibri"/>
                <a:ea typeface="Calibri"/>
                <a:cs typeface="Calibri"/>
                <a:sym typeface="Calibri"/>
              </a:rPr>
              <a:t>Adsorption parameters or Kd values</a:t>
            </a:r>
            <a:r>
              <a:rPr lang="en-US" sz="2000">
                <a:latin typeface="Calibri"/>
                <a:ea typeface="Calibri"/>
                <a:cs typeface="Calibri"/>
                <a:sym typeface="Calibri"/>
              </a:rPr>
              <a:t>: first by computing the kd values from leaching test as mentioned in the fig. 3.4 in the report and then use Suzanne approach as explained in her thesis (page 161) to compute kd values and then compare them together</a:t>
            </a:r>
            <a:endParaRPr sz="2000">
              <a:latin typeface="Calibri"/>
              <a:ea typeface="Calibri"/>
              <a:cs typeface="Calibri"/>
              <a:sym typeface="Calibri"/>
            </a:endParaRPr>
          </a:p>
          <a:p>
            <a:pPr indent="0" lvl="0" marL="914400" marR="0" rtl="0" algn="l">
              <a:lnSpc>
                <a:spcPct val="90000"/>
              </a:lnSpc>
              <a:spcBef>
                <a:spcPts val="1134"/>
              </a:spcBef>
              <a:spcAft>
                <a:spcPts val="0"/>
              </a:spcAft>
              <a:buNone/>
            </a:pPr>
            <a:r>
              <a:t/>
            </a:r>
            <a:endParaRPr b="1"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f3dedf66b4_1_47"/>
          <p:cNvSpPr txBox="1"/>
          <p:nvPr>
            <p:ph idx="4294967295" type="title"/>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Source reconstruction</a:t>
            </a:r>
            <a:endParaRPr b="0" i="0" sz="4000" u="none" cap="none" strike="noStrike">
              <a:solidFill>
                <a:srgbClr val="000000"/>
              </a:solidFill>
              <a:latin typeface="Calibri"/>
              <a:ea typeface="Calibri"/>
              <a:cs typeface="Calibri"/>
              <a:sym typeface="Calibri"/>
            </a:endParaRPr>
          </a:p>
        </p:txBody>
      </p:sp>
      <p:sp>
        <p:nvSpPr>
          <p:cNvPr id="286" name="Google Shape;286;g1f3dedf66b4_1_47"/>
          <p:cNvSpPr txBox="1"/>
          <p:nvPr>
            <p:ph idx="4294967295" type="body"/>
          </p:nvPr>
        </p:nvSpPr>
        <p:spPr>
          <a:xfrm>
            <a:off x="914400" y="1592651"/>
            <a:ext cx="10515300" cy="4821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ToDo: outline here strategy to reconstruct source (as discussed in meeting)</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None/>
            </a:pPr>
            <a:r>
              <a:t/>
            </a:r>
            <a:endParaRPr sz="2000">
              <a:latin typeface="Calibri"/>
              <a:ea typeface="Calibri"/>
              <a:cs typeface="Calibri"/>
              <a:sym typeface="Calibri"/>
            </a:endParaRPr>
          </a:p>
          <a:p>
            <a:pPr indent="-355600" lvl="0" marL="914400" rtl="0" algn="l">
              <a:lnSpc>
                <a:spcPct val="90000"/>
              </a:lnSpc>
              <a:spcBef>
                <a:spcPts val="1134"/>
              </a:spcBef>
              <a:spcAft>
                <a:spcPts val="0"/>
              </a:spcAft>
              <a:buSzPts val="2000"/>
              <a:buFont typeface="Calibri"/>
              <a:buChar char="❖"/>
            </a:pPr>
            <a:r>
              <a:rPr b="1" lang="en-US" sz="2000">
                <a:latin typeface="Calibri"/>
                <a:ea typeface="Calibri"/>
                <a:cs typeface="Calibri"/>
                <a:sym typeface="Calibri"/>
              </a:rPr>
              <a:t>Developing 1D box model to link simple advective transport equation to the geochemical model</a:t>
            </a:r>
            <a:endParaRPr sz="2000">
              <a:latin typeface="Calibri"/>
              <a:ea typeface="Calibri"/>
              <a:cs typeface="Calibri"/>
              <a:sym typeface="Calibri"/>
            </a:endParaRPr>
          </a:p>
          <a:p>
            <a:pPr indent="-355600" lvl="0" marL="4572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C</a:t>
            </a:r>
            <a:r>
              <a:rPr lang="en-US" sz="2000">
                <a:latin typeface="Calibri"/>
                <a:ea typeface="Calibri"/>
                <a:cs typeface="Calibri"/>
                <a:sym typeface="Calibri"/>
              </a:rPr>
              <a:t>onsider constant supply of source at 40 meter distance from the receptor (well Oip 5) and 1D flow from the source to the receptor.</a:t>
            </a:r>
            <a:endParaRPr sz="2000">
              <a:latin typeface="Calibri"/>
              <a:ea typeface="Calibri"/>
              <a:cs typeface="Calibri"/>
              <a:sym typeface="Calibri"/>
            </a:endParaRPr>
          </a:p>
          <a:p>
            <a:pPr indent="-355600" lvl="0" marL="457200" marR="0" rtl="0" algn="l">
              <a:lnSpc>
                <a:spcPct val="90000"/>
              </a:lnSpc>
              <a:spcBef>
                <a:spcPts val="0"/>
              </a:spcBef>
              <a:spcAft>
                <a:spcPts val="0"/>
              </a:spcAft>
              <a:buSzPts val="2000"/>
              <a:buFont typeface="Calibri"/>
              <a:buChar char="-"/>
            </a:pPr>
            <a:r>
              <a:rPr b="1" lang="en-US" sz="2000" u="sng">
                <a:latin typeface="Calibri"/>
                <a:ea typeface="Calibri"/>
                <a:cs typeface="Calibri"/>
                <a:sym typeface="Calibri"/>
              </a:rPr>
              <a:t>Hydrogeological parameters and adsorption effect:</a:t>
            </a:r>
            <a:r>
              <a:rPr lang="en-US" sz="2000">
                <a:latin typeface="Calibri"/>
                <a:ea typeface="Calibri"/>
                <a:cs typeface="Calibri"/>
                <a:sym typeface="Calibri"/>
              </a:rPr>
              <a:t> provided by Alraune in the previous slide (slide 12)</a:t>
            </a:r>
            <a:endParaRPr sz="2000">
              <a:latin typeface="Calibri"/>
              <a:ea typeface="Calibri"/>
              <a:cs typeface="Calibri"/>
              <a:sym typeface="Calibri"/>
            </a:endParaRPr>
          </a:p>
          <a:p>
            <a:pPr indent="-355600" lvl="0" marL="457200" marR="0" rtl="0" algn="l">
              <a:lnSpc>
                <a:spcPct val="90000"/>
              </a:lnSpc>
              <a:spcBef>
                <a:spcPts val="0"/>
              </a:spcBef>
              <a:spcAft>
                <a:spcPts val="0"/>
              </a:spcAft>
              <a:buSzPts val="2000"/>
              <a:buFont typeface="Calibri"/>
              <a:buChar char="-"/>
            </a:pPr>
            <a:r>
              <a:rPr b="1" lang="en-US" sz="2000" u="sng">
                <a:latin typeface="Calibri"/>
                <a:ea typeface="Calibri"/>
                <a:cs typeface="Calibri"/>
                <a:sym typeface="Calibri"/>
              </a:rPr>
              <a:t>Concentration at source location:</a:t>
            </a:r>
            <a:r>
              <a:rPr lang="en-US" sz="2000">
                <a:latin typeface="Calibri"/>
                <a:ea typeface="Calibri"/>
                <a:cs typeface="Calibri"/>
                <a:sym typeface="Calibri"/>
              </a:rPr>
              <a:t> </a:t>
            </a:r>
            <a:r>
              <a:rPr lang="en-US" sz="2000">
                <a:solidFill>
                  <a:schemeClr val="dk1"/>
                </a:solidFill>
                <a:latin typeface="Calibri"/>
                <a:ea typeface="Calibri"/>
                <a:cs typeface="Calibri"/>
                <a:sym typeface="Calibri"/>
              </a:rPr>
              <a:t>data from the tab ‘Peilbuizen’ (monitoring wells), Oip5 (= well 50) at the date 3-2-2020 before canal cleaning</a:t>
            </a:r>
            <a:endParaRPr sz="2000">
              <a:solidFill>
                <a:schemeClr val="dk1"/>
              </a:solidFill>
              <a:latin typeface="Calibri"/>
              <a:ea typeface="Calibri"/>
              <a:cs typeface="Calibri"/>
              <a:sym typeface="Calibri"/>
            </a:endParaRPr>
          </a:p>
          <a:p>
            <a:pPr indent="-355600" lvl="0" marL="457200" marR="0" rtl="0" algn="l">
              <a:lnSpc>
                <a:spcPct val="90000"/>
              </a:lnSpc>
              <a:spcBef>
                <a:spcPts val="0"/>
              </a:spcBef>
              <a:spcAft>
                <a:spcPts val="0"/>
              </a:spcAft>
              <a:buClr>
                <a:schemeClr val="dk1"/>
              </a:buClr>
              <a:buSzPts val="2000"/>
              <a:buFont typeface="Calibri"/>
              <a:buChar char="-"/>
            </a:pPr>
            <a:r>
              <a:rPr b="1" lang="en-US" sz="2000" u="sng">
                <a:solidFill>
                  <a:schemeClr val="dk1"/>
                </a:solidFill>
                <a:latin typeface="Calibri"/>
                <a:ea typeface="Calibri"/>
                <a:cs typeface="Calibri"/>
                <a:sym typeface="Calibri"/>
              </a:rPr>
              <a:t>Concentrations to compare the simulation results with</a:t>
            </a:r>
            <a:r>
              <a:rPr lang="en-US" sz="2000">
                <a:solidFill>
                  <a:schemeClr val="dk1"/>
                </a:solidFill>
                <a:latin typeface="Calibri"/>
                <a:ea typeface="Calibri"/>
                <a:cs typeface="Calibri"/>
                <a:sym typeface="Calibri"/>
              </a:rPr>
              <a:t>: data from the tab ‘Peilbuizen’ (monitoring wells), Oip5  (= well 50) after cleaning at the dates 03-06-2021</a:t>
            </a:r>
            <a:endParaRPr sz="2000">
              <a:solidFill>
                <a:schemeClr val="dk1"/>
              </a:solidFill>
              <a:latin typeface="Calibri"/>
              <a:ea typeface="Calibri"/>
              <a:cs typeface="Calibri"/>
              <a:sym typeface="Calibri"/>
            </a:endParaRPr>
          </a:p>
          <a:p>
            <a:pPr indent="0" lvl="0" marL="0" rtl="0" algn="l">
              <a:lnSpc>
                <a:spcPct val="90000"/>
              </a:lnSpc>
              <a:spcBef>
                <a:spcPts val="1134"/>
              </a:spcBef>
              <a:spcAft>
                <a:spcPts val="0"/>
              </a:spcAft>
              <a:buNone/>
            </a:pPr>
            <a:r>
              <a:t/>
            </a:r>
            <a:endParaRPr sz="2000">
              <a:latin typeface="Calibri"/>
              <a:ea typeface="Calibri"/>
              <a:cs typeface="Calibri"/>
              <a:sym typeface="Calibri"/>
            </a:endParaRPr>
          </a:p>
          <a:p>
            <a:pPr indent="0" lvl="0" marL="1371600" marR="0" rtl="0" algn="l">
              <a:lnSpc>
                <a:spcPct val="90000"/>
              </a:lnSpc>
              <a:spcBef>
                <a:spcPts val="1134"/>
              </a:spcBef>
              <a:spcAft>
                <a:spcPts val="0"/>
              </a:spcAft>
              <a:buNone/>
            </a:pPr>
            <a:r>
              <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ph idx="4294967295" type="body"/>
          </p:nvPr>
        </p:nvSpPr>
        <p:spPr>
          <a:xfrm>
            <a:off x="838080" y="1828800"/>
            <a:ext cx="10515240" cy="4350960"/>
          </a:xfrm>
          <a:prstGeom prst="rect">
            <a:avLst/>
          </a:prstGeom>
          <a:noFill/>
          <a:ln>
            <a:noFill/>
          </a:ln>
        </p:spPr>
        <p:txBody>
          <a:bodyPr anchorCtr="0" anchor="t" bIns="45700" lIns="91425" spcFirstLastPara="1" rIns="91425" wrap="square" tIns="45700">
            <a:normAutofit fontScale="85000"/>
          </a:bodyPr>
          <a:lstStyle/>
          <a:p>
            <a:pPr indent="-228600" lvl="0" marL="228600" marR="0" rtl="0" algn="l">
              <a:lnSpc>
                <a:spcPct val="90000"/>
              </a:lnSpc>
              <a:spcBef>
                <a:spcPts val="0"/>
              </a:spcBef>
              <a:spcAft>
                <a:spcPts val="0"/>
              </a:spcAft>
              <a:buClr>
                <a:srgbClr val="000000"/>
              </a:buClr>
              <a:buSzPct val="45000"/>
              <a:buFont typeface="Noto Sans Symbols"/>
              <a:buChar char="⮚"/>
            </a:pPr>
            <a:r>
              <a:rPr b="1" i="0" lang="en-US" sz="2000" u="none" cap="none" strike="noStrike">
                <a:solidFill>
                  <a:srgbClr val="000000"/>
                </a:solidFill>
                <a:latin typeface="Calibri"/>
                <a:ea typeface="Calibri"/>
                <a:cs typeface="Calibri"/>
                <a:sym typeface="Calibri"/>
              </a:rPr>
              <a:t>Solubility</a:t>
            </a:r>
            <a:r>
              <a:rPr b="0" i="0" lang="en-US" sz="2000" u="none" cap="none" strike="noStrike">
                <a:solidFill>
                  <a:srgbClr val="000000"/>
                </a:solidFill>
                <a:latin typeface="Calibri"/>
                <a:ea typeface="Calibri"/>
                <a:cs typeface="Calibri"/>
                <a:sym typeface="Calibri"/>
              </a:rPr>
              <a:t> → source reconstructions </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Volatility → negligible since DNAPL contamination</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ct val="45000"/>
              <a:buFont typeface="Noto Sans Symbols"/>
              <a:buChar char="⮚"/>
            </a:pPr>
            <a:r>
              <a:rPr b="1" i="0" lang="en-US" sz="2000" u="none" cap="none" strike="noStrike">
                <a:solidFill>
                  <a:srgbClr val="000000"/>
                </a:solidFill>
                <a:latin typeface="Calibri"/>
                <a:ea typeface="Calibri"/>
                <a:cs typeface="Calibri"/>
                <a:sym typeface="Calibri"/>
              </a:rPr>
              <a:t>Adsorption</a:t>
            </a:r>
            <a:r>
              <a:rPr b="0" i="0" lang="en-US" sz="2000" u="none" cap="none" strike="noStrike">
                <a:solidFill>
                  <a:srgbClr val="000000"/>
                </a:solidFill>
                <a:latin typeface="Calibri"/>
                <a:ea typeface="Calibri"/>
                <a:cs typeface="Calibri"/>
                <a:sym typeface="Calibri"/>
              </a:rPr>
              <a:t> → relevant! </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1134"/>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Assume linear adsorption</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1134"/>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Reconstruct adsorption parameters from leaching experiments (report), along source reconstruction modeling</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1134"/>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Test against literature estimates based on thesis Suzanne </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ct val="45000"/>
              <a:buFont typeface="Noto Sans Symbols"/>
              <a:buChar char="⮚"/>
            </a:pPr>
            <a:r>
              <a:rPr b="1" i="0" lang="en-US" sz="2000" u="none" cap="none" strike="noStrike">
                <a:solidFill>
                  <a:srgbClr val="000000"/>
                </a:solidFill>
                <a:latin typeface="Calibri"/>
                <a:ea typeface="Calibri"/>
                <a:cs typeface="Calibri"/>
                <a:sym typeface="Calibri"/>
              </a:rPr>
              <a:t>Microbial degradation</a:t>
            </a:r>
            <a:r>
              <a:rPr b="0" i="0" lang="en-US" sz="2000" u="none" cap="none" strike="noStrike">
                <a:solidFill>
                  <a:srgbClr val="000000"/>
                </a:solidFill>
                <a:latin typeface="Calibri"/>
                <a:ea typeface="Calibri"/>
                <a:cs typeface="Calibri"/>
                <a:sym typeface="Calibri"/>
              </a:rPr>
              <a:t> → relevant </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1134"/>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1st order decay (neglecting availability of EA)</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1134"/>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Include chemical reactions (i.e. regarding availability of EA and similarity of chemical processes) → metabolic pathways?</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1417"/>
              </a:spcBef>
              <a:spcAft>
                <a:spcPts val="0"/>
              </a:spcAft>
              <a:buClr>
                <a:srgbClr val="000000"/>
              </a:buClr>
              <a:buSzPct val="45000"/>
              <a:buFont typeface="Noto Sans Symbols"/>
              <a:buChar char="⮚"/>
            </a:pPr>
            <a:r>
              <a:rPr b="0" i="0" lang="en-US" sz="2000" u="none" cap="none" strike="noStrike">
                <a:solidFill>
                  <a:srgbClr val="000000"/>
                </a:solidFill>
                <a:latin typeface="Calibri"/>
                <a:ea typeface="Calibri"/>
                <a:cs typeface="Calibri"/>
                <a:sym typeface="Calibri"/>
              </a:rPr>
              <a:t>Other geochemical reactions? → negligible?</a:t>
            </a:r>
            <a:br>
              <a:rPr b="0" i="0" lang="en-US" sz="2000" u="none" cap="none" strike="noStrike"/>
            </a:br>
            <a:r>
              <a:rPr b="0" i="0" lang="en-US" sz="2000" u="none" cap="none" strike="noStrike">
                <a:solidFill>
                  <a:srgbClr val="000000"/>
                </a:solidFill>
                <a:latin typeface="Calibri"/>
                <a:ea typeface="Calibri"/>
                <a:cs typeface="Calibri"/>
                <a:sym typeface="Calibri"/>
              </a:rPr>
              <a:t>(Acid-base, redox, precipitation and dissolution)</a:t>
            </a:r>
            <a:r>
              <a:rPr b="1"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p:txBody>
      </p:sp>
      <p:sp>
        <p:nvSpPr>
          <p:cNvPr id="292" name="Google Shape;292;p10"/>
          <p:cNvSpPr txBox="1"/>
          <p:nvPr/>
        </p:nvSpPr>
        <p:spPr>
          <a:xfrm>
            <a:off x="838440" y="36540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lang="en-US" sz="4000" strike="noStrike">
                <a:solidFill>
                  <a:srgbClr val="000000"/>
                </a:solidFill>
                <a:latin typeface="Calibri"/>
                <a:ea typeface="Calibri"/>
                <a:cs typeface="Calibri"/>
                <a:sym typeface="Calibri"/>
              </a:rPr>
              <a:t>Reactions/mechanisms of relevance</a:t>
            </a:r>
            <a:endParaRPr b="0" sz="4000"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1"/>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Adsorption</a:t>
            </a:r>
            <a:endParaRPr b="0" i="0" sz="4000" u="none" cap="none" strike="noStrike">
              <a:solidFill>
                <a:srgbClr val="000000"/>
              </a:solidFill>
              <a:latin typeface="Calibri"/>
              <a:ea typeface="Calibri"/>
              <a:cs typeface="Calibri"/>
              <a:sym typeface="Calibri"/>
            </a:endParaRPr>
          </a:p>
        </p:txBody>
      </p:sp>
      <p:sp>
        <p:nvSpPr>
          <p:cNvPr id="298" name="Google Shape;298;p11"/>
          <p:cNvSpPr txBox="1"/>
          <p:nvPr>
            <p:ph idx="4294967295" type="body"/>
          </p:nvPr>
        </p:nvSpPr>
        <p:spPr>
          <a:xfrm>
            <a:off x="87336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id="299" name="Google Shape;299;p11"/>
          <p:cNvPicPr preferRelativeResize="0"/>
          <p:nvPr/>
        </p:nvPicPr>
        <p:blipFill rotWithShape="1">
          <a:blip r:embed="rId3">
            <a:alphaModFix/>
          </a:blip>
          <a:srcRect b="0" l="0" r="0" t="0"/>
          <a:stretch/>
        </p:blipFill>
        <p:spPr>
          <a:xfrm>
            <a:off x="1281600" y="3816720"/>
            <a:ext cx="2499120" cy="723600"/>
          </a:xfrm>
          <a:prstGeom prst="rect">
            <a:avLst/>
          </a:prstGeom>
          <a:noFill/>
          <a:ln>
            <a:noFill/>
          </a:ln>
        </p:spPr>
      </p:pic>
      <p:pic>
        <p:nvPicPr>
          <p:cNvPr id="300" name="Google Shape;300;p11"/>
          <p:cNvPicPr preferRelativeResize="0"/>
          <p:nvPr/>
        </p:nvPicPr>
        <p:blipFill rotWithShape="1">
          <a:blip r:embed="rId4">
            <a:alphaModFix/>
          </a:blip>
          <a:srcRect b="0" l="0" r="0" t="0"/>
          <a:stretch/>
        </p:blipFill>
        <p:spPr>
          <a:xfrm>
            <a:off x="1281600" y="4675680"/>
            <a:ext cx="4297320" cy="632160"/>
          </a:xfrm>
          <a:prstGeom prst="rect">
            <a:avLst/>
          </a:prstGeom>
          <a:noFill/>
          <a:ln>
            <a:noFill/>
          </a:ln>
        </p:spPr>
      </p:pic>
      <p:pic>
        <p:nvPicPr>
          <p:cNvPr id="301" name="Google Shape;301;p11"/>
          <p:cNvPicPr preferRelativeResize="0"/>
          <p:nvPr/>
        </p:nvPicPr>
        <p:blipFill rotWithShape="1">
          <a:blip r:embed="rId5">
            <a:alphaModFix/>
          </a:blip>
          <a:srcRect b="0" l="0" r="0" t="0"/>
          <a:stretch/>
        </p:blipFill>
        <p:spPr>
          <a:xfrm>
            <a:off x="5526360" y="3058200"/>
            <a:ext cx="5862240" cy="3118320"/>
          </a:xfrm>
          <a:prstGeom prst="rect">
            <a:avLst/>
          </a:prstGeom>
          <a:noFill/>
          <a:ln>
            <a:noFill/>
          </a:ln>
        </p:spPr>
      </p:pic>
      <p:sp>
        <p:nvSpPr>
          <p:cNvPr id="302" name="Google Shape;302;p11"/>
          <p:cNvSpPr/>
          <p:nvPr/>
        </p:nvSpPr>
        <p:spPr>
          <a:xfrm>
            <a:off x="1228680" y="3352680"/>
            <a:ext cx="4297320" cy="63828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Kd calculation: Suzanne thesis (page 161)</a:t>
            </a:r>
            <a:endParaRPr b="0" sz="1800" strike="noStrike">
              <a:latin typeface="Arial"/>
              <a:ea typeface="Arial"/>
              <a:cs typeface="Arial"/>
              <a:sym typeface="Arial"/>
            </a:endParaRPr>
          </a:p>
        </p:txBody>
      </p:sp>
      <p:pic>
        <p:nvPicPr>
          <p:cNvPr id="303" name="Google Shape;303;p11"/>
          <p:cNvPicPr preferRelativeResize="0"/>
          <p:nvPr/>
        </p:nvPicPr>
        <p:blipFill rotWithShape="1">
          <a:blip r:embed="rId6">
            <a:alphaModFix/>
          </a:blip>
          <a:srcRect b="0" l="0" r="0" t="0"/>
          <a:stretch/>
        </p:blipFill>
        <p:spPr>
          <a:xfrm>
            <a:off x="2344320" y="1356480"/>
            <a:ext cx="7784280" cy="1841760"/>
          </a:xfrm>
          <a:prstGeom prst="rect">
            <a:avLst/>
          </a:prstGeom>
          <a:noFill/>
          <a:ln>
            <a:noFill/>
          </a:ln>
        </p:spPr>
      </p:pic>
      <p:sp>
        <p:nvSpPr>
          <p:cNvPr id="304" name="Google Shape;304;p11"/>
          <p:cNvSpPr/>
          <p:nvPr/>
        </p:nvSpPr>
        <p:spPr>
          <a:xfrm>
            <a:off x="685800" y="5762531"/>
            <a:ext cx="4297200" cy="140490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i="1" lang="en-US" sz="1800" strike="noStrike">
                <a:solidFill>
                  <a:srgbClr val="C9211E"/>
                </a:solidFill>
                <a:latin typeface="Calibri"/>
                <a:ea typeface="Calibri"/>
                <a:cs typeface="Calibri"/>
                <a:sym typeface="Calibri"/>
              </a:rPr>
              <a:t>Specify local values for Ghent (adapt fOC!): we have to consider new value for organic carbon mass fraction (foc) based on the information from Ghent site which is 2%</a:t>
            </a:r>
            <a:endParaRPr b="0" i="1" sz="1800" strike="noStrike">
              <a:solidFill>
                <a:srgbClr val="C9211E"/>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2"/>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Adsorption: Calculated Kd values for this site conditions</a:t>
            </a:r>
            <a:endParaRPr b="0" i="0" sz="4000" u="none" cap="none" strike="noStrike">
              <a:solidFill>
                <a:srgbClr val="000000"/>
              </a:solidFill>
              <a:latin typeface="Calibri"/>
              <a:ea typeface="Calibri"/>
              <a:cs typeface="Calibri"/>
              <a:sym typeface="Calibri"/>
            </a:endParaRPr>
          </a:p>
        </p:txBody>
      </p:sp>
      <p:graphicFrame>
        <p:nvGraphicFramePr>
          <p:cNvPr id="310" name="Google Shape;310;p12"/>
          <p:cNvGraphicFramePr/>
          <p:nvPr/>
        </p:nvGraphicFramePr>
        <p:xfrm>
          <a:off x="738000" y="1942200"/>
          <a:ext cx="3000000" cy="3000000"/>
        </p:xfrm>
        <a:graphic>
          <a:graphicData uri="http://schemas.openxmlformats.org/drawingml/2006/table">
            <a:tbl>
              <a:tblPr>
                <a:noFill/>
                <a:tableStyleId>{7DB1C11C-B683-4A92-A07E-1C561E914D01}</a:tableStyleId>
              </a:tblPr>
              <a:tblGrid>
                <a:gridCol w="5257800"/>
                <a:gridCol w="1378800"/>
                <a:gridCol w="723950"/>
                <a:gridCol w="1051550"/>
                <a:gridCol w="1051550"/>
                <a:gridCol w="1051550"/>
              </a:tblGrid>
              <a:tr h="562450">
                <a:tc>
                  <a:txBody>
                    <a:bodyPr/>
                    <a:lstStyle/>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Grift Park Site</a:t>
                      </a:r>
                      <a:endParaRPr b="0"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Suzanne thesis (page 145)</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Ghent Site</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c hMerge="1"/>
                <a:tc hMerge="1"/>
                <a:tc hMerge="1"/>
              </a:tr>
              <a:tr h="864975">
                <a:tc rowSpan="4">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compound</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Wp</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MW</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Kd</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62450">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BTEX</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11.4%</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864975">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2-ring PAHs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9%</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865250">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3-ring PAHs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52%</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id="311" name="Google Shape;311;p12"/>
          <p:cNvPicPr preferRelativeResize="0"/>
          <p:nvPr/>
        </p:nvPicPr>
        <p:blipFill rotWithShape="1">
          <a:blip r:embed="rId3">
            <a:alphaModFix/>
          </a:blip>
          <a:srcRect b="0" l="0" r="0" t="0"/>
          <a:stretch/>
        </p:blipFill>
        <p:spPr>
          <a:xfrm>
            <a:off x="738000" y="2620889"/>
            <a:ext cx="5119401" cy="3202587"/>
          </a:xfrm>
          <a:prstGeom prst="rect">
            <a:avLst/>
          </a:prstGeom>
          <a:noFill/>
          <a:ln>
            <a:noFill/>
          </a:ln>
        </p:spPr>
      </p:pic>
      <p:sp>
        <p:nvSpPr>
          <p:cNvPr id="312" name="Google Shape;312;p12"/>
          <p:cNvSpPr/>
          <p:nvPr/>
        </p:nvSpPr>
        <p:spPr>
          <a:xfrm>
            <a:off x="7056125" y="978898"/>
            <a:ext cx="4297200" cy="88140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i="1" lang="en-US" sz="1800" strike="noStrike">
                <a:solidFill>
                  <a:srgbClr val="C9211E"/>
                </a:solidFill>
                <a:latin typeface="Calibri"/>
                <a:ea typeface="Calibri"/>
                <a:cs typeface="Calibri"/>
                <a:sym typeface="Calibri"/>
              </a:rPr>
              <a:t>value for organic carbon mass fraction (foc) based on the information from Ghent site which is 2%</a:t>
            </a:r>
            <a:endParaRPr b="0" i="1" sz="1800" strike="noStrike">
              <a:solidFill>
                <a:srgbClr val="C9211E"/>
              </a:solidFill>
              <a:latin typeface="Arial"/>
              <a:ea typeface="Arial"/>
              <a:cs typeface="Arial"/>
              <a:sym typeface="Arial"/>
            </a:endParaRPr>
          </a:p>
        </p:txBody>
      </p:sp>
      <p:sp>
        <p:nvSpPr>
          <p:cNvPr id="313" name="Google Shape;313;p12"/>
          <p:cNvSpPr txBox="1"/>
          <p:nvPr/>
        </p:nvSpPr>
        <p:spPr>
          <a:xfrm>
            <a:off x="776875" y="6012650"/>
            <a:ext cx="10476300" cy="88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highlight>
                  <a:srgbClr val="FFFF00"/>
                </a:highlight>
              </a:rPr>
              <a:t>we need to think about the distribution values for BTEX component inside soil, maybe we can start by considering equal distribution.</a:t>
            </a:r>
            <a:endParaRPr sz="1800">
              <a:highlight>
                <a:srgbClr val="FFFF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NA processes/mechanisms footprints at Ghent site </a:t>
            </a:r>
            <a:endParaRPr b="0" i="0" sz="4400" u="none" cap="none" strike="noStrike">
              <a:solidFill>
                <a:srgbClr val="000000"/>
              </a:solidFill>
              <a:latin typeface="Calibri"/>
              <a:ea typeface="Calibri"/>
              <a:cs typeface="Calibri"/>
              <a:sym typeface="Calibri"/>
            </a:endParaRPr>
          </a:p>
        </p:txBody>
      </p:sp>
      <p:graphicFrame>
        <p:nvGraphicFramePr>
          <p:cNvPr id="319" name="Google Shape;319;p13"/>
          <p:cNvGraphicFramePr/>
          <p:nvPr/>
        </p:nvGraphicFramePr>
        <p:xfrm>
          <a:off x="838080" y="1825560"/>
          <a:ext cx="3000000" cy="3000000"/>
        </p:xfrm>
        <a:graphic>
          <a:graphicData uri="http://schemas.openxmlformats.org/drawingml/2006/table">
            <a:tbl>
              <a:tblPr>
                <a:noFill/>
                <a:tableStyleId>{7DB1C11C-B683-4A92-A07E-1C561E914D01}</a:tableStyleId>
              </a:tblPr>
              <a:tblGrid>
                <a:gridCol w="2628725"/>
                <a:gridCol w="2628725"/>
                <a:gridCol w="2628725"/>
                <a:gridCol w="2629075"/>
              </a:tblGrid>
              <a:tr h="370800">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Case Study</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Contaminant(s)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Contaminants Controlled?</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Footprints</a:t>
                      </a:r>
                      <a:endParaRPr b="0"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370800">
                <a:tc rowSpan="2">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Ghent Site</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MAHs (BTEX)</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Yes/No?</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Aerobic Biodegradation:</a:t>
                      </a:r>
                      <a:endParaRPr b="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b="0" sz="1800" u="none" cap="none" strike="noStrike">
                        <a:latin typeface="Times New Roman"/>
                        <a:ea typeface="Times New Roman"/>
                        <a:cs typeface="Times New Roman"/>
                        <a:sym typeface="Times New Roman"/>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Anaerobic Biodegradation:</a:t>
                      </a:r>
                      <a:endParaRPr b="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370800">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PAHs (Naftaleen and Acenafteen )</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Yes/No?</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Aerobic Biodegradation:</a:t>
                      </a:r>
                      <a:endParaRPr b="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b="0" sz="1800" u="none" cap="none" strike="noStrike">
                        <a:latin typeface="Times New Roman"/>
                        <a:ea typeface="Times New Roman"/>
                        <a:cs typeface="Times New Roman"/>
                        <a:sym typeface="Times New Roman"/>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Anaerobic Biodegradation:</a:t>
                      </a:r>
                      <a:endParaRPr b="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b="0" sz="1800" u="none" cap="none" strike="noStrike">
                        <a:latin typeface="Times New Roman"/>
                        <a:ea typeface="Times New Roman"/>
                        <a:cs typeface="Times New Roman"/>
                        <a:sym typeface="Times New Roman"/>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4294967295" type="title"/>
          </p:nvPr>
        </p:nvSpPr>
        <p:spPr>
          <a:xfrm>
            <a:off x="45756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General Aspects </a:t>
            </a:r>
            <a:r>
              <a:rPr b="1" i="0" lang="en-US" sz="4000" u="none" cap="none" strike="noStrike">
                <a:solidFill>
                  <a:srgbClr val="000000"/>
                </a:solidFill>
                <a:latin typeface="Calibri"/>
                <a:ea typeface="Calibri"/>
                <a:cs typeface="Calibri"/>
                <a:sym typeface="Calibri"/>
              </a:rPr>
              <a:t>Ghent Site</a:t>
            </a:r>
            <a:endParaRPr b="0" i="0" sz="4000" u="none" cap="none" strike="noStrike">
              <a:solidFill>
                <a:srgbClr val="000000"/>
              </a:solidFill>
              <a:latin typeface="Calibri"/>
              <a:ea typeface="Calibri"/>
              <a:cs typeface="Calibri"/>
              <a:sym typeface="Calibri"/>
            </a:endParaRPr>
          </a:p>
        </p:txBody>
      </p:sp>
      <p:sp>
        <p:nvSpPr>
          <p:cNvPr id="198" name="Google Shape;198;p2"/>
          <p:cNvSpPr txBox="1"/>
          <p:nvPr>
            <p:ph idx="4294967295" type="body"/>
          </p:nvPr>
        </p:nvSpPr>
        <p:spPr>
          <a:xfrm>
            <a:off x="914400" y="1592640"/>
            <a:ext cx="10515240" cy="4350960"/>
          </a:xfrm>
          <a:prstGeom prst="rect">
            <a:avLst/>
          </a:prstGeom>
          <a:noFill/>
          <a:ln>
            <a:noFill/>
          </a:ln>
        </p:spPr>
        <p:txBody>
          <a:bodyPr anchorCtr="0" anchor="t" bIns="45700" lIns="91425" spcFirstLastPara="1" rIns="91425" wrap="square" tIns="45700">
            <a:noAutofit/>
          </a:bodyPr>
          <a:lstStyle/>
          <a:p>
            <a:pPr indent="-324000" lvl="0" marL="432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Contaminated soil and GW with </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Aliphatic HC</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MAHs &amp; PAHs (part. Benzene C6-C10, light </a:t>
            </a:r>
            <a:br>
              <a:rPr b="0" i="0" lang="en-US" sz="2000" u="none" cap="none" strike="noStrike"/>
            </a:br>
            <a:r>
              <a:rPr b="0" i="0" lang="en-US" sz="2000" u="none" cap="none" strike="noStrike">
                <a:solidFill>
                  <a:srgbClr val="000000"/>
                </a:solidFill>
                <a:latin typeface="Calibri"/>
                <a:ea typeface="Calibri"/>
                <a:cs typeface="Calibri"/>
                <a:sym typeface="Calibri"/>
              </a:rPr>
              <a:t>fraction mineral oil)</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Pure product spots</a:t>
            </a:r>
            <a:endParaRPr b="0" i="0" sz="2000" u="none" cap="none" strike="noStrike">
              <a:solidFill>
                <a:srgbClr val="000000"/>
              </a:solidFill>
              <a:latin typeface="Calibri"/>
              <a:ea typeface="Calibri"/>
              <a:cs typeface="Calibri"/>
              <a:sym typeface="Calibri"/>
            </a:endParaRPr>
          </a:p>
          <a:p>
            <a:pPr indent="-324000" lvl="0" marL="432000" marR="0" rtl="0" algn="l">
              <a:lnSpc>
                <a:spcPct val="90000"/>
              </a:lnSpc>
              <a:spcBef>
                <a:spcPts val="1417"/>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Pure product and contaminated GW movement toward Lieve canal (receptor)</a:t>
            </a:r>
            <a:endParaRPr b="0" i="0" sz="2000" u="none" cap="none" strike="noStrike">
              <a:solidFill>
                <a:srgbClr val="000000"/>
              </a:solidFill>
              <a:latin typeface="Calibri"/>
              <a:ea typeface="Calibri"/>
              <a:cs typeface="Calibri"/>
              <a:sym typeface="Calibri"/>
            </a:endParaRPr>
          </a:p>
          <a:p>
            <a:pPr indent="-324000" lvl="0" marL="432000" marR="0" rtl="0" algn="l">
              <a:lnSpc>
                <a:spcPct val="90000"/>
              </a:lnSpc>
              <a:spcBef>
                <a:spcPts val="1417"/>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Previous management measures:</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Installation of reactive mat along canal bed for adsoptive removal of contaminant from surface water in …</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Before mat installation river bad had been cleaned (date: March 2020) → before the bad sediments have been clogged with pure products</a:t>
            </a:r>
            <a:endParaRPr b="0" i="0" sz="2000" u="none" cap="none" strike="noStrike">
              <a:solidFill>
                <a:srgbClr val="000000"/>
              </a:solidFill>
              <a:latin typeface="Calibri"/>
              <a:ea typeface="Calibri"/>
              <a:cs typeface="Calibri"/>
              <a:sym typeface="Calibri"/>
            </a:endParaRPr>
          </a:p>
          <a:p>
            <a:pPr indent="-324000" lvl="0" marL="432000" marR="0" rtl="0" algn="l">
              <a:lnSpc>
                <a:spcPct val="90000"/>
              </a:lnSpc>
              <a:spcBef>
                <a:spcPts val="1417"/>
              </a:spcBef>
              <a:spcAft>
                <a:spcPts val="0"/>
              </a:spcAft>
              <a:buClr>
                <a:srgbClr val="000000"/>
              </a:buClr>
              <a:buSzPts val="900"/>
              <a:buFont typeface="Noto Sans Symbols"/>
              <a:buChar char="●"/>
            </a:pPr>
            <a:r>
              <a:rPr b="0" i="1" lang="en-US" sz="2000" u="none" cap="none" strike="noStrike">
                <a:solidFill>
                  <a:srgbClr val="000000"/>
                </a:solidFill>
                <a:latin typeface="Calibri"/>
                <a:ea typeface="Calibri"/>
                <a:cs typeface="Calibri"/>
                <a:sym typeface="Calibri"/>
              </a:rPr>
              <a:t>Other key points of site characteristics here (from report)?!	</a:t>
            </a:r>
            <a:endParaRPr b="0" i="0" sz="2000" u="none" cap="none" strike="noStrike">
              <a:solidFill>
                <a:srgbClr val="000000"/>
              </a:solidFill>
              <a:latin typeface="Calibri"/>
              <a:ea typeface="Calibri"/>
              <a:cs typeface="Calibri"/>
              <a:sym typeface="Calibri"/>
            </a:endParaRPr>
          </a:p>
        </p:txBody>
      </p:sp>
      <p:pic>
        <p:nvPicPr>
          <p:cNvPr id="199" name="Google Shape;199;p2"/>
          <p:cNvPicPr preferRelativeResize="0"/>
          <p:nvPr/>
        </p:nvPicPr>
        <p:blipFill rotWithShape="1">
          <a:blip r:embed="rId3">
            <a:alphaModFix/>
          </a:blip>
          <a:srcRect b="0" l="0" r="0" t="0"/>
          <a:stretch/>
        </p:blipFill>
        <p:spPr>
          <a:xfrm>
            <a:off x="8305920" y="141480"/>
            <a:ext cx="3886200" cy="26017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Reaction footprints for BTEX degradation</a:t>
            </a:r>
            <a:endParaRPr b="0" i="0" sz="4400" u="none" cap="none" strike="noStrike">
              <a:solidFill>
                <a:srgbClr val="000000"/>
              </a:solidFill>
              <a:latin typeface="Calibri"/>
              <a:ea typeface="Calibri"/>
              <a:cs typeface="Calibri"/>
              <a:sym typeface="Calibri"/>
            </a:endParaRPr>
          </a:p>
        </p:txBody>
      </p:sp>
      <p:pic>
        <p:nvPicPr>
          <p:cNvPr id="325" name="Google Shape;325;p14"/>
          <p:cNvPicPr preferRelativeResize="0"/>
          <p:nvPr/>
        </p:nvPicPr>
        <p:blipFill rotWithShape="1">
          <a:blip r:embed="rId3">
            <a:alphaModFix/>
          </a:blip>
          <a:srcRect b="0" l="0" r="0" t="0"/>
          <a:stretch/>
        </p:blipFill>
        <p:spPr>
          <a:xfrm>
            <a:off x="541440" y="1476000"/>
            <a:ext cx="5835960" cy="2793240"/>
          </a:xfrm>
          <a:prstGeom prst="rect">
            <a:avLst/>
          </a:prstGeom>
          <a:noFill/>
          <a:ln>
            <a:noFill/>
          </a:ln>
        </p:spPr>
      </p:pic>
      <p:pic>
        <p:nvPicPr>
          <p:cNvPr id="326" name="Google Shape;326;p14"/>
          <p:cNvPicPr preferRelativeResize="0"/>
          <p:nvPr/>
        </p:nvPicPr>
        <p:blipFill rotWithShape="1">
          <a:blip r:embed="rId4">
            <a:alphaModFix/>
          </a:blip>
          <a:srcRect b="0" l="0" r="0" t="0"/>
          <a:stretch/>
        </p:blipFill>
        <p:spPr>
          <a:xfrm>
            <a:off x="6263280" y="1476000"/>
            <a:ext cx="5928120" cy="2765880"/>
          </a:xfrm>
          <a:prstGeom prst="rect">
            <a:avLst/>
          </a:prstGeom>
          <a:noFill/>
          <a:ln>
            <a:noFill/>
          </a:ln>
        </p:spPr>
      </p:pic>
      <p:pic>
        <p:nvPicPr>
          <p:cNvPr id="327" name="Google Shape;327;p14"/>
          <p:cNvPicPr preferRelativeResize="0"/>
          <p:nvPr/>
        </p:nvPicPr>
        <p:blipFill rotWithShape="1">
          <a:blip r:embed="rId5">
            <a:alphaModFix/>
          </a:blip>
          <a:srcRect b="0" l="0" r="0" t="0"/>
          <a:stretch/>
        </p:blipFill>
        <p:spPr>
          <a:xfrm>
            <a:off x="541440" y="4224600"/>
            <a:ext cx="5835960" cy="2793240"/>
          </a:xfrm>
          <a:prstGeom prst="rect">
            <a:avLst/>
          </a:prstGeom>
          <a:noFill/>
          <a:ln>
            <a:noFill/>
          </a:ln>
        </p:spPr>
      </p:pic>
      <p:sp>
        <p:nvSpPr>
          <p:cNvPr id="328" name="Google Shape;328;p14"/>
          <p:cNvSpPr/>
          <p:nvPr/>
        </p:nvSpPr>
        <p:spPr>
          <a:xfrm>
            <a:off x="6720480" y="4660920"/>
            <a:ext cx="5317560" cy="200988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More explanation on biodegradation kinetics: Suzanne thesis: pages 162-164</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More explanation on Geochemical response:</a:t>
            </a:r>
            <a:endParaRPr b="0" sz="18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rPr b="0" lang="en-US" sz="1800" strike="noStrike">
                <a:solidFill>
                  <a:srgbClr val="000000"/>
                </a:solidFill>
                <a:latin typeface="Calibri"/>
                <a:ea typeface="Calibri"/>
                <a:cs typeface="Calibri"/>
                <a:sym typeface="Calibri"/>
              </a:rPr>
              <a:t>      Pages 165-167</a:t>
            </a:r>
            <a:endParaRPr b="0" sz="180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15"/>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Purpose: Evidence proving the Natural Attenuation</a:t>
            </a:r>
            <a:endParaRPr b="0" i="0" sz="4400" u="none" cap="none" strike="noStrike">
              <a:solidFill>
                <a:srgbClr val="000000"/>
              </a:solidFill>
              <a:latin typeface="Calibri"/>
              <a:ea typeface="Calibri"/>
              <a:cs typeface="Calibri"/>
              <a:sym typeface="Calibri"/>
            </a:endParaRPr>
          </a:p>
        </p:txBody>
      </p:sp>
      <p:sp>
        <p:nvSpPr>
          <p:cNvPr id="334" name="Google Shape;334;p15"/>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Documentation showing that the contaminant has disappeared or that the concentration has become very low in groundwater/soil samples</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Scientific documentation or laboratory measurements showing that the mechanism claimed to be responsible for contaminant destruction(advection, dispersion, chemical/microbiological transformation, etc.) is scientifically feasible in the type of environment at the (Ghent) site.</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Documentation showing that the proposed mechanisms are actually occurring at the (Ghent) site.</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16"/>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Feasibility of the NA processes/mechanisms  </a:t>
            </a:r>
            <a:endParaRPr b="0" i="0" sz="4400" u="none" cap="none" strike="noStrike">
              <a:solidFill>
                <a:srgbClr val="000000"/>
              </a:solidFill>
              <a:latin typeface="Calibri"/>
              <a:ea typeface="Calibri"/>
              <a:cs typeface="Calibri"/>
              <a:sym typeface="Calibri"/>
            </a:endParaRPr>
          </a:p>
        </p:txBody>
      </p:sp>
      <p:sp>
        <p:nvSpPr>
          <p:cNvPr id="340" name="Google Shape;340;p16"/>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514440" lvl="0" marL="514440" marR="0" rtl="0" algn="l">
              <a:lnSpc>
                <a:spcPct val="100000"/>
              </a:lnSpc>
              <a:spcBef>
                <a:spcPts val="1001"/>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Documenting footprints that can indicate NA processes/mechanisms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514440" lvl="0" marL="514440" marR="0" rtl="0" algn="l">
              <a:lnSpc>
                <a:spcPct val="100000"/>
              </a:lnSpc>
              <a:spcBef>
                <a:spcPts val="1001"/>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Creating a conceptual of the (Ghent) site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514440" lvl="0" marL="514440" marR="0" rtl="0" algn="l">
              <a:lnSpc>
                <a:spcPct val="100000"/>
              </a:lnSpc>
              <a:spcBef>
                <a:spcPts val="1001"/>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List of reactions/mechanisms that might contribute to NA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4" name="Shape 344"/>
        <p:cNvGrpSpPr/>
        <p:nvPr/>
      </p:nvGrpSpPr>
      <p:grpSpPr>
        <a:xfrm>
          <a:off x="0" y="0"/>
          <a:ext cx="0" cy="0"/>
          <a:chOff x="0" y="0"/>
          <a:chExt cx="0" cy="0"/>
        </a:xfrm>
      </p:grpSpPr>
      <p:sp>
        <p:nvSpPr>
          <p:cNvPr id="345" name="Google Shape;345;p17"/>
          <p:cNvSpPr txBox="1"/>
          <p:nvPr>
            <p:ph idx="4294967295" type="title"/>
          </p:nvPr>
        </p:nvSpPr>
        <p:spPr>
          <a:xfrm>
            <a:off x="678960" y="0"/>
            <a:ext cx="10515240" cy="954000"/>
          </a:xfrm>
          <a:prstGeom prst="rect">
            <a:avLst/>
          </a:prstGeom>
          <a:noFill/>
          <a:ln>
            <a:noFill/>
          </a:ln>
        </p:spPr>
        <p:txBody>
          <a:bodyPr anchorCtr="0" anchor="ctr" bIns="45700" lIns="91425" spcFirstLastPara="1" rIns="91425" wrap="square" tIns="45700">
            <a:normAutofit fontScale="50000"/>
          </a:bodyPr>
          <a:lstStyle/>
          <a:p>
            <a:pPr indent="0" lvl="0" marL="0" marR="0" rtl="0" algn="l">
              <a:lnSpc>
                <a:spcPct val="90000"/>
              </a:lnSpc>
              <a:spcBef>
                <a:spcPts val="0"/>
              </a:spcBef>
              <a:spcAft>
                <a:spcPts val="0"/>
              </a:spcAft>
              <a:buSzPct val="100000"/>
              <a:buFont typeface="Arial"/>
              <a:buNone/>
            </a:pPr>
            <a:br>
              <a:rPr b="0" i="0" lang="en-US" sz="3600" u="none" cap="none" strike="noStrike"/>
            </a:br>
            <a:r>
              <a:rPr b="0" i="0" lang="en-US" sz="3600" u="none" cap="none" strike="noStrike">
                <a:solidFill>
                  <a:srgbClr val="000000"/>
                </a:solidFill>
                <a:latin typeface="Calibri"/>
                <a:ea typeface="Calibri"/>
                <a:cs typeface="Calibri"/>
                <a:sym typeface="Calibri"/>
              </a:rPr>
              <a:t>Example of footprints that can indicate NA processes/mechanism in different case studies</a:t>
            </a:r>
            <a:br>
              <a:rPr b="0" i="0" lang="en-US" sz="4400" u="none" cap="none" strike="noStrike"/>
            </a:br>
            <a:endParaRPr b="0" i="0" sz="3600" u="none" cap="none" strike="noStrike">
              <a:solidFill>
                <a:srgbClr val="000000"/>
              </a:solidFill>
              <a:latin typeface="Calibri"/>
              <a:ea typeface="Calibri"/>
              <a:cs typeface="Calibri"/>
              <a:sym typeface="Calibri"/>
            </a:endParaRPr>
          </a:p>
        </p:txBody>
      </p:sp>
      <p:graphicFrame>
        <p:nvGraphicFramePr>
          <p:cNvPr id="346" name="Google Shape;346;p17"/>
          <p:cNvGraphicFramePr/>
          <p:nvPr/>
        </p:nvGraphicFramePr>
        <p:xfrm>
          <a:off x="234360" y="914400"/>
          <a:ext cx="3000000" cy="3000000"/>
        </p:xfrm>
        <a:graphic>
          <a:graphicData uri="http://schemas.openxmlformats.org/drawingml/2006/table">
            <a:tbl>
              <a:tblPr>
                <a:noFill/>
                <a:tableStyleId>{7DB1C11C-B683-4A92-A07E-1C561E914D01}</a:tableStyleId>
              </a:tblPr>
              <a:tblGrid>
                <a:gridCol w="1342450"/>
                <a:gridCol w="1608850"/>
                <a:gridCol w="1550875"/>
                <a:gridCol w="7221250"/>
              </a:tblGrid>
              <a:tr h="790200">
                <a:tc>
                  <a:txBody>
                    <a:bodyPr/>
                    <a:lstStyle/>
                    <a:p>
                      <a:pPr indent="0" lvl="0" marL="0" marR="0" rtl="0" algn="l">
                        <a:lnSpc>
                          <a:spcPct val="100000"/>
                        </a:lnSpc>
                        <a:spcBef>
                          <a:spcPts val="0"/>
                        </a:spcBef>
                        <a:spcAft>
                          <a:spcPts val="0"/>
                        </a:spcAft>
                        <a:buClr>
                          <a:srgbClr val="FFFFFF"/>
                        </a:buClr>
                        <a:buSzPts val="1600"/>
                        <a:buFont typeface="Calibri"/>
                        <a:buNone/>
                      </a:pPr>
                      <a:r>
                        <a:rPr b="1" lang="en-US" sz="1600" u="none" cap="none" strike="noStrike">
                          <a:solidFill>
                            <a:srgbClr val="FFFFFF"/>
                          </a:solidFill>
                          <a:latin typeface="Calibri"/>
                          <a:ea typeface="Calibri"/>
                          <a:cs typeface="Calibri"/>
                          <a:sym typeface="Calibri"/>
                        </a:rPr>
                        <a:t>Case study</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600"/>
                        <a:buFont typeface="Calibri"/>
                        <a:buNone/>
                      </a:pPr>
                      <a:r>
                        <a:rPr b="1" lang="en-US" sz="1600" u="none" cap="none" strike="noStrike">
                          <a:solidFill>
                            <a:srgbClr val="FFFFFF"/>
                          </a:solidFill>
                          <a:latin typeface="Calibri"/>
                          <a:ea typeface="Calibri"/>
                          <a:cs typeface="Calibri"/>
                          <a:sym typeface="Calibri"/>
                        </a:rPr>
                        <a:t>Contaminant(s)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600"/>
                        <a:buFont typeface="Calibri"/>
                        <a:buNone/>
                      </a:pPr>
                      <a:r>
                        <a:rPr b="1" lang="en-US" sz="1600" u="none" cap="none" strike="noStrike">
                          <a:solidFill>
                            <a:srgbClr val="FFFFFF"/>
                          </a:solidFill>
                          <a:latin typeface="Calibri"/>
                          <a:ea typeface="Calibri"/>
                          <a:cs typeface="Calibri"/>
                          <a:sym typeface="Calibri"/>
                        </a:rPr>
                        <a:t>Contaminants Controlled?</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600"/>
                        <a:buFont typeface="Calibri"/>
                        <a:buNone/>
                      </a:pPr>
                      <a:r>
                        <a:rPr b="1" lang="en-US" sz="1600" u="none" cap="none" strike="noStrike">
                          <a:solidFill>
                            <a:srgbClr val="FFFFFF"/>
                          </a:solidFill>
                          <a:latin typeface="Calibri"/>
                          <a:ea typeface="Calibri"/>
                          <a:cs typeface="Calibri"/>
                          <a:sym typeface="Calibri"/>
                        </a:rPr>
                        <a:t>Footprints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790200">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Traverse City</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BTEX</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Yes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285840" lvl="0" marL="285840" marR="0" rtl="0" algn="l">
                        <a:lnSpc>
                          <a:spcPct val="100000"/>
                        </a:lnSpc>
                        <a:spcBef>
                          <a:spcPts val="0"/>
                        </a:spcBef>
                        <a:spcAft>
                          <a:spcPts val="0"/>
                        </a:spcAft>
                        <a:buClr>
                          <a:srgbClr val="000000"/>
                        </a:buClr>
                        <a:buSzPts val="1600"/>
                        <a:buFont typeface="Arial"/>
                        <a:buChar char="•"/>
                      </a:pPr>
                      <a:r>
                        <a:rPr b="0" lang="en-US" sz="1600" u="none" cap="none" strike="noStrike">
                          <a:solidFill>
                            <a:srgbClr val="000000"/>
                          </a:solidFill>
                          <a:latin typeface="Calibri"/>
                          <a:ea typeface="Calibri"/>
                          <a:cs typeface="Calibri"/>
                          <a:sym typeface="Calibri"/>
                        </a:rPr>
                        <a:t>Aerobic biodegradation of BTEX:</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Depletion of O2</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Increases in inorganic carbon, i.e, formation of CH4</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1729075">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Anonymous field site(Borden et al., 1995)</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BTEX</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Yes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285840" lvl="0" marL="285840" marR="0" rtl="0" algn="l">
                        <a:lnSpc>
                          <a:spcPct val="100000"/>
                        </a:lnSpc>
                        <a:spcBef>
                          <a:spcPts val="0"/>
                        </a:spcBef>
                        <a:spcAft>
                          <a:spcPts val="0"/>
                        </a:spcAft>
                        <a:buClr>
                          <a:srgbClr val="000000"/>
                        </a:buClr>
                        <a:buSzPts val="1600"/>
                        <a:buFont typeface="Arial"/>
                        <a:buChar char="•"/>
                      </a:pPr>
                      <a:r>
                        <a:rPr b="0" lang="en-US" sz="1600" u="none" cap="none" strike="noStrike">
                          <a:solidFill>
                            <a:srgbClr val="000000"/>
                          </a:solidFill>
                          <a:latin typeface="Calibri"/>
                          <a:ea typeface="Calibri"/>
                          <a:cs typeface="Calibri"/>
                          <a:sym typeface="Calibri"/>
                        </a:rPr>
                        <a:t>Aerobic and Anaerobic biodegradation of BTEX:</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Loss of O2</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Loss of NO3- and So4-2</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Formation of Fe2+ and CH4</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Increase in inorganic carbon concentration</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Increase in alkalinity</a:t>
                      </a:r>
                      <a:endParaRPr b="0" sz="1600" u="none" cap="none" strike="noStrike">
                        <a:latin typeface="Arial"/>
                        <a:ea typeface="Arial"/>
                        <a:cs typeface="Arial"/>
                        <a:sym typeface="Arial"/>
                      </a:endParaRPr>
                    </a:p>
                    <a:p>
                      <a:pPr indent="0" lvl="0" marL="0" marR="0" rtl="0" algn="l">
                        <a:lnSpc>
                          <a:spcPct val="100000"/>
                        </a:lnSpc>
                        <a:spcBef>
                          <a:spcPts val="0"/>
                        </a:spcBef>
                        <a:spcAft>
                          <a:spcPts val="0"/>
                        </a:spcAft>
                        <a:buSzPts val="1600"/>
                        <a:buFont typeface="Arial"/>
                        <a:buNone/>
                      </a:pPr>
                      <a:r>
                        <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r h="1456200">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South Glens Falls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PAHs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Yes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285840" lvl="0" marL="285840" marR="0" rtl="0" algn="l">
                        <a:lnSpc>
                          <a:spcPct val="100000"/>
                        </a:lnSpc>
                        <a:spcBef>
                          <a:spcPts val="0"/>
                        </a:spcBef>
                        <a:spcAft>
                          <a:spcPts val="0"/>
                        </a:spcAft>
                        <a:buClr>
                          <a:srgbClr val="000000"/>
                        </a:buClr>
                        <a:buSzPts val="1600"/>
                        <a:buFont typeface="Arial"/>
                        <a:buChar char="•"/>
                      </a:pPr>
                      <a:r>
                        <a:rPr b="0" lang="en-US" sz="1600" u="none" cap="none" strike="noStrike">
                          <a:solidFill>
                            <a:srgbClr val="000000"/>
                          </a:solidFill>
                          <a:latin typeface="Calibri"/>
                          <a:ea typeface="Calibri"/>
                          <a:cs typeface="Calibri"/>
                          <a:sym typeface="Calibri"/>
                        </a:rPr>
                        <a:t>Aerobic biodegradation of PAHs:</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Depletion of O2</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Detection of unique metabolic by-product</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Detection of genes for degrading PAHs in site microorganisms</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Rapid PAHs degradation in soils taken from site </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1494350">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Bemidij</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Petroleum Hydrocarbons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lang="en-US" sz="1600" u="none" cap="none" strike="noStrike">
                          <a:solidFill>
                            <a:srgbClr val="000000"/>
                          </a:solidFill>
                          <a:latin typeface="Calibri"/>
                          <a:ea typeface="Calibri"/>
                          <a:cs typeface="Calibri"/>
                          <a:sym typeface="Calibri"/>
                        </a:rPr>
                        <a:t>Partially</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285840" lvl="0" marL="285840" marR="0" rtl="0" algn="l">
                        <a:lnSpc>
                          <a:spcPct val="100000"/>
                        </a:lnSpc>
                        <a:spcBef>
                          <a:spcPts val="0"/>
                        </a:spcBef>
                        <a:spcAft>
                          <a:spcPts val="0"/>
                        </a:spcAft>
                        <a:buClr>
                          <a:srgbClr val="000000"/>
                        </a:buClr>
                        <a:buSzPts val="1600"/>
                        <a:buFont typeface="Arial"/>
                        <a:buChar char="•"/>
                      </a:pPr>
                      <a:r>
                        <a:rPr b="0" lang="en-US" sz="1600" u="none" cap="none" strike="noStrike">
                          <a:solidFill>
                            <a:srgbClr val="000000"/>
                          </a:solidFill>
                          <a:latin typeface="Calibri"/>
                          <a:ea typeface="Calibri"/>
                          <a:cs typeface="Calibri"/>
                          <a:sym typeface="Calibri"/>
                        </a:rPr>
                        <a:t>Aerobic/Anaerobic biodegradation of PHs:</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Loss of O2</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Formation of Fe2+, Mn2+, and CH4</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Formation of intermediate metabolites</a:t>
                      </a:r>
                      <a:endParaRPr b="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lang="en-US" sz="1600" u="none" cap="none" strike="noStrike">
                          <a:solidFill>
                            <a:srgbClr val="000000"/>
                          </a:solidFill>
                          <a:latin typeface="Calibri"/>
                          <a:ea typeface="Calibri"/>
                          <a:cs typeface="Calibri"/>
                          <a:sym typeface="Calibri"/>
                        </a:rPr>
                        <a:t>Observation of selective degradation of PHs relative to more stable chemicals</a:t>
                      </a:r>
                      <a:endParaRPr b="0" sz="1600" u="none" cap="none" strike="noStrike">
                        <a:latin typeface="Arial"/>
                        <a:ea typeface="Arial"/>
                        <a:cs typeface="Arial"/>
                        <a:sym typeface="Arial"/>
                      </a:endParaRPr>
                    </a:p>
                  </a:txBody>
                  <a:tcPr marT="45725" marB="45725" marR="85675" marL="85675"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18"/>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NA processes/mechanisms footprints at Ghent site </a:t>
            </a:r>
            <a:endParaRPr b="0" i="0" sz="4400" u="none" cap="none" strike="noStrike">
              <a:solidFill>
                <a:srgbClr val="000000"/>
              </a:solidFill>
              <a:latin typeface="Calibri"/>
              <a:ea typeface="Calibri"/>
              <a:cs typeface="Calibri"/>
              <a:sym typeface="Calibri"/>
            </a:endParaRPr>
          </a:p>
        </p:txBody>
      </p:sp>
      <p:graphicFrame>
        <p:nvGraphicFramePr>
          <p:cNvPr id="352" name="Google Shape;352;p18"/>
          <p:cNvGraphicFramePr/>
          <p:nvPr/>
        </p:nvGraphicFramePr>
        <p:xfrm>
          <a:off x="838080" y="1825560"/>
          <a:ext cx="3000000" cy="3000000"/>
        </p:xfrm>
        <a:graphic>
          <a:graphicData uri="http://schemas.openxmlformats.org/drawingml/2006/table">
            <a:tbl>
              <a:tblPr>
                <a:noFill/>
                <a:tableStyleId>{7DB1C11C-B683-4A92-A07E-1C561E914D01}</a:tableStyleId>
              </a:tblPr>
              <a:tblGrid>
                <a:gridCol w="2628725"/>
                <a:gridCol w="2628725"/>
                <a:gridCol w="2628725"/>
                <a:gridCol w="2629075"/>
              </a:tblGrid>
              <a:tr h="370800">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Case Study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Contaminant(s)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Contaminants Controlled?</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rgbClr val="FFFFFF"/>
                          </a:solidFill>
                          <a:latin typeface="Calibri"/>
                          <a:ea typeface="Calibri"/>
                          <a:cs typeface="Calibri"/>
                          <a:sym typeface="Calibri"/>
                        </a:rPr>
                        <a:t>Footprints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370800">
                <a:tc rowSpan="2">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Ghent Site</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MAHs (BTEX)</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Yes/No?</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Aerobic Biodegradation:</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Anaerobic Biodegradation:</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370800">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PAHs (Naftaleen and Acenafteen )</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Yes/No?</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Aerobic Biodegradation:</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rgbClr val="000000"/>
                          </a:solidFill>
                          <a:latin typeface="Calibri"/>
                          <a:ea typeface="Calibri"/>
                          <a:cs typeface="Calibri"/>
                          <a:sym typeface="Calibri"/>
                        </a:rPr>
                        <a:t>Anaerobic Biodegradation:</a:t>
                      </a:r>
                      <a:endParaRPr b="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u="none" cap="none" strike="noStrike">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19"/>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Creating a Conceptual Model</a:t>
            </a:r>
            <a:endParaRPr b="0" i="0" sz="4400" u="none" cap="none" strike="noStrike">
              <a:solidFill>
                <a:srgbClr val="000000"/>
              </a:solidFill>
              <a:latin typeface="Calibri"/>
              <a:ea typeface="Calibri"/>
              <a:cs typeface="Calibri"/>
              <a:sym typeface="Calibri"/>
            </a:endParaRPr>
          </a:p>
        </p:txBody>
      </p:sp>
      <p:sp>
        <p:nvSpPr>
          <p:cNvPr id="358" name="Google Shape;358;p19"/>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Idealized picture of the important features of the flow and transport processes operating at site:</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Characterizing the site’s hydrogeology and the groundwater flow system</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ts val="2400"/>
              <a:buFont typeface="Arial"/>
              <a:buNone/>
            </a:pPr>
            <a:r>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Estimate location of the contaminant source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ts val="2400"/>
              <a:buFont typeface="Arial"/>
              <a:buNone/>
            </a:pPr>
            <a:r>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Delineating the plume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499"/>
              </a:spcBef>
              <a:spcAft>
                <a:spcPts val="0"/>
              </a:spcAft>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2" name="Shape 362"/>
        <p:cNvGrpSpPr/>
        <p:nvPr/>
      </p:nvGrpSpPr>
      <p:grpSpPr>
        <a:xfrm>
          <a:off x="0" y="0"/>
          <a:ext cx="0" cy="0"/>
          <a:chOff x="0" y="0"/>
          <a:chExt cx="0" cy="0"/>
        </a:xfrm>
      </p:grpSpPr>
      <p:sp>
        <p:nvSpPr>
          <p:cNvPr id="363" name="Google Shape;363;p20"/>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rmAutofit fontScale="50000"/>
          </a:bodyPr>
          <a:lstStyle/>
          <a:p>
            <a:pPr indent="0" lvl="0" marL="0" marR="0" rtl="0" algn="l">
              <a:lnSpc>
                <a:spcPct val="90000"/>
              </a:lnSpc>
              <a:spcBef>
                <a:spcPts val="0"/>
              </a:spcBef>
              <a:spcAft>
                <a:spcPts val="0"/>
              </a:spcAft>
              <a:buSzPct val="100000"/>
              <a:buFont typeface="Arial"/>
              <a:buNone/>
            </a:pPr>
            <a:br>
              <a:rPr b="0" i="0" lang="en-US" sz="4400" u="none" cap="none" strike="noStrike"/>
            </a:br>
            <a:r>
              <a:rPr b="0" i="0" lang="en-US" sz="4400" u="none" cap="none" strike="noStrike">
                <a:solidFill>
                  <a:srgbClr val="000000"/>
                </a:solidFill>
                <a:latin typeface="Calibri"/>
                <a:ea typeface="Calibri"/>
                <a:cs typeface="Calibri"/>
                <a:sym typeface="Calibri"/>
              </a:rPr>
              <a:t>Characterizing the site’s hydrogeology and the groundwater flow system</a:t>
            </a:r>
            <a:br>
              <a:rPr b="0" i="0" lang="en-US" sz="4400" u="none" cap="none" strike="noStrike"/>
            </a:br>
            <a:endParaRPr b="0" i="0" sz="4400" u="none" cap="none" strike="noStrike">
              <a:solidFill>
                <a:srgbClr val="000000"/>
              </a:solidFill>
              <a:latin typeface="Calibri"/>
              <a:ea typeface="Calibri"/>
              <a:cs typeface="Calibri"/>
              <a:sym typeface="Calibri"/>
            </a:endParaRPr>
          </a:p>
        </p:txBody>
      </p:sp>
      <p:sp>
        <p:nvSpPr>
          <p:cNvPr id="364" name="Google Shape;364;p20"/>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Contaminants and necessary reactants, such as electron acceptors for biodegradation, can be moved/transported with the groundwater.</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Knowing where and how groundwater flows is essential for tracking contaminants and their footprints.</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highlight>
                  <a:srgbClr val="FFFF00"/>
                </a:highlight>
                <a:latin typeface="Calibri"/>
                <a:ea typeface="Calibri"/>
                <a:cs typeface="Calibri"/>
                <a:sym typeface="Calibri"/>
              </a:rPr>
              <a:t>To characterize the site’s hydrogeology, we need to determine:</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highlight>
                  <a:srgbClr val="FFFF00"/>
                </a:highlight>
                <a:latin typeface="Calibri"/>
                <a:ea typeface="Calibri"/>
                <a:cs typeface="Calibri"/>
                <a:sym typeface="Calibri"/>
              </a:rPr>
              <a:t>The geometry of the hydrogeologic units and their hydraulic properties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highlight>
                  <a:srgbClr val="FFFF00"/>
                </a:highlight>
                <a:latin typeface="Calibri"/>
                <a:ea typeface="Calibri"/>
                <a:cs typeface="Calibri"/>
                <a:sym typeface="Calibri"/>
              </a:rPr>
              <a:t>Hydraulic heads(groundwater elevations at different points in the subsurface</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highlight>
                  <a:srgbClr val="FFFF00"/>
                </a:highlight>
                <a:latin typeface="Calibri"/>
                <a:ea typeface="Calibri"/>
                <a:cs typeface="Calibri"/>
                <a:sym typeface="Calibri"/>
              </a:rPr>
              <a:t>The locations and types of hydraulic boundaries, including the locations and flow rates of the most important sources and sinks for groundwater</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21"/>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rmAutofit fontScale="54000"/>
          </a:bodyPr>
          <a:lstStyle/>
          <a:p>
            <a:pPr indent="0" lvl="0" marL="0" marR="0" rtl="0" algn="l">
              <a:lnSpc>
                <a:spcPct val="90000"/>
              </a:lnSpc>
              <a:spcBef>
                <a:spcPts val="0"/>
              </a:spcBef>
              <a:spcAft>
                <a:spcPts val="0"/>
              </a:spcAft>
              <a:buSzPct val="100000"/>
              <a:buFont typeface="Arial"/>
              <a:buNone/>
            </a:pPr>
            <a:br>
              <a:rPr b="0" i="0" lang="en-US" sz="4400" u="none" cap="none" strike="noStrike"/>
            </a:br>
            <a:r>
              <a:rPr b="0" i="0" lang="en-US" sz="4400" u="none" cap="none" strike="noStrike">
                <a:solidFill>
                  <a:srgbClr val="000000"/>
                </a:solidFill>
                <a:latin typeface="Calibri"/>
                <a:ea typeface="Calibri"/>
                <a:cs typeface="Calibri"/>
                <a:sym typeface="Calibri"/>
              </a:rPr>
              <a:t>Geometry of the hydrogeologic units and their hydraulic properties</a:t>
            </a:r>
            <a:br>
              <a:rPr b="0" i="0" lang="en-US" sz="4400" u="none" cap="none" strike="noStrike"/>
            </a:br>
            <a:endParaRPr b="0" i="0" sz="4400" u="none" cap="none" strike="noStrike">
              <a:solidFill>
                <a:srgbClr val="000000"/>
              </a:solidFill>
              <a:latin typeface="Calibri"/>
              <a:ea typeface="Calibri"/>
              <a:cs typeface="Calibri"/>
              <a:sym typeface="Calibri"/>
            </a:endParaRPr>
          </a:p>
        </p:txBody>
      </p:sp>
      <p:sp>
        <p:nvSpPr>
          <p:cNvPr id="370" name="Google Shape;370;p21"/>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Initial three-dimensional concept of the hydrogeologic units can be created by using the data from:</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Surface topography and vegetation</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Bore hole cuttings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Geophysical surveys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Regional geologic studies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Concentration of different chemicals in the groundwater</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FF0000"/>
              </a:buClr>
              <a:buSzPts val="2800"/>
              <a:buFont typeface="Arial"/>
              <a:buChar char="•"/>
            </a:pPr>
            <a:r>
              <a:rPr b="0" i="0" lang="en-US" sz="2800" u="none" cap="none" strike="noStrike">
                <a:solidFill>
                  <a:srgbClr val="FF0000"/>
                </a:solidFill>
                <a:highlight>
                  <a:srgbClr val="FFFF00"/>
                </a:highlight>
                <a:latin typeface="Calibri"/>
                <a:ea typeface="Calibri"/>
                <a:cs typeface="Calibri"/>
                <a:sym typeface="Calibri"/>
              </a:rPr>
              <a:t>Properties </a:t>
            </a:r>
            <a:r>
              <a:rPr b="0" i="0" lang="en-US" sz="2800" u="none" cap="none" strike="noStrike">
                <a:solidFill>
                  <a:srgbClr val="000000"/>
                </a:solidFill>
                <a:latin typeface="Calibri"/>
                <a:ea typeface="Calibri"/>
                <a:cs typeface="Calibri"/>
                <a:sym typeface="Calibri"/>
              </a:rPr>
              <a:t>of these units can be estimated:</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Initially, from their lithology(type of geologic materials)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FF0000"/>
              </a:buClr>
              <a:buSzPts val="2400"/>
              <a:buFont typeface="Noto Sans Symbols"/>
              <a:buChar char="❖"/>
            </a:pPr>
            <a:r>
              <a:rPr b="0" i="0" lang="en-US" sz="2400" u="none" cap="none" strike="noStrike">
                <a:solidFill>
                  <a:srgbClr val="FF0000"/>
                </a:solidFill>
                <a:highlight>
                  <a:srgbClr val="FFFF00"/>
                </a:highlight>
                <a:latin typeface="Calibri"/>
                <a:ea typeface="Calibri"/>
                <a:cs typeface="Calibri"/>
                <a:sym typeface="Calibri"/>
              </a:rPr>
              <a:t>Then, refined using results from hydrogeologic tests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 name="Shape 374"/>
        <p:cNvGrpSpPr/>
        <p:nvPr/>
      </p:nvGrpSpPr>
      <p:grpSpPr>
        <a:xfrm>
          <a:off x="0" y="0"/>
          <a:ext cx="0" cy="0"/>
          <a:chOff x="0" y="0"/>
          <a:chExt cx="0" cy="0"/>
        </a:xfrm>
      </p:grpSpPr>
      <p:sp>
        <p:nvSpPr>
          <p:cNvPr id="375" name="Google Shape;375;p22"/>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Initial three-dimensional concept of </a:t>
            </a:r>
            <a:r>
              <a:rPr b="1" i="0" lang="en-US" sz="4400" u="none" cap="none" strike="noStrike">
                <a:solidFill>
                  <a:srgbClr val="000000"/>
                </a:solidFill>
                <a:latin typeface="Calibri"/>
                <a:ea typeface="Calibri"/>
                <a:cs typeface="Calibri"/>
                <a:sym typeface="Calibri"/>
              </a:rPr>
              <a:t>Ghent Site</a:t>
            </a:r>
            <a:r>
              <a:rPr b="0" i="0" lang="en-US" sz="4400" u="none" cap="none" strike="noStrike">
                <a:solidFill>
                  <a:srgbClr val="000000"/>
                </a:solidFill>
                <a:latin typeface="Calibri"/>
                <a:ea typeface="Calibri"/>
                <a:cs typeface="Calibri"/>
                <a:sym typeface="Calibri"/>
              </a:rPr>
              <a:t> hydrogeologic units</a:t>
            </a:r>
            <a:endParaRPr b="0" i="0" sz="4400" u="none" cap="none" strike="noStrike">
              <a:solidFill>
                <a:srgbClr val="000000"/>
              </a:solidFill>
              <a:latin typeface="Calibri"/>
              <a:ea typeface="Calibri"/>
              <a:cs typeface="Calibri"/>
              <a:sym typeface="Calibri"/>
            </a:endParaRPr>
          </a:p>
        </p:txBody>
      </p:sp>
      <p:pic>
        <p:nvPicPr>
          <p:cNvPr id="376" name="Google Shape;376;p22"/>
          <p:cNvPicPr preferRelativeResize="0"/>
          <p:nvPr/>
        </p:nvPicPr>
        <p:blipFill rotWithShape="1">
          <a:blip r:embed="rId3">
            <a:alphaModFix/>
          </a:blip>
          <a:srcRect b="0" l="0" r="0" t="0"/>
          <a:stretch/>
        </p:blipFill>
        <p:spPr>
          <a:xfrm>
            <a:off x="6776640" y="1903320"/>
            <a:ext cx="5222520" cy="4624200"/>
          </a:xfrm>
          <a:prstGeom prst="rect">
            <a:avLst/>
          </a:prstGeom>
          <a:noFill/>
          <a:ln>
            <a:noFill/>
          </a:ln>
        </p:spPr>
      </p:pic>
      <p:sp>
        <p:nvSpPr>
          <p:cNvPr id="377" name="Google Shape;377;p22"/>
          <p:cNvSpPr/>
          <p:nvPr/>
        </p:nvSpPr>
        <p:spPr>
          <a:xfrm>
            <a:off x="286200" y="1903320"/>
            <a:ext cx="6746760" cy="5200200"/>
          </a:xfrm>
          <a:prstGeom prst="rect">
            <a:avLst/>
          </a:prstGeom>
          <a:noFill/>
          <a:ln>
            <a:noFill/>
          </a:ln>
        </p:spPr>
        <p:txBody>
          <a:bodyPr anchorCtr="0" anchor="t" bIns="45000" lIns="90000" spcFirstLastPara="1" rIns="90000" wrap="square" tIns="45000">
            <a:spAutoFit/>
          </a:bodyPr>
          <a:lstStyle/>
          <a:p>
            <a:pPr indent="-343080" lvl="0" marL="343080" marR="0" rtl="0" algn="l">
              <a:lnSpc>
                <a:spcPct val="100000"/>
              </a:lnSpc>
              <a:spcBef>
                <a:spcPts val="0"/>
              </a:spcBef>
              <a:spcAft>
                <a:spcPts val="0"/>
              </a:spcAft>
              <a:buClr>
                <a:srgbClr val="000000"/>
              </a:buClr>
              <a:buSzPts val="1600"/>
              <a:buFont typeface="Calibri"/>
              <a:buAutoNum type="arabicPeriod"/>
            </a:pPr>
            <a:r>
              <a:rPr b="0" lang="en-US" sz="1600" strike="noStrike">
                <a:solidFill>
                  <a:srgbClr val="000000"/>
                </a:solidFill>
                <a:latin typeface="Calibri"/>
                <a:ea typeface="Calibri"/>
                <a:cs typeface="Calibri"/>
                <a:sym typeface="Calibri"/>
              </a:rPr>
              <a:t>The geometry of the hydrogeologic units and their hydraulic properties</a:t>
            </a:r>
            <a:endParaRPr b="0" sz="1600" strike="noStrike">
              <a:latin typeface="Arial"/>
              <a:ea typeface="Arial"/>
              <a:cs typeface="Arial"/>
              <a:sym typeface="Arial"/>
            </a:endParaRPr>
          </a:p>
          <a:p>
            <a:pPr indent="0" lvl="0" marL="0" marR="0" rtl="0" algn="l">
              <a:lnSpc>
                <a:spcPct val="100000"/>
              </a:lnSpc>
              <a:spcBef>
                <a:spcPts val="0"/>
              </a:spcBef>
              <a:spcAft>
                <a:spcPts val="0"/>
              </a:spcAft>
              <a:buSzPts val="1600"/>
              <a:buFont typeface="Arial"/>
              <a:buNone/>
            </a:pPr>
            <a:r>
              <a:t/>
            </a:r>
            <a:endParaRPr b="0" sz="16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Surface topography and vegetation:</a:t>
            </a:r>
            <a:endParaRPr b="0" sz="1600" strike="noStrike">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Calibri"/>
              <a:buNone/>
            </a:pPr>
            <a:r>
              <a:rPr b="0" lang="en-US" sz="1600" strike="noStrike">
                <a:solidFill>
                  <a:srgbClr val="000000"/>
                </a:solidFill>
                <a:latin typeface="Calibri"/>
                <a:ea typeface="Calibri"/>
                <a:cs typeface="Calibri"/>
                <a:sym typeface="Calibri"/>
              </a:rPr>
              <a:t>Fine silty sand: depth: 5-6m (bgl)</a:t>
            </a:r>
            <a:endParaRPr b="0" sz="1600" strike="noStrike">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Calibri"/>
              <a:buNone/>
            </a:pPr>
            <a:r>
              <a:rPr b="0" lang="en-US" sz="1600" strike="noStrike">
                <a:solidFill>
                  <a:srgbClr val="000000"/>
                </a:solidFill>
                <a:latin typeface="Calibri"/>
                <a:ea typeface="Calibri"/>
                <a:cs typeface="Calibri"/>
                <a:sym typeface="Calibri"/>
              </a:rPr>
              <a:t>Below that: loamy layers</a:t>
            </a:r>
            <a:endParaRPr b="0" sz="16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Bore hole cuttings </a:t>
            </a:r>
            <a:endParaRPr b="0" sz="16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 </a:t>
            </a:r>
            <a:r>
              <a:rPr b="0" lang="en-US" sz="1600" strike="noStrike">
                <a:solidFill>
                  <a:srgbClr val="000000"/>
                </a:solidFill>
                <a:highlight>
                  <a:srgbClr val="FFFF00"/>
                </a:highlight>
                <a:latin typeface="Calibri"/>
                <a:ea typeface="Calibri"/>
                <a:cs typeface="Calibri"/>
                <a:sym typeface="Calibri"/>
              </a:rPr>
              <a:t>Geophysical surveys</a:t>
            </a:r>
            <a:endParaRPr b="0" sz="16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 Regional geologic studies </a:t>
            </a:r>
            <a:endParaRPr b="0" sz="16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 Concentration of different chemicals in the soil and groundwater (22/11/2002):</a:t>
            </a:r>
            <a:endParaRPr b="0" sz="16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Tar product in soil: 17,427 mg/kgdm, consist of:</a:t>
            </a:r>
            <a:endParaRPr b="0" sz="1600"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52% 3-ring PAH</a:t>
            </a:r>
            <a:endParaRPr b="0" i="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9% 2-ring PAH</a:t>
            </a:r>
            <a:endParaRPr b="0" i="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2.7% BTEX</a:t>
            </a:r>
            <a:endParaRPr b="0" i="0" sz="16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latin typeface="Calibri"/>
                <a:ea typeface="Calibri"/>
                <a:cs typeface="Calibri"/>
                <a:sym typeface="Calibri"/>
              </a:rPr>
              <a:t>Equilibrium concentration in water (on base of shaken batches): 31,400 </a:t>
            </a:r>
            <a:endParaRPr b="0" sz="16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alibri"/>
              <a:buNone/>
            </a:pPr>
            <a:r>
              <a:rPr b="0" lang="en-US" sz="1600" strike="noStrike">
                <a:solidFill>
                  <a:srgbClr val="000000"/>
                </a:solidFill>
                <a:latin typeface="Calibri"/>
                <a:ea typeface="Calibri"/>
                <a:cs typeface="Calibri"/>
                <a:sym typeface="Calibri"/>
              </a:rPr>
              <a:t>Ug/l total hydrocarbons</a:t>
            </a:r>
            <a:endParaRPr b="0" sz="16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600"/>
              <a:buFont typeface="Noto Sans Symbols"/>
              <a:buChar char="✔"/>
            </a:pPr>
            <a:r>
              <a:rPr b="0" lang="en-US" sz="1600" strike="noStrike">
                <a:solidFill>
                  <a:srgbClr val="000000"/>
                </a:solidFill>
                <a:highlight>
                  <a:srgbClr val="FFFF00"/>
                </a:highlight>
                <a:latin typeface="Calibri"/>
                <a:ea typeface="Calibri"/>
                <a:cs typeface="Calibri"/>
                <a:sym typeface="Calibri"/>
              </a:rPr>
              <a:t>Cumulative emission on base of leaching test(per kg soil):</a:t>
            </a:r>
            <a:endParaRPr b="0" sz="1600"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0.0014mg/kg Naphtelene</a:t>
            </a:r>
            <a:endParaRPr b="0" i="0" sz="1600" u="none" cap="none" strike="noStrike">
              <a:latin typeface="Arial"/>
              <a:ea typeface="Arial"/>
              <a:cs typeface="Arial"/>
              <a:sym typeface="Arial"/>
            </a:endParaRPr>
          </a:p>
          <a:p>
            <a:pPr indent="-285840" lvl="1" marL="74304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0,0002-0,0003 mg/kg acenapthene</a:t>
            </a:r>
            <a:endParaRPr b="0" i="0" sz="1600" u="none" cap="none" strike="noStrike">
              <a:latin typeface="Arial"/>
              <a:ea typeface="Arial"/>
              <a:cs typeface="Arial"/>
              <a:sym typeface="Arial"/>
            </a:endParaRPr>
          </a:p>
        </p:txBody>
      </p:sp>
      <p:sp>
        <p:nvSpPr>
          <p:cNvPr id="378" name="Google Shape;378;p22"/>
          <p:cNvSpPr/>
          <p:nvPr/>
        </p:nvSpPr>
        <p:spPr>
          <a:xfrm>
            <a:off x="-6552720" y="-387720"/>
            <a:ext cx="25297560" cy="7765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57150" lvl="0" marL="0" marR="0" rtl="0" algn="l">
              <a:lnSpc>
                <a:spcPct val="100000"/>
              </a:lnSpc>
              <a:spcBef>
                <a:spcPts val="0"/>
              </a:spcBef>
              <a:spcAft>
                <a:spcPts val="0"/>
              </a:spcAft>
              <a:buClr>
                <a:srgbClr val="000000"/>
              </a:buClr>
              <a:buSzPts val="900"/>
              <a:buFont typeface="Noto Sans Symbols"/>
              <a:buChar char="∙"/>
            </a:pPr>
            <a:r>
              <a:rPr b="0" lang="en-US" sz="900" strike="noStrike">
                <a:solidFill>
                  <a:srgbClr val="000000"/>
                </a:solidFill>
                <a:latin typeface="Arial"/>
                <a:ea typeface="Arial"/>
                <a:cs typeface="Arial"/>
                <a:sym typeface="Arial"/>
              </a:rPr>
              <a:t>Tar product examined is present in soil at 17,427 mg / kgdm (so 17 g / kgdm), consists of 52% 3-ring PAH, 9% 2-ring PAH and 2.7 % BTEX. The equilibrium concentration (on base of shaken batches) in water is 31,400 µg/l total hydrocarbons, benzene is the fastest one (least retardation), 99% of the tar is water soluble, 99% of the tar is aerbically degradable. The cumulative emissions on base of leaching test (per kg soil) is 0,0014 mg/kg naphthalene and 0,0002-0,0003 mg/kg acenapthene.</a:t>
            </a:r>
            <a:endParaRPr b="0" sz="9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p:txBody>
      </p:sp>
      <p:sp>
        <p:nvSpPr>
          <p:cNvPr id="379" name="Google Shape;379;p22"/>
          <p:cNvSpPr/>
          <p:nvPr/>
        </p:nvSpPr>
        <p:spPr>
          <a:xfrm>
            <a:off x="-6400440" y="-235440"/>
            <a:ext cx="25297560" cy="7765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57150" lvl="0" marL="0" marR="0" rtl="0" algn="l">
              <a:lnSpc>
                <a:spcPct val="100000"/>
              </a:lnSpc>
              <a:spcBef>
                <a:spcPts val="0"/>
              </a:spcBef>
              <a:spcAft>
                <a:spcPts val="0"/>
              </a:spcAft>
              <a:buClr>
                <a:srgbClr val="000000"/>
              </a:buClr>
              <a:buSzPts val="900"/>
              <a:buFont typeface="Noto Sans Symbols"/>
              <a:buChar char="∙"/>
            </a:pPr>
            <a:r>
              <a:rPr b="0" lang="en-US" sz="900" strike="noStrike">
                <a:solidFill>
                  <a:srgbClr val="000000"/>
                </a:solidFill>
                <a:latin typeface="Arial"/>
                <a:ea typeface="Arial"/>
                <a:cs typeface="Arial"/>
                <a:sym typeface="Arial"/>
              </a:rPr>
              <a:t>Tar product examined is present in soil at 17,427 mg / kgdm (so 17 g / kgdm), consists of 52% 3-ring PAH, 9% 2-ring PAH and 2.7 % BTEX. The equilibrium concentration (on base of shaken batches) in water is 31,400 µg/l total hydrocarbons, benzene is the fastest one (least retardation), 99% of the tar is water soluble, 99% of the tar is aerbically degradable. The cumulative emissions on base of leaching test (per kg soil) is 0,0014 mg/kg naphthalene and 0,0002-0,0003 mg/kg acenapthene.</a:t>
            </a:r>
            <a:endParaRPr b="0" sz="9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3" name="Shape 383"/>
        <p:cNvGrpSpPr/>
        <p:nvPr/>
      </p:nvGrpSpPr>
      <p:grpSpPr>
        <a:xfrm>
          <a:off x="0" y="0"/>
          <a:ext cx="0" cy="0"/>
          <a:chOff x="0" y="0"/>
          <a:chExt cx="0" cy="0"/>
        </a:xfrm>
      </p:grpSpPr>
      <p:sp>
        <p:nvSpPr>
          <p:cNvPr id="384" name="Google Shape;384;p23"/>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Hydraulic heads and location and types of hydraulic boundaries </a:t>
            </a:r>
            <a:endParaRPr b="0" i="0" sz="4400" u="none" cap="none" strike="noStrike">
              <a:solidFill>
                <a:srgbClr val="000000"/>
              </a:solidFill>
              <a:latin typeface="Calibri"/>
              <a:ea typeface="Calibri"/>
              <a:cs typeface="Calibri"/>
              <a:sym typeface="Calibri"/>
            </a:endParaRPr>
          </a:p>
        </p:txBody>
      </p:sp>
      <p:sp>
        <p:nvSpPr>
          <p:cNvPr id="385" name="Google Shape;385;p23"/>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81000"/>
          </a:bodyPr>
          <a:lstStyle/>
          <a:p>
            <a:pPr indent="0" lvl="0" marL="0" marR="0" rtl="0" algn="l">
              <a:lnSpc>
                <a:spcPct val="90000"/>
              </a:lnSpc>
              <a:spcBef>
                <a:spcPts val="0"/>
              </a:spcBef>
              <a:spcAft>
                <a:spcPts val="0"/>
              </a:spcAft>
              <a:buSzPct val="100000"/>
              <a:buFont typeface="Arial"/>
              <a:buNone/>
            </a:pPr>
            <a:r>
              <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Hydraulic head in all available wells should be used to:</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Create maps in cross section and show the groundwater elevations at the site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ct val="1000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ct val="100000"/>
              <a:buFont typeface="Arial"/>
              <a:buNone/>
            </a:pPr>
            <a:r>
              <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Hydrologic boundaries to be shown in the conceptual model include:</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Surface water bodies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Flow divides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Recharge wells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Pumping wells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evaporation</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
          <p:cNvSpPr txBox="1"/>
          <p:nvPr>
            <p:ph idx="4294967295" type="title"/>
          </p:nvPr>
        </p:nvSpPr>
        <p:spPr>
          <a:xfrm>
            <a:off x="45756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a:t>
            </a:r>
            <a:endParaRPr b="0" i="0" sz="4000" u="none" cap="none" strike="noStrike">
              <a:solidFill>
                <a:srgbClr val="000000"/>
              </a:solidFill>
              <a:latin typeface="Calibri"/>
              <a:ea typeface="Calibri"/>
              <a:cs typeface="Calibri"/>
              <a:sym typeface="Calibri"/>
            </a:endParaRPr>
          </a:p>
        </p:txBody>
      </p:sp>
      <p:sp>
        <p:nvSpPr>
          <p:cNvPr id="205" name="Google Shape;205;p3"/>
          <p:cNvSpPr txBox="1"/>
          <p:nvPr>
            <p:ph idx="4294967295" type="body"/>
          </p:nvPr>
        </p:nvSpPr>
        <p:spPr>
          <a:xfrm>
            <a:off x="914400" y="1592640"/>
            <a:ext cx="10515240" cy="4350960"/>
          </a:xfrm>
          <a:prstGeom prst="rect">
            <a:avLst/>
          </a:prstGeom>
          <a:noFill/>
          <a:ln>
            <a:noFill/>
          </a:ln>
        </p:spPr>
        <p:txBody>
          <a:bodyPr anchorCtr="0" anchor="t" bIns="45700" lIns="91425" spcFirstLastPara="1" rIns="91425" wrap="square" tIns="45700">
            <a:noAutofit/>
          </a:bodyPr>
          <a:lstStyle/>
          <a:p>
            <a:pPr indent="-324000" lvl="0" marL="432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Observation data available: (Excel file)</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“Peilbuizen” = wells → concentration of contaminants (and other infos) at different locations (locations on maps in report) and at various points in time</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alibri"/>
                <a:ea typeface="Calibri"/>
                <a:cs typeface="Calibri"/>
                <a:sym typeface="Calibri"/>
              </a:rPr>
              <a:t>“Waterbodem” → concentration of contaminants in soil samples at 1 points in time: 19 Mai 2020 (after cleaning the canal bed)!</a:t>
            </a:r>
            <a:endParaRPr b="0" i="0" sz="2000" u="none" cap="none" strike="noStrike">
              <a:solidFill>
                <a:srgbClr val="000000"/>
              </a:solidFill>
              <a:latin typeface="Calibri"/>
              <a:ea typeface="Calibri"/>
              <a:cs typeface="Calibri"/>
              <a:sym typeface="Calibri"/>
            </a:endParaRPr>
          </a:p>
          <a:p>
            <a:pPr indent="-323999" lvl="0" marL="431999" marR="0" rtl="0" algn="l">
              <a:lnSpc>
                <a:spcPct val="90000"/>
              </a:lnSpc>
              <a:spcBef>
                <a:spcPts val="1417"/>
              </a:spcBef>
              <a:spcAft>
                <a:spcPts val="0"/>
              </a:spcAft>
              <a:buClr>
                <a:srgbClr val="000000"/>
              </a:buClr>
              <a:buSzPts val="900"/>
              <a:buFont typeface="Noto Sans Symbols"/>
              <a:buChar char="●"/>
            </a:pPr>
            <a:r>
              <a:rPr b="0" i="1" lang="en-US" sz="2000" u="none" cap="none" strike="noStrike">
                <a:solidFill>
                  <a:srgbClr val="000000"/>
                </a:solidFill>
                <a:latin typeface="Calibri"/>
                <a:ea typeface="Calibri"/>
                <a:cs typeface="Calibri"/>
                <a:sym typeface="Calibri"/>
              </a:rPr>
              <a:t>Additional data from reports here?!	</a:t>
            </a:r>
            <a:endParaRPr b="0" i="1"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0"/>
              </a:spcBef>
              <a:spcAft>
                <a:spcPts val="0"/>
              </a:spcAft>
              <a:buClr>
                <a:srgbClr val="0000FF"/>
              </a:buClr>
              <a:buSzPts val="2000"/>
              <a:buFont typeface="Calibri"/>
              <a:buChar char="-"/>
            </a:pPr>
            <a:r>
              <a:rPr lang="en-US" sz="2000">
                <a:solidFill>
                  <a:srgbClr val="0000FF"/>
                </a:solidFill>
                <a:latin typeface="Calibri"/>
                <a:ea typeface="Calibri"/>
                <a:cs typeface="Calibri"/>
                <a:sym typeface="Calibri"/>
              </a:rPr>
              <a:t>Sona added </a:t>
            </a:r>
            <a:r>
              <a:rPr lang="en-US" sz="2000">
                <a:solidFill>
                  <a:srgbClr val="0000FF"/>
                </a:solidFill>
                <a:latin typeface="Calibri"/>
                <a:ea typeface="Calibri"/>
                <a:cs typeface="Calibri"/>
                <a:sym typeface="Calibri"/>
              </a:rPr>
              <a:t>available</a:t>
            </a:r>
            <a:r>
              <a:rPr lang="en-US" sz="2000">
                <a:solidFill>
                  <a:srgbClr val="0000FF"/>
                </a:solidFill>
                <a:latin typeface="Calibri"/>
                <a:ea typeface="Calibri"/>
                <a:cs typeface="Calibri"/>
                <a:sym typeface="Calibri"/>
              </a:rPr>
              <a:t> data from excel file and report in the </a:t>
            </a:r>
            <a:r>
              <a:rPr lang="en-US" sz="2000">
                <a:solidFill>
                  <a:srgbClr val="0000FF"/>
                </a:solidFill>
                <a:latin typeface="Calibri"/>
                <a:ea typeface="Calibri"/>
                <a:cs typeface="Calibri"/>
                <a:sym typeface="Calibri"/>
              </a:rPr>
              <a:t>following</a:t>
            </a:r>
            <a:r>
              <a:rPr lang="en-US" sz="2000">
                <a:solidFill>
                  <a:srgbClr val="0000FF"/>
                </a:solidFill>
                <a:latin typeface="Calibri"/>
                <a:ea typeface="Calibri"/>
                <a:cs typeface="Calibri"/>
                <a:sym typeface="Calibri"/>
              </a:rPr>
              <a:t> slides.</a:t>
            </a:r>
            <a:endParaRPr sz="2000">
              <a:solidFill>
                <a:srgbClr val="0000FF"/>
              </a:solidFill>
              <a:latin typeface="Calibri"/>
              <a:ea typeface="Calibri"/>
              <a:cs typeface="Calibri"/>
              <a:sym typeface="Calibri"/>
            </a:endParaRPr>
          </a:p>
        </p:txBody>
      </p:sp>
      <p:pic>
        <p:nvPicPr>
          <p:cNvPr id="206" name="Google Shape;206;p3"/>
          <p:cNvPicPr preferRelativeResize="0"/>
          <p:nvPr/>
        </p:nvPicPr>
        <p:blipFill rotWithShape="1">
          <a:blip r:embed="rId3">
            <a:alphaModFix/>
          </a:blip>
          <a:srcRect b="0" l="0" r="0" t="0"/>
          <a:stretch/>
        </p:blipFill>
        <p:spPr>
          <a:xfrm>
            <a:off x="9144000" y="0"/>
            <a:ext cx="2861640" cy="19159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9" name="Shape 389"/>
        <p:cNvGrpSpPr/>
        <p:nvPr/>
      </p:nvGrpSpPr>
      <p:grpSpPr>
        <a:xfrm>
          <a:off x="0" y="0"/>
          <a:ext cx="0" cy="0"/>
          <a:chOff x="0" y="0"/>
          <a:chExt cx="0" cy="0"/>
        </a:xfrm>
      </p:grpSpPr>
      <p:sp>
        <p:nvSpPr>
          <p:cNvPr id="390" name="Google Shape;390;p24"/>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Hydraulic head and hydrological boundaries of </a:t>
            </a:r>
            <a:r>
              <a:rPr b="1" i="0" lang="en-US" sz="4400" u="none" cap="none" strike="noStrike">
                <a:solidFill>
                  <a:srgbClr val="000000"/>
                </a:solidFill>
                <a:latin typeface="Calibri"/>
                <a:ea typeface="Calibri"/>
                <a:cs typeface="Calibri"/>
                <a:sym typeface="Calibri"/>
              </a:rPr>
              <a:t>Ghent Site</a:t>
            </a:r>
            <a:endParaRPr b="0" i="0" sz="4400" u="none" cap="none" strike="noStrike">
              <a:solidFill>
                <a:srgbClr val="000000"/>
              </a:solidFill>
              <a:latin typeface="Calibri"/>
              <a:ea typeface="Calibri"/>
              <a:cs typeface="Calibri"/>
              <a:sym typeface="Calibri"/>
            </a:endParaRPr>
          </a:p>
        </p:txBody>
      </p:sp>
      <p:sp>
        <p:nvSpPr>
          <p:cNvPr id="391" name="Google Shape;391;p24"/>
          <p:cNvSpPr txBox="1"/>
          <p:nvPr>
            <p:ph idx="4294967295" type="body"/>
          </p:nvPr>
        </p:nvSpPr>
        <p:spPr>
          <a:xfrm>
            <a:off x="838080" y="1773360"/>
            <a:ext cx="5396040" cy="4403160"/>
          </a:xfrm>
          <a:prstGeom prst="rect">
            <a:avLst/>
          </a:prstGeom>
          <a:noFill/>
          <a:ln>
            <a:noFill/>
          </a:ln>
        </p:spPr>
        <p:txBody>
          <a:bodyPr anchorCtr="0" anchor="t" bIns="45700" lIns="91425" spcFirstLastPara="1" rIns="91425" wrap="square" tIns="45700">
            <a:noAutofit/>
          </a:bodyPr>
          <a:lstStyle/>
          <a:p>
            <a:pPr indent="-514440" lvl="0" marL="514440" marR="0" rtl="0" algn="l">
              <a:lnSpc>
                <a:spcPct val="90000"/>
              </a:lnSpc>
              <a:spcBef>
                <a:spcPts val="0"/>
              </a:spcBef>
              <a:spcAft>
                <a:spcPts val="0"/>
              </a:spcAft>
              <a:buClr>
                <a:srgbClr val="000000"/>
              </a:buClr>
              <a:buSzPts val="1600"/>
              <a:buFont typeface="Calibri"/>
              <a:buAutoNum type="arabicPeriod" startAt="2"/>
            </a:pPr>
            <a:r>
              <a:rPr b="0" i="0" lang="en-US" sz="1600" u="none" cap="none" strike="noStrike">
                <a:solidFill>
                  <a:srgbClr val="000000"/>
                </a:solidFill>
                <a:latin typeface="Calibri"/>
                <a:ea typeface="Calibri"/>
                <a:cs typeface="Calibri"/>
                <a:sym typeface="Calibri"/>
              </a:rPr>
              <a:t>Hydraulic heads(groundwater elevations at different points in the subsurface</a:t>
            </a:r>
            <a:endParaRPr b="0" i="0" sz="16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Hydraulica head: at the depth of 1.5-2.5 m bgl, depending on seasonal fluctuation.</a:t>
            </a:r>
            <a:endParaRPr b="0" i="0" sz="16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Groundwater flow direction:</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Contaminated at a depth of about 6 m bgl is drianed by the canal</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Contaminations below 6 m bgl flows in the opposit direction</a:t>
            </a:r>
            <a:endParaRPr b="0" i="0" sz="16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Hydrologic boundaries to be shown in the conceptual model include:</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Surface water bodies</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Flow divides</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Recharge wells</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Pumping wells </a:t>
            </a:r>
            <a:endParaRPr b="0" i="0" sz="16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1600"/>
              <a:buFont typeface="Noto Sans Symbols"/>
              <a:buChar char="✔"/>
            </a:pPr>
            <a:r>
              <a:rPr b="0" i="0" lang="en-US" sz="1600" u="none" cap="none" strike="noStrike">
                <a:solidFill>
                  <a:srgbClr val="000000"/>
                </a:solidFill>
                <a:latin typeface="Calibri"/>
                <a:ea typeface="Calibri"/>
                <a:cs typeface="Calibri"/>
                <a:sym typeface="Calibri"/>
              </a:rPr>
              <a:t>evaporation</a:t>
            </a:r>
            <a:endParaRPr b="0" i="0" sz="1600" u="none" cap="none" strike="noStrike">
              <a:solidFill>
                <a:srgbClr val="000000"/>
              </a:solidFill>
              <a:latin typeface="Calibri"/>
              <a:ea typeface="Calibri"/>
              <a:cs typeface="Calibri"/>
              <a:sym typeface="Calibri"/>
            </a:endParaRPr>
          </a:p>
        </p:txBody>
      </p:sp>
      <p:pic>
        <p:nvPicPr>
          <p:cNvPr id="392" name="Google Shape;392;p24"/>
          <p:cNvPicPr preferRelativeResize="0"/>
          <p:nvPr/>
        </p:nvPicPr>
        <p:blipFill rotWithShape="1">
          <a:blip r:embed="rId3">
            <a:alphaModFix/>
          </a:blip>
          <a:srcRect b="0" l="0" r="0" t="0"/>
          <a:stretch/>
        </p:blipFill>
        <p:spPr>
          <a:xfrm>
            <a:off x="6330240" y="1690560"/>
            <a:ext cx="5023440" cy="44031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p25"/>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Causes of uncertainty in estimates of contaminant behavior</a:t>
            </a:r>
            <a:endParaRPr b="0" i="0" sz="4400" u="none" cap="none" strike="noStrike">
              <a:solidFill>
                <a:srgbClr val="000000"/>
              </a:solidFill>
              <a:latin typeface="Calibri"/>
              <a:ea typeface="Calibri"/>
              <a:cs typeface="Calibri"/>
              <a:sym typeface="Calibri"/>
            </a:endParaRPr>
          </a:p>
        </p:txBody>
      </p:sp>
      <p:sp>
        <p:nvSpPr>
          <p:cNvPr id="398" name="Google Shape;398;p25"/>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87000"/>
          </a:bodyPr>
          <a:lstStyle/>
          <a:p>
            <a:pPr indent="-22860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Temporal variability in the flow condition:</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Natural phenomena: seasons and extreme weather events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Anthropogenic phenomena: pumping or irrigation</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Courier New"/>
              <a:buChar char="o"/>
            </a:pPr>
            <a:r>
              <a:rPr b="0" i="0" lang="en-US" sz="2400" u="none" cap="none" strike="noStrike">
                <a:solidFill>
                  <a:srgbClr val="000000"/>
                </a:solidFill>
                <a:latin typeface="Calibri"/>
                <a:ea typeface="Calibri"/>
                <a:cs typeface="Calibri"/>
                <a:sym typeface="Calibri"/>
              </a:rPr>
              <a:t>Solution: contaminants losses documented over several years, over an area that encompasses the longitudinal axis and fringes of the plume and potential contaminant migration pathways.</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Spatial variability in aquifer properties:</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Heterogeneity in aquifer properties: aquifer permeability</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Multiple sources of contamination in zones with entraped NAPLs: grounwater samples can come from plumes generated by different NAPL sources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Courier New"/>
              <a:buChar char="o"/>
            </a:pPr>
            <a:r>
              <a:rPr b="0" i="0" lang="en-US" sz="2400" u="none" cap="none" strike="noStrike">
                <a:solidFill>
                  <a:srgbClr val="000000"/>
                </a:solidFill>
                <a:latin typeface="Calibri"/>
                <a:ea typeface="Calibri"/>
                <a:cs typeface="Calibri"/>
                <a:sym typeface="Calibri"/>
              </a:rPr>
              <a:t>Solution: documenting the behavior of the largest and fastest moving plume, along the connected path with highest permeablity.</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2" name="Shape 402"/>
        <p:cNvGrpSpPr/>
        <p:nvPr/>
      </p:nvGrpSpPr>
      <p:grpSpPr>
        <a:xfrm>
          <a:off x="0" y="0"/>
          <a:ext cx="0" cy="0"/>
          <a:chOff x="0" y="0"/>
          <a:chExt cx="0" cy="0"/>
        </a:xfrm>
      </p:grpSpPr>
      <p:sp>
        <p:nvSpPr>
          <p:cNvPr id="403" name="Google Shape;403;p26"/>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Best approach for accounting these uncertainties</a:t>
            </a:r>
            <a:endParaRPr b="0" i="0" sz="4400" u="none" cap="none" strike="noStrike">
              <a:solidFill>
                <a:srgbClr val="000000"/>
              </a:solidFill>
              <a:latin typeface="Calibri"/>
              <a:ea typeface="Calibri"/>
              <a:cs typeface="Calibri"/>
              <a:sym typeface="Calibri"/>
            </a:endParaRPr>
          </a:p>
        </p:txBody>
      </p:sp>
      <p:sp>
        <p:nvSpPr>
          <p:cNvPr id="404" name="Google Shape;404;p26"/>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75000"/>
          </a:bodyPr>
          <a:lstStyle/>
          <a:p>
            <a:pPr indent="-22860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Formulation of multi concept models:  “multiple realizations”</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Each representing a different hypothesis about how the system behaves.</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Assessing available data or gathering new data (hydrologic data, chemical data, geophysical data, bore-hole sample data, geologic history depositional environment) to reduce the number of possible interpretations of the contaminated site and discriminate among different realizations.</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Constructing site-specific model of flow systems</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A set of mathematical equations designed to represent the site’s hydrogeology</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Foundation of constructed model is “mass balance”</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Different realizations of the site are simulated through changes in the model parameters(e.g.,conductivity)</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Optimal parameter values are estimated by calibrating each of the realizations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Realization that give reasonable values for the parameters and have a low value for the weighted sum-of-squared-residuals are retained for further considerations.</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ct val="1000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417"/>
              </a:spcBef>
              <a:spcAft>
                <a:spcPts val="0"/>
              </a:spcAft>
              <a:buSzPct val="1000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8" name="Shape 408"/>
        <p:cNvGrpSpPr/>
        <p:nvPr/>
      </p:nvGrpSpPr>
      <p:grpSpPr>
        <a:xfrm>
          <a:off x="0" y="0"/>
          <a:ext cx="0" cy="0"/>
          <a:chOff x="0" y="0"/>
          <a:chExt cx="0" cy="0"/>
        </a:xfrm>
      </p:grpSpPr>
      <p:sp>
        <p:nvSpPr>
          <p:cNvPr id="409" name="Google Shape;409;p27"/>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Ghent site specific constructed model of the flow system</a:t>
            </a:r>
            <a:endParaRPr b="0" i="0" sz="4400" u="none" cap="none" strike="noStrike">
              <a:solidFill>
                <a:srgbClr val="000000"/>
              </a:solidFill>
              <a:latin typeface="Calibri"/>
              <a:ea typeface="Calibri"/>
              <a:cs typeface="Calibri"/>
              <a:sym typeface="Calibri"/>
            </a:endParaRPr>
          </a:p>
        </p:txBody>
      </p:sp>
      <p:sp>
        <p:nvSpPr>
          <p:cNvPr id="410" name="Google Shape;410;p27"/>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 name="Shape 414"/>
        <p:cNvGrpSpPr/>
        <p:nvPr/>
      </p:nvGrpSpPr>
      <p:grpSpPr>
        <a:xfrm>
          <a:off x="0" y="0"/>
          <a:ext cx="0" cy="0"/>
          <a:chOff x="0" y="0"/>
          <a:chExt cx="0" cy="0"/>
        </a:xfrm>
      </p:grpSpPr>
      <p:sp>
        <p:nvSpPr>
          <p:cNvPr id="415" name="Google Shape;415;p28"/>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Estimate location of the contaminant source</a:t>
            </a:r>
            <a:endParaRPr b="0" i="0" sz="4400" u="none" cap="none" strike="noStrike">
              <a:solidFill>
                <a:srgbClr val="000000"/>
              </a:solidFill>
              <a:latin typeface="Calibri"/>
              <a:ea typeface="Calibri"/>
              <a:cs typeface="Calibri"/>
              <a:sym typeface="Calibri"/>
            </a:endParaRPr>
          </a:p>
        </p:txBody>
      </p:sp>
      <p:sp>
        <p:nvSpPr>
          <p:cNvPr id="416" name="Google Shape;416;p28"/>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78000"/>
          </a:bodyPr>
          <a:lstStyle/>
          <a:p>
            <a:pPr indent="-228600" lvl="0" marL="228600" marR="0" rtl="0" algn="l">
              <a:lnSpc>
                <a:spcPct val="90000"/>
              </a:lnSpc>
              <a:spcBef>
                <a:spcPts val="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Source Definition: subsurface volume containing the concentrated 				target contaminants trapped within the solid 				  	matrix.</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Goals of delineating the source, include:</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Estimating the amount of contaminant mass in the source</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highlight>
                  <a:srgbClr val="FFFF00"/>
                </a:highlight>
                <a:latin typeface="Calibri"/>
                <a:ea typeface="Calibri"/>
                <a:cs typeface="Calibri"/>
                <a:sym typeface="Calibri"/>
              </a:rPr>
              <a:t>The composition and longevity of the plume emanating from the source</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Occurrence of the contaminant transformation reactions within the source</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Approaches to characterizing NAPL sources:</a:t>
            </a:r>
            <a:endParaRPr b="0" i="0" sz="28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Traditional approach: analyses of discrete samples of solids or water </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Geophysical methods: using magnetic, radar, seismic</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Partitioning tracer tests</a:t>
            </a:r>
            <a:endParaRPr b="0" i="0" sz="24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0" i="0" lang="en-US" sz="2400" u="none" cap="none" strike="noStrike">
                <a:solidFill>
                  <a:srgbClr val="000000"/>
                </a:solidFill>
                <a:latin typeface="Calibri"/>
                <a:ea typeface="Calibri"/>
                <a:cs typeface="Calibri"/>
                <a:sym typeface="Calibri"/>
              </a:rPr>
              <a:t>Search for hot areas in plume transects: provide minimum estimate of contaminant flux emanating from the source and tells how fast contamination is moving away from the source area.</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0" name="Shape 420"/>
        <p:cNvGrpSpPr/>
        <p:nvPr/>
      </p:nvGrpSpPr>
      <p:grpSpPr>
        <a:xfrm>
          <a:off x="0" y="0"/>
          <a:ext cx="0" cy="0"/>
          <a:chOff x="0" y="0"/>
          <a:chExt cx="0" cy="0"/>
        </a:xfrm>
      </p:grpSpPr>
      <p:sp>
        <p:nvSpPr>
          <p:cNvPr id="421" name="Google Shape;421;p29"/>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Delineating the contaminant source in </a:t>
            </a:r>
            <a:r>
              <a:rPr b="1" i="0" lang="en-US" sz="4400" u="none" cap="none" strike="noStrike">
                <a:solidFill>
                  <a:srgbClr val="000000"/>
                </a:solidFill>
                <a:latin typeface="Calibri"/>
                <a:ea typeface="Calibri"/>
                <a:cs typeface="Calibri"/>
                <a:sym typeface="Calibri"/>
              </a:rPr>
              <a:t>Ghent site</a:t>
            </a:r>
            <a:endParaRPr b="0" i="0" sz="4400" u="none" cap="none" strike="noStrike">
              <a:solidFill>
                <a:srgbClr val="000000"/>
              </a:solidFill>
              <a:latin typeface="Calibri"/>
              <a:ea typeface="Calibri"/>
              <a:cs typeface="Calibri"/>
              <a:sym typeface="Calibri"/>
            </a:endParaRPr>
          </a:p>
        </p:txBody>
      </p:sp>
      <p:pic>
        <p:nvPicPr>
          <p:cNvPr id="422" name="Google Shape;422;p29"/>
          <p:cNvPicPr preferRelativeResize="0"/>
          <p:nvPr/>
        </p:nvPicPr>
        <p:blipFill rotWithShape="1">
          <a:blip r:embed="rId3">
            <a:alphaModFix/>
          </a:blip>
          <a:srcRect b="0" l="0" r="0" t="0"/>
          <a:stretch/>
        </p:blipFill>
        <p:spPr>
          <a:xfrm>
            <a:off x="4854600" y="1690560"/>
            <a:ext cx="6498720" cy="43509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30"/>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Delineating the plume </a:t>
            </a:r>
            <a:r>
              <a:rPr b="1" i="0" lang="en-US" sz="4400" u="none" cap="none" strike="noStrike">
                <a:solidFill>
                  <a:srgbClr val="000000"/>
                </a:solidFill>
                <a:latin typeface="Calibri"/>
                <a:ea typeface="Calibri"/>
                <a:cs typeface="Calibri"/>
                <a:sym typeface="Calibri"/>
              </a:rPr>
              <a:t>(Ghent Site)</a:t>
            </a:r>
            <a:endParaRPr b="0" i="0" sz="4400" u="none" cap="none" strike="noStrike">
              <a:solidFill>
                <a:srgbClr val="000000"/>
              </a:solidFill>
              <a:latin typeface="Calibri"/>
              <a:ea typeface="Calibri"/>
              <a:cs typeface="Calibri"/>
              <a:sym typeface="Calibri"/>
            </a:endParaRPr>
          </a:p>
        </p:txBody>
      </p:sp>
      <p:sp>
        <p:nvSpPr>
          <p:cNvPr id="428" name="Google Shape;428;p30"/>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highlight>
                  <a:srgbClr val="FFFF00"/>
                </a:highlight>
                <a:latin typeface="Calibri"/>
                <a:ea typeface="Calibri"/>
                <a:cs typeface="Calibri"/>
                <a:sym typeface="Calibri"/>
              </a:rPr>
              <a:t>The contours of the plume of contamination emanating from source area must be delineated.</a:t>
            </a:r>
            <a:endParaRPr b="0" i="0" sz="2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Additional sampling beyond existing wells at the site normally is necessary to track the center of the plume.</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31"/>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2.Creating conceptual model of the </a:t>
            </a:r>
            <a:r>
              <a:rPr b="1" i="0" lang="en-US" sz="4400" u="none" cap="none" strike="noStrike">
                <a:solidFill>
                  <a:srgbClr val="000000"/>
                </a:solidFill>
                <a:latin typeface="Calibri"/>
                <a:ea typeface="Calibri"/>
                <a:cs typeface="Calibri"/>
                <a:sym typeface="Calibri"/>
              </a:rPr>
              <a:t>Ghent site</a:t>
            </a:r>
            <a:endParaRPr b="0" i="0" sz="4400" u="none" cap="none" strike="noStrike">
              <a:solidFill>
                <a:srgbClr val="000000"/>
              </a:solidFill>
              <a:latin typeface="Calibri"/>
              <a:ea typeface="Calibri"/>
              <a:cs typeface="Calibri"/>
              <a:sym typeface="Calibri"/>
            </a:endParaRPr>
          </a:p>
        </p:txBody>
      </p:sp>
      <p:sp>
        <p:nvSpPr>
          <p:cNvPr id="434" name="Google Shape;434;p31"/>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8" name="Shape 438"/>
        <p:cNvGrpSpPr/>
        <p:nvPr/>
      </p:nvGrpSpPr>
      <p:grpSpPr>
        <a:xfrm>
          <a:off x="0" y="0"/>
          <a:ext cx="0" cy="0"/>
          <a:chOff x="0" y="0"/>
          <a:chExt cx="0" cy="0"/>
        </a:xfrm>
      </p:grpSpPr>
      <p:sp>
        <p:nvSpPr>
          <p:cNvPr id="439" name="Google Shape;439;p32"/>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rmAutofit fontScale="63000"/>
          </a:bodyPr>
          <a:lstStyle/>
          <a:p>
            <a:pPr indent="0" lvl="0" marL="0" marR="0" rtl="0" algn="l">
              <a:lnSpc>
                <a:spcPct val="90000"/>
              </a:lnSpc>
              <a:spcBef>
                <a:spcPts val="0"/>
              </a:spcBef>
              <a:spcAft>
                <a:spcPts val="0"/>
              </a:spcAft>
              <a:buSzPct val="100000"/>
              <a:buFont typeface="Arial"/>
              <a:buNone/>
            </a:pPr>
            <a:br>
              <a:rPr b="0" i="0" lang="en-US" sz="4400" u="none" cap="none" strike="noStrike"/>
            </a:br>
            <a:r>
              <a:rPr b="0" i="0" lang="en-US" sz="4400" u="none" cap="none" strike="noStrike">
                <a:solidFill>
                  <a:srgbClr val="000000"/>
                </a:solidFill>
                <a:latin typeface="Calibri"/>
                <a:ea typeface="Calibri"/>
                <a:cs typeface="Calibri"/>
                <a:sym typeface="Calibri"/>
              </a:rPr>
              <a:t>List of reactions/mechanisms that might contribute to NA </a:t>
            </a:r>
            <a:br>
              <a:rPr b="0" i="0" lang="en-US" sz="4400" u="none" cap="none" strike="noStrike"/>
            </a:br>
            <a:endParaRPr b="0" i="0" sz="4400" u="none" cap="none" strike="noStrike">
              <a:solidFill>
                <a:srgbClr val="000000"/>
              </a:solidFill>
              <a:latin typeface="Calibri"/>
              <a:ea typeface="Calibri"/>
              <a:cs typeface="Calibri"/>
              <a:sym typeface="Calibri"/>
            </a:endParaRPr>
          </a:p>
        </p:txBody>
      </p:sp>
      <p:sp>
        <p:nvSpPr>
          <p:cNvPr id="440" name="Google Shape;440;p32"/>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91000"/>
          </a:bodyPr>
          <a:lstStyle/>
          <a:p>
            <a:pPr indent="-228600" lvl="0" marL="228600" marR="0" rtl="0" algn="l">
              <a:lnSpc>
                <a:spcPct val="90000"/>
              </a:lnSpc>
              <a:spcBef>
                <a:spcPts val="0"/>
              </a:spcBef>
              <a:spcAft>
                <a:spcPts val="0"/>
              </a:spcAft>
              <a:buClr>
                <a:srgbClr val="000000"/>
              </a:buClr>
              <a:buSzPct val="100000"/>
              <a:buFont typeface="Arial"/>
              <a:buChar char="•"/>
            </a:pPr>
            <a:r>
              <a:rPr b="0" i="0" lang="en-US" sz="2000" u="none" cap="none" strike="noStrike">
                <a:solidFill>
                  <a:srgbClr val="000000"/>
                </a:solidFill>
                <a:latin typeface="Calibri"/>
                <a:ea typeface="Calibri"/>
                <a:cs typeface="Calibri"/>
                <a:sym typeface="Calibri"/>
              </a:rPr>
              <a:t>Postulate which type of reactions /processes are most likely to affect the contaminant:</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latin typeface="Calibri"/>
                <a:ea typeface="Calibri"/>
                <a:cs typeface="Calibri"/>
                <a:sym typeface="Calibri"/>
              </a:rPr>
              <a:t>Solubility</a:t>
            </a:r>
            <a:r>
              <a:rPr b="0" i="0" lang="en-US" sz="2000" u="none" cap="none" strike="noStrike">
                <a:solidFill>
                  <a:srgbClr val="000000"/>
                </a:solidFill>
                <a:latin typeface="Calibri"/>
                <a:ea typeface="Calibri"/>
                <a:cs typeface="Calibri"/>
                <a:sym typeface="Calibri"/>
              </a:rPr>
              <a:t> of the contaminant: pollutants dissolved into the groundwater can be carried with groundwater flow away from the original site of contamination. </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latin typeface="Calibri"/>
                <a:ea typeface="Calibri"/>
                <a:cs typeface="Calibri"/>
                <a:sym typeface="Calibri"/>
              </a:rPr>
              <a:t>Volatility</a:t>
            </a:r>
            <a:r>
              <a:rPr b="0" i="0" lang="en-US" sz="2000" u="none" cap="none" strike="noStrike">
                <a:solidFill>
                  <a:srgbClr val="000000"/>
                </a:solidFill>
                <a:latin typeface="Calibri"/>
                <a:ea typeface="Calibri"/>
                <a:cs typeface="Calibri"/>
                <a:sym typeface="Calibri"/>
              </a:rPr>
              <a:t> of the contaminant: contaminants can partition into airspace in the soil and from there escape to the environment</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latin typeface="Calibri"/>
                <a:ea typeface="Calibri"/>
                <a:cs typeface="Calibri"/>
                <a:sym typeface="Calibri"/>
              </a:rPr>
              <a:t>Adsorption behavior </a:t>
            </a:r>
            <a:r>
              <a:rPr b="0" i="0" lang="en-US" sz="2000" u="none" cap="none" strike="noStrike">
                <a:solidFill>
                  <a:srgbClr val="000000"/>
                </a:solidFill>
                <a:latin typeface="Calibri"/>
                <a:ea typeface="Calibri"/>
                <a:cs typeface="Calibri"/>
                <a:sym typeface="Calibri"/>
              </a:rPr>
              <a:t>of the contaminant: sorption behavior of the contaminant has implications for both its mobility and the types of remediation technologies applicable to a specific situation. </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latin typeface="Calibri"/>
                <a:ea typeface="Calibri"/>
                <a:cs typeface="Calibri"/>
                <a:sym typeface="Calibri"/>
              </a:rPr>
              <a:t>Physical processes </a:t>
            </a:r>
            <a:r>
              <a:rPr b="0" i="0" lang="en-US" sz="2000" u="none" cap="none" strike="noStrike">
                <a:solidFill>
                  <a:srgbClr val="000000"/>
                </a:solidFill>
                <a:latin typeface="Calibri"/>
                <a:ea typeface="Calibri"/>
                <a:cs typeface="Calibri"/>
                <a:sym typeface="Calibri"/>
              </a:rPr>
              <a:t>causes contaminant movement: </a:t>
            </a:r>
            <a:r>
              <a:rPr b="1" i="0" lang="en-US" sz="2000" u="none" cap="none" strike="noStrike">
                <a:solidFill>
                  <a:srgbClr val="000000"/>
                </a:solidFill>
                <a:latin typeface="Calibri"/>
                <a:ea typeface="Calibri"/>
                <a:cs typeface="Calibri"/>
                <a:sym typeface="Calibri"/>
              </a:rPr>
              <a:t>Advection, dispersion</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highlight>
                  <a:srgbClr val="FFFF00"/>
                </a:highlight>
                <a:latin typeface="Calibri"/>
                <a:ea typeface="Calibri"/>
                <a:cs typeface="Calibri"/>
                <a:sym typeface="Calibri"/>
              </a:rPr>
              <a:t>Microbial degradation </a:t>
            </a:r>
            <a:r>
              <a:rPr b="0" i="0" lang="en-US" sz="2000" u="none" cap="none" strike="noStrike">
                <a:solidFill>
                  <a:srgbClr val="000000"/>
                </a:solidFill>
                <a:latin typeface="Calibri"/>
                <a:ea typeface="Calibri"/>
                <a:cs typeface="Calibri"/>
                <a:sym typeface="Calibri"/>
              </a:rPr>
              <a:t>of petroleum hydrocarbons: understanding general conditions conducive to microbial growth such as nutrient availability(bioavailability), also a thorough understanding of the metabolic pathways for biodegradation are required.</a:t>
            </a:r>
            <a:endParaRPr b="0" i="0" sz="2000" u="none" cap="none" strike="noStrike">
              <a:solidFill>
                <a:srgbClr val="000000"/>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ct val="100000"/>
              <a:buFont typeface="Noto Sans Symbols"/>
              <a:buChar char="⮚"/>
            </a:pPr>
            <a:r>
              <a:rPr b="1" i="0" lang="en-US" sz="2000" u="none" cap="none" strike="noStrike">
                <a:solidFill>
                  <a:srgbClr val="000000"/>
                </a:solidFill>
                <a:highlight>
                  <a:srgbClr val="FFFF00"/>
                </a:highlight>
                <a:latin typeface="Calibri"/>
                <a:ea typeface="Calibri"/>
                <a:cs typeface="Calibri"/>
                <a:sym typeface="Calibri"/>
              </a:rPr>
              <a:t>Variety of geochemical reactions</a:t>
            </a:r>
            <a:r>
              <a:rPr b="0" i="0" lang="en-US" sz="2000" u="none" cap="none" strike="noStrike">
                <a:solidFill>
                  <a:srgbClr val="000000"/>
                </a:solidFill>
                <a:highlight>
                  <a:srgbClr val="FFFF00"/>
                </a:highlight>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influencing the further processes affecting fate of contaminants: Acid-base, redox, precipitation and dissolution, etc.</a:t>
            </a:r>
            <a:r>
              <a:rPr b="1"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4" name="Shape 444"/>
        <p:cNvGrpSpPr/>
        <p:nvPr/>
      </p:nvGrpSpPr>
      <p:grpSpPr>
        <a:xfrm>
          <a:off x="0" y="0"/>
          <a:ext cx="0" cy="0"/>
          <a:chOff x="0" y="0"/>
          <a:chExt cx="0" cy="0"/>
        </a:xfrm>
      </p:grpSpPr>
      <p:sp>
        <p:nvSpPr>
          <p:cNvPr id="445" name="Google Shape;445;p33"/>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ADE Including Adsorption</a:t>
            </a:r>
            <a:endParaRPr b="0" i="0" sz="4400" u="none" cap="none" strike="noStrike">
              <a:solidFill>
                <a:srgbClr val="000000"/>
              </a:solidFill>
              <a:latin typeface="Calibri"/>
              <a:ea typeface="Calibri"/>
              <a:cs typeface="Calibri"/>
              <a:sym typeface="Calibri"/>
            </a:endParaRPr>
          </a:p>
        </p:txBody>
      </p:sp>
      <p:sp>
        <p:nvSpPr>
          <p:cNvPr id="446" name="Google Shape;446;p33"/>
          <p:cNvSpPr txBox="1"/>
          <p:nvPr>
            <p:ph idx="4294967295"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id="447" name="Google Shape;447;p33"/>
          <p:cNvPicPr preferRelativeResize="0"/>
          <p:nvPr/>
        </p:nvPicPr>
        <p:blipFill rotWithShape="1">
          <a:blip r:embed="rId3">
            <a:alphaModFix/>
          </a:blip>
          <a:srcRect b="0" l="0" r="0" t="0"/>
          <a:stretch/>
        </p:blipFill>
        <p:spPr>
          <a:xfrm>
            <a:off x="2343960" y="1356480"/>
            <a:ext cx="7784280" cy="1841760"/>
          </a:xfrm>
          <a:prstGeom prst="rect">
            <a:avLst/>
          </a:prstGeom>
          <a:noFill/>
          <a:ln>
            <a:noFill/>
          </a:ln>
        </p:spPr>
      </p:pic>
      <p:pic>
        <p:nvPicPr>
          <p:cNvPr id="448" name="Google Shape;448;p33"/>
          <p:cNvPicPr preferRelativeResize="0"/>
          <p:nvPr/>
        </p:nvPicPr>
        <p:blipFill rotWithShape="1">
          <a:blip r:embed="rId4">
            <a:alphaModFix/>
          </a:blip>
          <a:srcRect b="0" l="0" r="0" t="0"/>
          <a:stretch/>
        </p:blipFill>
        <p:spPr>
          <a:xfrm>
            <a:off x="1281600" y="3816720"/>
            <a:ext cx="2499120" cy="723600"/>
          </a:xfrm>
          <a:prstGeom prst="rect">
            <a:avLst/>
          </a:prstGeom>
          <a:noFill/>
          <a:ln>
            <a:noFill/>
          </a:ln>
        </p:spPr>
      </p:pic>
      <p:pic>
        <p:nvPicPr>
          <p:cNvPr id="449" name="Google Shape;449;p33"/>
          <p:cNvPicPr preferRelativeResize="0"/>
          <p:nvPr/>
        </p:nvPicPr>
        <p:blipFill rotWithShape="1">
          <a:blip r:embed="rId5">
            <a:alphaModFix/>
          </a:blip>
          <a:srcRect b="0" l="0" r="0" t="0"/>
          <a:stretch/>
        </p:blipFill>
        <p:spPr>
          <a:xfrm>
            <a:off x="1281600" y="4675680"/>
            <a:ext cx="4297320" cy="632160"/>
          </a:xfrm>
          <a:prstGeom prst="rect">
            <a:avLst/>
          </a:prstGeom>
          <a:noFill/>
          <a:ln>
            <a:noFill/>
          </a:ln>
        </p:spPr>
      </p:pic>
      <p:pic>
        <p:nvPicPr>
          <p:cNvPr id="450" name="Google Shape;450;p33"/>
          <p:cNvPicPr preferRelativeResize="0"/>
          <p:nvPr/>
        </p:nvPicPr>
        <p:blipFill rotWithShape="1">
          <a:blip r:embed="rId6">
            <a:alphaModFix/>
          </a:blip>
          <a:srcRect b="0" l="0" r="0" t="0"/>
          <a:stretch/>
        </p:blipFill>
        <p:spPr>
          <a:xfrm>
            <a:off x="5526360" y="3058200"/>
            <a:ext cx="5862240" cy="3118320"/>
          </a:xfrm>
          <a:prstGeom prst="rect">
            <a:avLst/>
          </a:prstGeom>
          <a:noFill/>
          <a:ln>
            <a:noFill/>
          </a:ln>
        </p:spPr>
      </p:pic>
      <p:sp>
        <p:nvSpPr>
          <p:cNvPr id="451" name="Google Shape;451;p33"/>
          <p:cNvSpPr/>
          <p:nvPr/>
        </p:nvSpPr>
        <p:spPr>
          <a:xfrm>
            <a:off x="1228680" y="3352680"/>
            <a:ext cx="4297320" cy="63828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Kd calculation: Suzanne thesis (page 161)</a:t>
            </a:r>
            <a:endParaRPr b="0" sz="18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f3dedf66b4_1_3"/>
          <p:cNvSpPr txBox="1"/>
          <p:nvPr>
            <p:ph idx="4294967295" type="title"/>
          </p:nvPr>
        </p:nvSpPr>
        <p:spPr>
          <a:xfrm>
            <a:off x="45756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 </a:t>
            </a:r>
            <a:r>
              <a:rPr b="1" lang="en-US" sz="4000">
                <a:latin typeface="Calibri"/>
                <a:ea typeface="Calibri"/>
                <a:cs typeface="Calibri"/>
                <a:sym typeface="Calibri"/>
              </a:rPr>
              <a:t>- Excel file </a:t>
            </a:r>
            <a:endParaRPr b="1" sz="4000">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(Sona)</a:t>
            </a:r>
            <a:endParaRPr b="0" i="0" sz="4000" u="none" cap="none" strike="noStrike">
              <a:solidFill>
                <a:srgbClr val="000000"/>
              </a:solidFill>
              <a:latin typeface="Calibri"/>
              <a:ea typeface="Calibri"/>
              <a:cs typeface="Calibri"/>
              <a:sym typeface="Calibri"/>
            </a:endParaRPr>
          </a:p>
        </p:txBody>
      </p:sp>
      <p:sp>
        <p:nvSpPr>
          <p:cNvPr id="212" name="Google Shape;212;g1f3dedf66b4_1_3"/>
          <p:cNvSpPr txBox="1"/>
          <p:nvPr>
            <p:ph idx="4294967295" type="body"/>
          </p:nvPr>
        </p:nvSpPr>
        <p:spPr>
          <a:xfrm>
            <a:off x="914400" y="1592640"/>
            <a:ext cx="10515300" cy="4350900"/>
          </a:xfrm>
          <a:prstGeom prst="rect">
            <a:avLst/>
          </a:prstGeom>
          <a:noFill/>
          <a:ln>
            <a:noFill/>
          </a:ln>
        </p:spPr>
        <p:txBody>
          <a:bodyPr anchorCtr="0" anchor="t" bIns="45700" lIns="91425" spcFirstLastPara="1" rIns="91425" wrap="square" tIns="45700">
            <a:noAutofit/>
          </a:bodyPr>
          <a:lstStyle/>
          <a:p>
            <a:pPr indent="-323999" lvl="0" marL="431999"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Observation data available: (Excel file)</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000">
              <a:latin typeface="Calibri"/>
              <a:ea typeface="Calibri"/>
              <a:cs typeface="Calibri"/>
              <a:sym typeface="Calibri"/>
            </a:endParaRPr>
          </a:p>
          <a:p>
            <a:pPr indent="-355600" lvl="0" marL="457200" rtl="0" algn="l">
              <a:lnSpc>
                <a:spcPct val="90000"/>
              </a:lnSpc>
              <a:spcBef>
                <a:spcPts val="1134"/>
              </a:spcBef>
              <a:spcAft>
                <a:spcPts val="0"/>
              </a:spcAft>
              <a:buSzPts val="2000"/>
              <a:buFont typeface="Calibri"/>
              <a:buChar char="-"/>
            </a:pPr>
            <a:r>
              <a:rPr lang="en-US" sz="2000">
                <a:latin typeface="Calibri"/>
                <a:ea typeface="Calibri"/>
                <a:cs typeface="Calibri"/>
                <a:sym typeface="Calibri"/>
              </a:rPr>
              <a:t>The tab ‘Waterbodem’ (soil bed / sediment,</a:t>
            </a:r>
            <a:r>
              <a:rPr lang="en-US" sz="2000">
                <a:highlight>
                  <a:srgbClr val="FFFF00"/>
                </a:highlight>
                <a:latin typeface="Calibri"/>
                <a:ea typeface="Calibri"/>
                <a:cs typeface="Calibri"/>
                <a:sym typeface="Calibri"/>
              </a:rPr>
              <a:t> before removal</a:t>
            </a:r>
            <a:r>
              <a:rPr lang="en-US" sz="2000">
                <a:latin typeface="Calibri"/>
                <a:ea typeface="Calibri"/>
                <a:cs typeface="Calibri"/>
                <a:sym typeface="Calibri"/>
              </a:rPr>
              <a:t>) and look specifically at the soil contents in WB 2, 4 and 5, can be a quite representative of the initial soil contaminants concentration</a:t>
            </a:r>
            <a:endParaRPr sz="2000">
              <a:latin typeface="Calibri"/>
              <a:ea typeface="Calibri"/>
              <a:cs typeface="Calibri"/>
              <a:sym typeface="Calibri"/>
            </a:endParaRPr>
          </a:p>
          <a:p>
            <a:pPr indent="-355600" lvl="0" marL="457200" rtl="0" algn="l">
              <a:lnSpc>
                <a:spcPct val="90000"/>
              </a:lnSpc>
              <a:spcBef>
                <a:spcPts val="0"/>
              </a:spcBef>
              <a:spcAft>
                <a:spcPts val="0"/>
              </a:spcAft>
              <a:buSzPts val="2000"/>
              <a:buFont typeface="Calibri"/>
              <a:buChar char="-"/>
            </a:pPr>
            <a:r>
              <a:rPr lang="en-US" sz="2000">
                <a:latin typeface="Calibri"/>
                <a:ea typeface="Calibri"/>
                <a:cs typeface="Calibri"/>
                <a:sym typeface="Calibri"/>
              </a:rPr>
              <a:t>The tab ‘Peilbuizen’ (monitoring wells), specifically Oip5 (= well 50) at the dates 3-2-2020, 30-3-2020 and 4-6-2020. These concentrations might be considered as in equilibrium with the soil contents mentioned in ‘Waterbodem’ WB2, 4 and 5, because at that time the flow was quite low (after removal of sediment flow increased and maybe non-equilibrium).</a:t>
            </a:r>
            <a:endParaRPr sz="2000">
              <a:latin typeface="Calibri"/>
              <a:ea typeface="Calibri"/>
              <a:cs typeface="Calibri"/>
              <a:sym typeface="Calibri"/>
            </a:endParaRPr>
          </a:p>
          <a:p>
            <a:pPr indent="0" lvl="0" marL="457200" rtl="0" algn="l">
              <a:lnSpc>
                <a:spcPct val="90000"/>
              </a:lnSpc>
              <a:spcBef>
                <a:spcPts val="1134"/>
              </a:spcBef>
              <a:spcAft>
                <a:spcPts val="0"/>
              </a:spcAft>
              <a:buNone/>
            </a:pPr>
            <a:r>
              <a:t/>
            </a:r>
            <a:endParaRPr sz="2000">
              <a:latin typeface="Calibri"/>
              <a:ea typeface="Calibri"/>
              <a:cs typeface="Calibri"/>
              <a:sym typeface="Calibri"/>
            </a:endParaRPr>
          </a:p>
          <a:p>
            <a:pPr indent="-355600" lvl="0" marL="457200" rtl="0" algn="l">
              <a:lnSpc>
                <a:spcPct val="90000"/>
              </a:lnSpc>
              <a:spcBef>
                <a:spcPts val="1134"/>
              </a:spcBef>
              <a:spcAft>
                <a:spcPts val="0"/>
              </a:spcAft>
              <a:buClr>
                <a:srgbClr val="0000FF"/>
              </a:buClr>
              <a:buSzPts val="2000"/>
              <a:buFont typeface="Calibri"/>
              <a:buChar char="-"/>
            </a:pPr>
            <a:r>
              <a:rPr b="1" lang="en-US" sz="2000" u="sng">
                <a:solidFill>
                  <a:srgbClr val="0000FF"/>
                </a:solidFill>
                <a:latin typeface="Calibri"/>
                <a:ea typeface="Calibri"/>
                <a:cs typeface="Calibri"/>
                <a:sym typeface="Calibri"/>
              </a:rPr>
              <a:t>Note:</a:t>
            </a:r>
            <a:r>
              <a:rPr lang="en-US" sz="2000">
                <a:solidFill>
                  <a:srgbClr val="0000FF"/>
                </a:solidFill>
                <a:latin typeface="Calibri"/>
                <a:ea typeface="Calibri"/>
                <a:cs typeface="Calibri"/>
                <a:sym typeface="Calibri"/>
              </a:rPr>
              <a:t> These are the information that Tobias mentioned in his email. But, according to the report the sediment removed from the canal bed in 2019, and the data in “waterbodem” tab for WB 2,4, and 5 are from 2020, so they should be from after sediment removal. Let’s double check with Tobias!</a:t>
            </a:r>
            <a:endParaRPr sz="2000">
              <a:solidFill>
                <a:srgbClr val="0000FF"/>
              </a:solidFill>
              <a:latin typeface="Calibri"/>
              <a:ea typeface="Calibri"/>
              <a:cs typeface="Calibri"/>
              <a:sym typeface="Calibri"/>
            </a:endParaRPr>
          </a:p>
        </p:txBody>
      </p:sp>
      <p:pic>
        <p:nvPicPr>
          <p:cNvPr id="213" name="Google Shape;213;g1f3dedf66b4_1_3"/>
          <p:cNvPicPr preferRelativeResize="0"/>
          <p:nvPr/>
        </p:nvPicPr>
        <p:blipFill rotWithShape="1">
          <a:blip r:embed="rId3">
            <a:alphaModFix/>
          </a:blip>
          <a:srcRect b="0" l="0" r="0" t="0"/>
          <a:stretch/>
        </p:blipFill>
        <p:spPr>
          <a:xfrm>
            <a:off x="9330350" y="69638"/>
            <a:ext cx="2861640" cy="191592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5" name="Shape 455"/>
        <p:cNvGrpSpPr/>
        <p:nvPr/>
      </p:nvGrpSpPr>
      <p:grpSpPr>
        <a:xfrm>
          <a:off x="0" y="0"/>
          <a:ext cx="0" cy="0"/>
          <a:chOff x="0" y="0"/>
          <a:chExt cx="0" cy="0"/>
        </a:xfrm>
      </p:grpSpPr>
      <p:sp>
        <p:nvSpPr>
          <p:cNvPr id="456" name="Google Shape;456;p34"/>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Calculated Kd values</a:t>
            </a:r>
            <a:endParaRPr b="0" i="0" sz="4400" u="none" cap="none" strike="noStrike">
              <a:solidFill>
                <a:srgbClr val="000000"/>
              </a:solidFill>
              <a:latin typeface="Calibri"/>
              <a:ea typeface="Calibri"/>
              <a:cs typeface="Calibri"/>
              <a:sym typeface="Calibri"/>
            </a:endParaRPr>
          </a:p>
        </p:txBody>
      </p:sp>
      <p:graphicFrame>
        <p:nvGraphicFramePr>
          <p:cNvPr id="457" name="Google Shape;457;p34"/>
          <p:cNvGraphicFramePr/>
          <p:nvPr/>
        </p:nvGraphicFramePr>
        <p:xfrm>
          <a:off x="838080" y="1825560"/>
          <a:ext cx="3000000" cy="3000000"/>
        </p:xfrm>
        <a:graphic>
          <a:graphicData uri="http://schemas.openxmlformats.org/drawingml/2006/table">
            <a:tbl>
              <a:tblPr>
                <a:noFill/>
                <a:tableStyleId>{7DB1C11C-B683-4A92-A07E-1C561E914D01}</a:tableStyleId>
              </a:tblPr>
              <a:tblGrid>
                <a:gridCol w="5257800"/>
                <a:gridCol w="1378800"/>
                <a:gridCol w="723950"/>
                <a:gridCol w="1051550"/>
                <a:gridCol w="1051550"/>
                <a:gridCol w="1051550"/>
              </a:tblGrid>
              <a:tr h="650150">
                <a:tc>
                  <a:txBody>
                    <a:bodyPr/>
                    <a:lstStyle/>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Grift Park Site</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Suzanne thesis (page 145)</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800"/>
                        <a:buFont typeface="Calibri"/>
                        <a:buNone/>
                      </a:pPr>
                      <a:r>
                        <a:rPr b="1" lang="en-US" sz="1800" u="none" cap="none" strike="noStrike">
                          <a:solidFill>
                            <a:srgbClr val="000000"/>
                          </a:solidFill>
                          <a:latin typeface="Calibri"/>
                          <a:ea typeface="Calibri"/>
                          <a:cs typeface="Calibri"/>
                          <a:sym typeface="Calibri"/>
                        </a:rPr>
                        <a:t>Ghent Site</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c hMerge="1"/>
                <a:tc hMerge="1"/>
                <a:tc hMerge="1"/>
              </a:tr>
              <a:tr h="1122125">
                <a:tc rowSpan="4">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compound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Wp</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MW</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Kd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50150">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BTEX</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11.4%</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122125">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2-ring PAHs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9%</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1122475">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3-ring PAHs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52%</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id="458" name="Google Shape;458;p34"/>
          <p:cNvPicPr preferRelativeResize="0"/>
          <p:nvPr/>
        </p:nvPicPr>
        <p:blipFill rotWithShape="1">
          <a:blip r:embed="rId3">
            <a:alphaModFix/>
          </a:blip>
          <a:srcRect b="0" l="0" r="0" t="0"/>
          <a:stretch/>
        </p:blipFill>
        <p:spPr>
          <a:xfrm>
            <a:off x="914400" y="2488680"/>
            <a:ext cx="5181120" cy="40039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2" name="Shape 462"/>
        <p:cNvGrpSpPr/>
        <p:nvPr/>
      </p:nvGrpSpPr>
      <p:grpSpPr>
        <a:xfrm>
          <a:off x="0" y="0"/>
          <a:ext cx="0" cy="0"/>
          <a:chOff x="0" y="0"/>
          <a:chExt cx="0" cy="0"/>
        </a:xfrm>
      </p:grpSpPr>
      <p:sp>
        <p:nvSpPr>
          <p:cNvPr id="463" name="Google Shape;463;p35"/>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Reaction footprints for BTEX degradation</a:t>
            </a:r>
            <a:endParaRPr b="0" i="0" sz="4400" u="none" cap="none" strike="noStrike">
              <a:solidFill>
                <a:srgbClr val="000000"/>
              </a:solidFill>
              <a:latin typeface="Calibri"/>
              <a:ea typeface="Calibri"/>
              <a:cs typeface="Calibri"/>
              <a:sym typeface="Calibri"/>
            </a:endParaRPr>
          </a:p>
        </p:txBody>
      </p:sp>
      <p:pic>
        <p:nvPicPr>
          <p:cNvPr id="464" name="Google Shape;464;p35"/>
          <p:cNvPicPr preferRelativeResize="0"/>
          <p:nvPr/>
        </p:nvPicPr>
        <p:blipFill rotWithShape="1">
          <a:blip r:embed="rId3">
            <a:alphaModFix/>
          </a:blip>
          <a:srcRect b="0" l="0" r="0" t="0"/>
          <a:stretch/>
        </p:blipFill>
        <p:spPr>
          <a:xfrm>
            <a:off x="541440" y="1476000"/>
            <a:ext cx="5835960" cy="2793240"/>
          </a:xfrm>
          <a:prstGeom prst="rect">
            <a:avLst/>
          </a:prstGeom>
          <a:noFill/>
          <a:ln>
            <a:noFill/>
          </a:ln>
        </p:spPr>
      </p:pic>
      <p:pic>
        <p:nvPicPr>
          <p:cNvPr id="465" name="Google Shape;465;p35"/>
          <p:cNvPicPr preferRelativeResize="0"/>
          <p:nvPr/>
        </p:nvPicPr>
        <p:blipFill rotWithShape="1">
          <a:blip r:embed="rId4">
            <a:alphaModFix/>
          </a:blip>
          <a:srcRect b="0" l="0" r="0" t="0"/>
          <a:stretch/>
        </p:blipFill>
        <p:spPr>
          <a:xfrm>
            <a:off x="6263280" y="1476000"/>
            <a:ext cx="5928120" cy="2765880"/>
          </a:xfrm>
          <a:prstGeom prst="rect">
            <a:avLst/>
          </a:prstGeom>
          <a:noFill/>
          <a:ln>
            <a:noFill/>
          </a:ln>
        </p:spPr>
      </p:pic>
      <p:pic>
        <p:nvPicPr>
          <p:cNvPr id="466" name="Google Shape;466;p35"/>
          <p:cNvPicPr preferRelativeResize="0"/>
          <p:nvPr/>
        </p:nvPicPr>
        <p:blipFill rotWithShape="1">
          <a:blip r:embed="rId5">
            <a:alphaModFix/>
          </a:blip>
          <a:srcRect b="0" l="0" r="0" t="0"/>
          <a:stretch/>
        </p:blipFill>
        <p:spPr>
          <a:xfrm>
            <a:off x="541440" y="4224600"/>
            <a:ext cx="5835960" cy="2793240"/>
          </a:xfrm>
          <a:prstGeom prst="rect">
            <a:avLst/>
          </a:prstGeom>
          <a:noFill/>
          <a:ln>
            <a:noFill/>
          </a:ln>
        </p:spPr>
      </p:pic>
      <p:sp>
        <p:nvSpPr>
          <p:cNvPr id="467" name="Google Shape;467;p35"/>
          <p:cNvSpPr/>
          <p:nvPr/>
        </p:nvSpPr>
        <p:spPr>
          <a:xfrm>
            <a:off x="6720480" y="4660920"/>
            <a:ext cx="5317560" cy="200988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More explanation on biodegradation kinetics: Suzanne thesis: pages 162-164</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Calibri"/>
                <a:ea typeface="Calibri"/>
                <a:cs typeface="Calibri"/>
                <a:sym typeface="Calibri"/>
              </a:rPr>
              <a:t>More explanation on Geochemical response:</a:t>
            </a:r>
            <a:endParaRPr b="0" sz="1800"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alibri"/>
              <a:buNone/>
            </a:pPr>
            <a:r>
              <a:rPr b="0" lang="en-US" sz="1800" strike="noStrike">
                <a:solidFill>
                  <a:srgbClr val="000000"/>
                </a:solidFill>
                <a:latin typeface="Calibri"/>
                <a:ea typeface="Calibri"/>
                <a:cs typeface="Calibri"/>
                <a:sym typeface="Calibri"/>
              </a:rPr>
              <a:t>      Pages 165-167</a:t>
            </a:r>
            <a:endParaRPr b="0" sz="1800"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1" name="Shape 471"/>
        <p:cNvGrpSpPr/>
        <p:nvPr/>
      </p:nvGrpSpPr>
      <p:grpSpPr>
        <a:xfrm>
          <a:off x="0" y="0"/>
          <a:ext cx="0" cy="0"/>
          <a:chOff x="0" y="0"/>
          <a:chExt cx="0" cy="0"/>
        </a:xfrm>
      </p:grpSpPr>
      <p:sp>
        <p:nvSpPr>
          <p:cNvPr id="472" name="Google Shape;472;p36"/>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Mass balance computations for simple</a:t>
            </a:r>
            <a:br>
              <a:rPr b="0" i="0" lang="en-US" sz="4400" u="none" cap="none" strike="noStrike"/>
            </a:br>
            <a:r>
              <a:rPr b="0" i="0" lang="en-US" sz="4400" u="none" cap="none" strike="noStrike">
                <a:solidFill>
                  <a:srgbClr val="000000"/>
                </a:solidFill>
                <a:latin typeface="Calibri"/>
                <a:ea typeface="Calibri"/>
                <a:cs typeface="Calibri"/>
                <a:sym typeface="Calibri"/>
              </a:rPr>
              <a:t>one-dimensional uniform flow</a:t>
            </a:r>
            <a:endParaRPr b="0" i="0" sz="4400" u="none" cap="none" strike="noStrike">
              <a:solidFill>
                <a:srgbClr val="000000"/>
              </a:solidFill>
              <a:latin typeface="Calibri"/>
              <a:ea typeface="Calibri"/>
              <a:cs typeface="Calibri"/>
              <a:sym typeface="Calibri"/>
            </a:endParaRPr>
          </a:p>
        </p:txBody>
      </p:sp>
      <p:pic>
        <p:nvPicPr>
          <p:cNvPr id="473" name="Google Shape;473;p36"/>
          <p:cNvPicPr preferRelativeResize="0"/>
          <p:nvPr/>
        </p:nvPicPr>
        <p:blipFill rotWithShape="1">
          <a:blip r:embed="rId3">
            <a:alphaModFix/>
          </a:blip>
          <a:srcRect b="0" l="0" r="0" t="0"/>
          <a:stretch/>
        </p:blipFill>
        <p:spPr>
          <a:xfrm>
            <a:off x="1364760" y="1690560"/>
            <a:ext cx="8805240" cy="50781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7" name="Shape 477"/>
        <p:cNvGrpSpPr/>
        <p:nvPr/>
      </p:nvGrpSpPr>
      <p:grpSpPr>
        <a:xfrm>
          <a:off x="0" y="0"/>
          <a:ext cx="0" cy="0"/>
          <a:chOff x="0" y="0"/>
          <a:chExt cx="0" cy="0"/>
        </a:xfrm>
      </p:grpSpPr>
      <p:sp>
        <p:nvSpPr>
          <p:cNvPr id="478" name="Google Shape;478;p37"/>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479" name="Google Shape;479;p37"/>
          <p:cNvPicPr preferRelativeResize="0"/>
          <p:nvPr/>
        </p:nvPicPr>
        <p:blipFill rotWithShape="1">
          <a:blip r:embed="rId3">
            <a:alphaModFix/>
          </a:blip>
          <a:srcRect b="0" l="0" r="0" t="0"/>
          <a:stretch/>
        </p:blipFill>
        <p:spPr>
          <a:xfrm>
            <a:off x="591120" y="1997640"/>
            <a:ext cx="5676480" cy="3195360"/>
          </a:xfrm>
          <a:prstGeom prst="rect">
            <a:avLst/>
          </a:prstGeom>
          <a:noFill/>
          <a:ln>
            <a:noFill/>
          </a:ln>
        </p:spPr>
      </p:pic>
      <p:pic>
        <p:nvPicPr>
          <p:cNvPr id="480" name="Google Shape;480;p37"/>
          <p:cNvPicPr preferRelativeResize="0"/>
          <p:nvPr/>
        </p:nvPicPr>
        <p:blipFill rotWithShape="1">
          <a:blip r:embed="rId4">
            <a:alphaModFix/>
          </a:blip>
          <a:srcRect b="0" l="0" r="0" t="0"/>
          <a:stretch/>
        </p:blipFill>
        <p:spPr>
          <a:xfrm>
            <a:off x="6267960" y="3604320"/>
            <a:ext cx="5841720" cy="31201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p38"/>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486" name="Google Shape;486;p38"/>
          <p:cNvPicPr preferRelativeResize="0"/>
          <p:nvPr/>
        </p:nvPicPr>
        <p:blipFill rotWithShape="1">
          <a:blip r:embed="rId3">
            <a:alphaModFix/>
          </a:blip>
          <a:srcRect b="0" l="0" r="0" t="0"/>
          <a:stretch/>
        </p:blipFill>
        <p:spPr>
          <a:xfrm>
            <a:off x="1518480" y="1716840"/>
            <a:ext cx="8582400" cy="3113280"/>
          </a:xfrm>
          <a:prstGeom prst="rect">
            <a:avLst/>
          </a:prstGeom>
          <a:noFill/>
          <a:ln>
            <a:noFill/>
          </a:ln>
        </p:spPr>
      </p:pic>
      <p:pic>
        <p:nvPicPr>
          <p:cNvPr id="487" name="Google Shape;487;p38"/>
          <p:cNvPicPr preferRelativeResize="0"/>
          <p:nvPr/>
        </p:nvPicPr>
        <p:blipFill rotWithShape="1">
          <a:blip r:embed="rId4">
            <a:alphaModFix/>
          </a:blip>
          <a:srcRect b="0" l="0" r="0" t="0"/>
          <a:stretch/>
        </p:blipFill>
        <p:spPr>
          <a:xfrm>
            <a:off x="1518480" y="4830480"/>
            <a:ext cx="8582400" cy="141048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1" name="Shape 491"/>
        <p:cNvGrpSpPr/>
        <p:nvPr/>
      </p:nvGrpSpPr>
      <p:grpSpPr>
        <a:xfrm>
          <a:off x="0" y="0"/>
          <a:ext cx="0" cy="0"/>
          <a:chOff x="0" y="0"/>
          <a:chExt cx="0" cy="0"/>
        </a:xfrm>
      </p:grpSpPr>
      <p:sp>
        <p:nvSpPr>
          <p:cNvPr id="492" name="Google Shape;492;p39"/>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493" name="Google Shape;493;p39"/>
          <p:cNvPicPr preferRelativeResize="0"/>
          <p:nvPr/>
        </p:nvPicPr>
        <p:blipFill rotWithShape="1">
          <a:blip r:embed="rId3">
            <a:alphaModFix/>
          </a:blip>
          <a:srcRect b="0" l="0" r="0" t="0"/>
          <a:stretch/>
        </p:blipFill>
        <p:spPr>
          <a:xfrm>
            <a:off x="567360" y="2391840"/>
            <a:ext cx="10169280" cy="34135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7" name="Shape 497"/>
        <p:cNvGrpSpPr/>
        <p:nvPr/>
      </p:nvGrpSpPr>
      <p:grpSpPr>
        <a:xfrm>
          <a:off x="0" y="0"/>
          <a:ext cx="0" cy="0"/>
          <a:chOff x="0" y="0"/>
          <a:chExt cx="0" cy="0"/>
        </a:xfrm>
      </p:grpSpPr>
      <p:sp>
        <p:nvSpPr>
          <p:cNvPr id="498" name="Google Shape;498;p40"/>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strike="noStrike">
              <a:solidFill>
                <a:srgbClr val="000000"/>
              </a:solidFill>
              <a:latin typeface="Calibri"/>
              <a:ea typeface="Calibri"/>
              <a:cs typeface="Calibri"/>
              <a:sym typeface="Calibri"/>
            </a:endParaRPr>
          </a:p>
        </p:txBody>
      </p:sp>
      <p:pic>
        <p:nvPicPr>
          <p:cNvPr id="499" name="Google Shape;499;p40"/>
          <p:cNvPicPr preferRelativeResize="0"/>
          <p:nvPr/>
        </p:nvPicPr>
        <p:blipFill rotWithShape="1">
          <a:blip r:embed="rId3">
            <a:alphaModFix/>
          </a:blip>
          <a:srcRect b="0" l="0" r="0" t="0"/>
          <a:stretch/>
        </p:blipFill>
        <p:spPr>
          <a:xfrm>
            <a:off x="1864440" y="1824480"/>
            <a:ext cx="8257320" cy="51663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f3dedf66b4_1_10"/>
          <p:cNvSpPr txBox="1"/>
          <p:nvPr>
            <p:ph idx="4294967295" type="title"/>
          </p:nvPr>
        </p:nvSpPr>
        <p:spPr>
          <a:xfrm>
            <a:off x="45756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 </a:t>
            </a:r>
            <a:r>
              <a:rPr b="1" lang="en-US" sz="4000">
                <a:latin typeface="Calibri"/>
                <a:ea typeface="Calibri"/>
                <a:cs typeface="Calibri"/>
                <a:sym typeface="Calibri"/>
              </a:rPr>
              <a:t>- Report </a:t>
            </a:r>
            <a:endParaRPr b="1" sz="4000">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(Sona)</a:t>
            </a:r>
            <a:endParaRPr b="0" i="0" sz="4000" u="none" cap="none" strike="noStrike">
              <a:solidFill>
                <a:srgbClr val="000000"/>
              </a:solidFill>
              <a:latin typeface="Calibri"/>
              <a:ea typeface="Calibri"/>
              <a:cs typeface="Calibri"/>
              <a:sym typeface="Calibri"/>
            </a:endParaRPr>
          </a:p>
        </p:txBody>
      </p:sp>
      <p:sp>
        <p:nvSpPr>
          <p:cNvPr id="219" name="Google Shape;219;g1f3dedf66b4_1_10"/>
          <p:cNvSpPr txBox="1"/>
          <p:nvPr>
            <p:ph idx="4294967295" type="body"/>
          </p:nvPr>
        </p:nvSpPr>
        <p:spPr>
          <a:xfrm>
            <a:off x="794875" y="1690150"/>
            <a:ext cx="5304000" cy="5072700"/>
          </a:xfrm>
          <a:prstGeom prst="rect">
            <a:avLst/>
          </a:prstGeom>
          <a:noFill/>
          <a:ln>
            <a:noFill/>
          </a:ln>
        </p:spPr>
        <p:txBody>
          <a:bodyPr anchorCtr="0" anchor="t" bIns="45700" lIns="91425" spcFirstLastPara="1" rIns="91425" wrap="square" tIns="45700">
            <a:noAutofit/>
          </a:bodyPr>
          <a:lstStyle/>
          <a:p>
            <a:pPr indent="-330349" lvl="0" marL="431999" marR="0" rtl="0" algn="l">
              <a:lnSpc>
                <a:spcPct val="90000"/>
              </a:lnSpc>
              <a:spcBef>
                <a:spcPts val="0"/>
              </a:spcBef>
              <a:spcAft>
                <a:spcPts val="0"/>
              </a:spcAft>
              <a:buClr>
                <a:srgbClr val="000000"/>
              </a:buClr>
              <a:buSzPts val="1000"/>
              <a:buFont typeface="Noto Sans Symbols"/>
              <a:buChar char="●"/>
            </a:pPr>
            <a:r>
              <a:rPr b="0" i="0" lang="en-US" sz="2100" u="none" cap="none" strike="noStrike">
                <a:solidFill>
                  <a:srgbClr val="000000"/>
                </a:solidFill>
                <a:latin typeface="Calibri"/>
                <a:ea typeface="Calibri"/>
                <a:cs typeface="Calibri"/>
                <a:sym typeface="Calibri"/>
              </a:rPr>
              <a:t>Observation data available: (report </a:t>
            </a:r>
            <a:r>
              <a:rPr lang="en-US" sz="2100">
                <a:latin typeface="Calibri"/>
                <a:ea typeface="Calibri"/>
                <a:cs typeface="Calibri"/>
                <a:sym typeface="Calibri"/>
              </a:rPr>
              <a:t>“</a:t>
            </a:r>
            <a:r>
              <a:rPr i="1" lang="en-US" sz="2100">
                <a:latin typeface="Calibri"/>
                <a:ea typeface="Calibri"/>
                <a:cs typeface="Calibri"/>
                <a:sym typeface="Calibri"/>
              </a:rPr>
              <a:t>Composition free product and characteristics</a:t>
            </a:r>
            <a:r>
              <a:rPr lang="en-US" sz="2100">
                <a:latin typeface="Calibri"/>
                <a:ea typeface="Calibri"/>
                <a:cs typeface="Calibri"/>
                <a:sym typeface="Calibri"/>
              </a:rPr>
              <a:t>”</a:t>
            </a:r>
            <a:r>
              <a:rPr b="0" i="0" lang="en-US"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latin typeface="Calibri"/>
              <a:ea typeface="Calibri"/>
              <a:cs typeface="Calibri"/>
              <a:sym typeface="Calibri"/>
            </a:endParaRPr>
          </a:p>
          <a:p>
            <a:pPr indent="-361950" lvl="0" marL="457200" rtl="0" algn="l">
              <a:lnSpc>
                <a:spcPct val="90000"/>
              </a:lnSpc>
              <a:spcBef>
                <a:spcPts val="1134"/>
              </a:spcBef>
              <a:spcAft>
                <a:spcPts val="0"/>
              </a:spcAft>
              <a:buSzPts val="2100"/>
              <a:buFont typeface="Calibri"/>
              <a:buChar char="-"/>
            </a:pPr>
            <a:r>
              <a:rPr lang="en-US" sz="2100">
                <a:latin typeface="Calibri"/>
                <a:ea typeface="Calibri"/>
                <a:cs typeface="Calibri"/>
                <a:sym typeface="Calibri"/>
              </a:rPr>
              <a:t>The amount of soil contamination and its composition at LUM77 location from 22/11/2002 including the weight percentage of the contaminant composition. </a:t>
            </a:r>
            <a:r>
              <a:rPr b="1" lang="en-US" sz="2100" u="sng">
                <a:latin typeface="Calibri"/>
                <a:ea typeface="Calibri"/>
                <a:cs typeface="Calibri"/>
                <a:sym typeface="Calibri"/>
              </a:rPr>
              <a:t>(page 10 of the report):</a:t>
            </a:r>
            <a:endParaRPr b="1" sz="2100" u="sng">
              <a:latin typeface="Calibri"/>
              <a:ea typeface="Calibri"/>
              <a:cs typeface="Calibri"/>
              <a:sym typeface="Calibri"/>
            </a:endParaRPr>
          </a:p>
          <a:p>
            <a:pPr indent="0" lvl="0" marL="457200" rtl="0" algn="l">
              <a:lnSpc>
                <a:spcPct val="90000"/>
              </a:lnSpc>
              <a:spcBef>
                <a:spcPts val="1134"/>
              </a:spcBef>
              <a:spcAft>
                <a:spcPts val="0"/>
              </a:spcAft>
              <a:buNone/>
            </a:pPr>
            <a:r>
              <a:rPr lang="en-US" sz="2000">
                <a:solidFill>
                  <a:schemeClr val="dk1"/>
                </a:solidFill>
                <a:latin typeface="Calibri"/>
                <a:ea typeface="Calibri"/>
                <a:cs typeface="Calibri"/>
                <a:sym typeface="Calibri"/>
              </a:rPr>
              <a:t>Concentration of different chemicals in the soil and groundwater (22/11/2002): Tar product in soil: 17,427 mg/kgdm, consist of:</a:t>
            </a:r>
            <a:endParaRPr sz="2000">
              <a:solidFill>
                <a:schemeClr val="dk1"/>
              </a:solidFill>
            </a:endParaRPr>
          </a:p>
          <a:p>
            <a:pPr indent="0" lvl="0" marL="457200" rtl="0" algn="l">
              <a:lnSpc>
                <a:spcPct val="90000"/>
              </a:lnSpc>
              <a:spcBef>
                <a:spcPts val="1134"/>
              </a:spcBef>
              <a:spcAft>
                <a:spcPts val="0"/>
              </a:spcAft>
              <a:buNone/>
            </a:pPr>
            <a:r>
              <a:rPr lang="en-US" sz="2000">
                <a:solidFill>
                  <a:schemeClr val="dk1"/>
                </a:solidFill>
                <a:latin typeface="Calibri"/>
                <a:ea typeface="Calibri"/>
                <a:cs typeface="Calibri"/>
                <a:sym typeface="Calibri"/>
              </a:rPr>
              <a:t>52% 3-ring PAH</a:t>
            </a:r>
            <a:endParaRPr sz="2000">
              <a:solidFill>
                <a:schemeClr val="dk1"/>
              </a:solidFill>
            </a:endParaRPr>
          </a:p>
          <a:p>
            <a:pPr indent="0" lvl="0" marL="457200" rtl="0" algn="l">
              <a:lnSpc>
                <a:spcPct val="90000"/>
              </a:lnSpc>
              <a:spcBef>
                <a:spcPts val="1134"/>
              </a:spcBef>
              <a:spcAft>
                <a:spcPts val="0"/>
              </a:spcAft>
              <a:buNone/>
            </a:pPr>
            <a:r>
              <a:rPr lang="en-US" sz="2000">
                <a:solidFill>
                  <a:schemeClr val="dk1"/>
                </a:solidFill>
                <a:latin typeface="Calibri"/>
                <a:ea typeface="Calibri"/>
                <a:cs typeface="Calibri"/>
                <a:sym typeface="Calibri"/>
              </a:rPr>
              <a:t>9% 2-ring PAH</a:t>
            </a:r>
            <a:endParaRPr sz="2000">
              <a:solidFill>
                <a:schemeClr val="dk1"/>
              </a:solidFill>
            </a:endParaRPr>
          </a:p>
          <a:p>
            <a:pPr indent="0" lvl="0" marL="457200" rtl="0" algn="l">
              <a:lnSpc>
                <a:spcPct val="90000"/>
              </a:lnSpc>
              <a:spcBef>
                <a:spcPts val="1134"/>
              </a:spcBef>
              <a:spcAft>
                <a:spcPts val="0"/>
              </a:spcAft>
              <a:buNone/>
            </a:pPr>
            <a:r>
              <a:rPr lang="en-US" sz="2000">
                <a:solidFill>
                  <a:schemeClr val="dk1"/>
                </a:solidFill>
                <a:latin typeface="Calibri"/>
                <a:ea typeface="Calibri"/>
                <a:cs typeface="Calibri"/>
                <a:sym typeface="Calibri"/>
              </a:rPr>
              <a:t>2.7% BTEX</a:t>
            </a:r>
            <a:endParaRPr sz="2000">
              <a:solidFill>
                <a:schemeClr val="dk1"/>
              </a:solidFill>
            </a:endParaRPr>
          </a:p>
          <a:p>
            <a:pPr indent="0" lvl="0" marL="0" rtl="0" algn="l">
              <a:lnSpc>
                <a:spcPct val="90000"/>
              </a:lnSpc>
              <a:spcBef>
                <a:spcPts val="1134"/>
              </a:spcBef>
              <a:spcAft>
                <a:spcPts val="0"/>
              </a:spcAft>
              <a:buNone/>
            </a:pPr>
            <a:r>
              <a:t/>
            </a:r>
            <a:endParaRPr b="1" sz="2100" u="sng">
              <a:latin typeface="Calibri"/>
              <a:ea typeface="Calibri"/>
              <a:cs typeface="Calibri"/>
              <a:sym typeface="Calibri"/>
            </a:endParaRPr>
          </a:p>
          <a:p>
            <a:pPr indent="0" lvl="0" marL="0" rtl="0" algn="l">
              <a:lnSpc>
                <a:spcPct val="90000"/>
              </a:lnSpc>
              <a:spcBef>
                <a:spcPts val="1134"/>
              </a:spcBef>
              <a:spcAft>
                <a:spcPts val="0"/>
              </a:spcAft>
              <a:buNone/>
            </a:pPr>
            <a:r>
              <a:t/>
            </a:r>
            <a:endParaRPr b="1" sz="2100" u="sng">
              <a:latin typeface="Calibri"/>
              <a:ea typeface="Calibri"/>
              <a:cs typeface="Calibri"/>
              <a:sym typeface="Calibri"/>
            </a:endParaRPr>
          </a:p>
        </p:txBody>
      </p:sp>
      <p:pic>
        <p:nvPicPr>
          <p:cNvPr id="220" name="Google Shape;220;g1f3dedf66b4_1_10"/>
          <p:cNvPicPr preferRelativeResize="0"/>
          <p:nvPr/>
        </p:nvPicPr>
        <p:blipFill>
          <a:blip r:embed="rId3">
            <a:alphaModFix/>
          </a:blip>
          <a:stretch>
            <a:fillRect/>
          </a:stretch>
        </p:blipFill>
        <p:spPr>
          <a:xfrm>
            <a:off x="6218400" y="1589925"/>
            <a:ext cx="5973601" cy="497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f3dedf66b4_1_19"/>
          <p:cNvSpPr txBox="1"/>
          <p:nvPr>
            <p:ph idx="4294967295" type="title"/>
          </p:nvPr>
        </p:nvSpPr>
        <p:spPr>
          <a:xfrm>
            <a:off x="45756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 </a:t>
            </a:r>
            <a:r>
              <a:rPr b="1" lang="en-US" sz="4000">
                <a:latin typeface="Calibri"/>
                <a:ea typeface="Calibri"/>
                <a:cs typeface="Calibri"/>
                <a:sym typeface="Calibri"/>
              </a:rPr>
              <a:t>- Report </a:t>
            </a:r>
            <a:endParaRPr b="1" sz="4000">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(Sona)</a:t>
            </a:r>
            <a:endParaRPr b="0" i="0" sz="4000" u="none" cap="none" strike="noStrike">
              <a:solidFill>
                <a:srgbClr val="000000"/>
              </a:solidFill>
              <a:latin typeface="Calibri"/>
              <a:ea typeface="Calibri"/>
              <a:cs typeface="Calibri"/>
              <a:sym typeface="Calibri"/>
            </a:endParaRPr>
          </a:p>
        </p:txBody>
      </p:sp>
      <p:sp>
        <p:nvSpPr>
          <p:cNvPr id="226" name="Google Shape;226;g1f3dedf66b4_1_19"/>
          <p:cNvSpPr txBox="1"/>
          <p:nvPr>
            <p:ph idx="4294967295" type="body"/>
          </p:nvPr>
        </p:nvSpPr>
        <p:spPr>
          <a:xfrm>
            <a:off x="794875" y="1690150"/>
            <a:ext cx="5304000" cy="4353900"/>
          </a:xfrm>
          <a:prstGeom prst="rect">
            <a:avLst/>
          </a:prstGeom>
          <a:noFill/>
          <a:ln>
            <a:noFill/>
          </a:ln>
        </p:spPr>
        <p:txBody>
          <a:bodyPr anchorCtr="0" anchor="t" bIns="45700" lIns="91425" spcFirstLastPara="1" rIns="91425" wrap="square" tIns="45700">
            <a:noAutofit/>
          </a:bodyPr>
          <a:lstStyle/>
          <a:p>
            <a:pPr indent="-330349" lvl="0" marL="431999" marR="0" rtl="0" algn="l">
              <a:lnSpc>
                <a:spcPct val="90000"/>
              </a:lnSpc>
              <a:spcBef>
                <a:spcPts val="0"/>
              </a:spcBef>
              <a:spcAft>
                <a:spcPts val="0"/>
              </a:spcAft>
              <a:buClr>
                <a:srgbClr val="000000"/>
              </a:buClr>
              <a:buSzPts val="1000"/>
              <a:buFont typeface="Noto Sans Symbols"/>
              <a:buChar char="●"/>
            </a:pPr>
            <a:r>
              <a:rPr b="0" i="0" lang="en-US" sz="2100" u="none" cap="none" strike="noStrike">
                <a:solidFill>
                  <a:srgbClr val="000000"/>
                </a:solidFill>
                <a:latin typeface="Calibri"/>
                <a:ea typeface="Calibri"/>
                <a:cs typeface="Calibri"/>
                <a:sym typeface="Calibri"/>
              </a:rPr>
              <a:t>Observation data available: (report </a:t>
            </a:r>
            <a:r>
              <a:rPr lang="en-US" sz="2100">
                <a:latin typeface="Calibri"/>
                <a:ea typeface="Calibri"/>
                <a:cs typeface="Calibri"/>
                <a:sym typeface="Calibri"/>
              </a:rPr>
              <a:t>“</a:t>
            </a:r>
            <a:r>
              <a:rPr i="1" lang="en-US" sz="2100">
                <a:latin typeface="Calibri"/>
                <a:ea typeface="Calibri"/>
                <a:cs typeface="Calibri"/>
                <a:sym typeface="Calibri"/>
              </a:rPr>
              <a:t>Composition free product and characteristics</a:t>
            </a:r>
            <a:r>
              <a:rPr lang="en-US" sz="2100">
                <a:latin typeface="Calibri"/>
                <a:ea typeface="Calibri"/>
                <a:cs typeface="Calibri"/>
                <a:sym typeface="Calibri"/>
              </a:rPr>
              <a:t>”</a:t>
            </a:r>
            <a:r>
              <a:rPr b="0" i="0" lang="en-US"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latin typeface="Calibri"/>
              <a:ea typeface="Calibri"/>
              <a:cs typeface="Calibri"/>
              <a:sym typeface="Calibri"/>
            </a:endParaRPr>
          </a:p>
          <a:p>
            <a:pPr indent="-361950" lvl="0" marL="457200" rtl="0" algn="l">
              <a:lnSpc>
                <a:spcPct val="90000"/>
              </a:lnSpc>
              <a:spcBef>
                <a:spcPts val="1134"/>
              </a:spcBef>
              <a:spcAft>
                <a:spcPts val="0"/>
              </a:spcAft>
              <a:buSzPts val="2100"/>
              <a:buFont typeface="Calibri"/>
              <a:buChar char="-"/>
            </a:pPr>
            <a:r>
              <a:rPr lang="en-US" sz="2100">
                <a:latin typeface="Calibri"/>
                <a:ea typeface="Calibri"/>
                <a:cs typeface="Calibri"/>
                <a:sym typeface="Calibri"/>
              </a:rPr>
              <a:t>The equilibrium concentration (on base of shaken batches) in water is 31,400 μg/l total hydrocarbons (</a:t>
            </a:r>
            <a:r>
              <a:rPr b="1" lang="en-US" sz="2100" u="sng">
                <a:latin typeface="Calibri"/>
                <a:ea typeface="Calibri"/>
                <a:cs typeface="Calibri"/>
                <a:sym typeface="Calibri"/>
              </a:rPr>
              <a:t>first paragraph in page 11 of the report)</a:t>
            </a:r>
            <a:endParaRPr b="1" sz="2100" u="sng">
              <a:latin typeface="Calibri"/>
              <a:ea typeface="Calibri"/>
              <a:cs typeface="Calibri"/>
              <a:sym typeface="Calibri"/>
            </a:endParaRPr>
          </a:p>
          <a:p>
            <a:pPr indent="-361950" lvl="0" marL="457200" rtl="0" algn="l">
              <a:lnSpc>
                <a:spcPct val="90000"/>
              </a:lnSpc>
              <a:spcBef>
                <a:spcPts val="0"/>
              </a:spcBef>
              <a:spcAft>
                <a:spcPts val="0"/>
              </a:spcAft>
              <a:buSzPts val="2100"/>
              <a:buFont typeface="Calibri"/>
              <a:buChar char="-"/>
            </a:pPr>
            <a:r>
              <a:rPr lang="en-US" sz="2100">
                <a:latin typeface="Calibri"/>
                <a:ea typeface="Calibri"/>
                <a:cs typeface="Calibri"/>
                <a:sym typeface="Calibri"/>
              </a:rPr>
              <a:t>The composition of emission to groundwater from soil at LUM77 </a:t>
            </a:r>
            <a:r>
              <a:rPr b="1" lang="en-US" sz="2100" u="sng">
                <a:latin typeface="Calibri"/>
                <a:ea typeface="Calibri"/>
                <a:cs typeface="Calibri"/>
                <a:sym typeface="Calibri"/>
              </a:rPr>
              <a:t>(figure 3.2 in the report)</a:t>
            </a:r>
            <a:endParaRPr b="1" sz="2100" u="sng">
              <a:latin typeface="Calibri"/>
              <a:ea typeface="Calibri"/>
              <a:cs typeface="Calibri"/>
              <a:sym typeface="Calibri"/>
            </a:endParaRPr>
          </a:p>
          <a:p>
            <a:pPr indent="0" lvl="0" marL="0" rtl="0" algn="l">
              <a:lnSpc>
                <a:spcPct val="90000"/>
              </a:lnSpc>
              <a:spcBef>
                <a:spcPts val="1134"/>
              </a:spcBef>
              <a:spcAft>
                <a:spcPts val="0"/>
              </a:spcAft>
              <a:buNone/>
            </a:pPr>
            <a:r>
              <a:t/>
            </a:r>
            <a:endParaRPr sz="2100">
              <a:latin typeface="Calibri"/>
              <a:ea typeface="Calibri"/>
              <a:cs typeface="Calibri"/>
              <a:sym typeface="Calibri"/>
            </a:endParaRPr>
          </a:p>
        </p:txBody>
      </p:sp>
      <p:pic>
        <p:nvPicPr>
          <p:cNvPr id="227" name="Google Shape;227;g1f3dedf66b4_1_19"/>
          <p:cNvPicPr preferRelativeResize="0"/>
          <p:nvPr/>
        </p:nvPicPr>
        <p:blipFill>
          <a:blip r:embed="rId3">
            <a:alphaModFix/>
          </a:blip>
          <a:stretch>
            <a:fillRect/>
          </a:stretch>
        </p:blipFill>
        <p:spPr>
          <a:xfrm>
            <a:off x="6098875" y="1380575"/>
            <a:ext cx="5978625" cy="530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f3dedf66b4_1_27"/>
          <p:cNvSpPr txBox="1"/>
          <p:nvPr>
            <p:ph idx="4294967295" type="title"/>
          </p:nvPr>
        </p:nvSpPr>
        <p:spPr>
          <a:xfrm>
            <a:off x="45756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 </a:t>
            </a:r>
            <a:r>
              <a:rPr b="1" lang="en-US" sz="4000">
                <a:latin typeface="Calibri"/>
                <a:ea typeface="Calibri"/>
                <a:cs typeface="Calibri"/>
                <a:sym typeface="Calibri"/>
              </a:rPr>
              <a:t>- Report </a:t>
            </a:r>
            <a:endParaRPr b="1" sz="4000">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(Sona)</a:t>
            </a:r>
            <a:endParaRPr b="0" i="0" sz="4000" u="none" cap="none" strike="noStrike">
              <a:solidFill>
                <a:srgbClr val="000000"/>
              </a:solidFill>
              <a:latin typeface="Calibri"/>
              <a:ea typeface="Calibri"/>
              <a:cs typeface="Calibri"/>
              <a:sym typeface="Calibri"/>
            </a:endParaRPr>
          </a:p>
        </p:txBody>
      </p:sp>
      <p:sp>
        <p:nvSpPr>
          <p:cNvPr id="233" name="Google Shape;233;g1f3dedf66b4_1_27"/>
          <p:cNvSpPr txBox="1"/>
          <p:nvPr>
            <p:ph idx="4294967295" type="body"/>
          </p:nvPr>
        </p:nvSpPr>
        <p:spPr>
          <a:xfrm>
            <a:off x="794875" y="1690150"/>
            <a:ext cx="5304000" cy="4353900"/>
          </a:xfrm>
          <a:prstGeom prst="rect">
            <a:avLst/>
          </a:prstGeom>
          <a:noFill/>
          <a:ln>
            <a:noFill/>
          </a:ln>
        </p:spPr>
        <p:txBody>
          <a:bodyPr anchorCtr="0" anchor="t" bIns="45700" lIns="91425" spcFirstLastPara="1" rIns="91425" wrap="square" tIns="45700">
            <a:noAutofit/>
          </a:bodyPr>
          <a:lstStyle/>
          <a:p>
            <a:pPr indent="-330349" lvl="0" marL="431999" marR="0" rtl="0" algn="l">
              <a:lnSpc>
                <a:spcPct val="90000"/>
              </a:lnSpc>
              <a:spcBef>
                <a:spcPts val="0"/>
              </a:spcBef>
              <a:spcAft>
                <a:spcPts val="0"/>
              </a:spcAft>
              <a:buClr>
                <a:srgbClr val="000000"/>
              </a:buClr>
              <a:buSzPts val="1000"/>
              <a:buFont typeface="Noto Sans Symbols"/>
              <a:buChar char="●"/>
            </a:pPr>
            <a:r>
              <a:rPr b="0" i="0" lang="en-US" sz="2100" u="none" cap="none" strike="noStrike">
                <a:solidFill>
                  <a:srgbClr val="000000"/>
                </a:solidFill>
                <a:latin typeface="Calibri"/>
                <a:ea typeface="Calibri"/>
                <a:cs typeface="Calibri"/>
                <a:sym typeface="Calibri"/>
              </a:rPr>
              <a:t>Observation data available: (report: </a:t>
            </a:r>
            <a:r>
              <a:rPr lang="en-US" sz="2100">
                <a:latin typeface="Calibri"/>
                <a:ea typeface="Calibri"/>
                <a:cs typeface="Calibri"/>
                <a:sym typeface="Calibri"/>
              </a:rPr>
              <a:t>“</a:t>
            </a:r>
            <a:r>
              <a:rPr i="1" lang="en-US" sz="2100">
                <a:latin typeface="Calibri"/>
                <a:ea typeface="Calibri"/>
                <a:cs typeface="Calibri"/>
                <a:sym typeface="Calibri"/>
              </a:rPr>
              <a:t>Composition free product and characteristics</a:t>
            </a:r>
            <a:r>
              <a:rPr lang="en-US" sz="2100">
                <a:latin typeface="Calibri"/>
                <a:ea typeface="Calibri"/>
                <a:cs typeface="Calibri"/>
                <a:sym typeface="Calibri"/>
              </a:rPr>
              <a:t>”</a:t>
            </a:r>
            <a:r>
              <a:rPr b="0" i="0" lang="en-US"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latin typeface="Calibri"/>
              <a:ea typeface="Calibri"/>
              <a:cs typeface="Calibri"/>
              <a:sym typeface="Calibri"/>
            </a:endParaRPr>
          </a:p>
          <a:p>
            <a:pPr indent="-361950" lvl="0" marL="457200" rtl="0" algn="l">
              <a:lnSpc>
                <a:spcPct val="90000"/>
              </a:lnSpc>
              <a:spcBef>
                <a:spcPts val="1134"/>
              </a:spcBef>
              <a:spcAft>
                <a:spcPts val="0"/>
              </a:spcAft>
              <a:buSzPts val="2100"/>
              <a:buFont typeface="Calibri"/>
              <a:buChar char="-"/>
            </a:pPr>
            <a:r>
              <a:rPr lang="en-US" sz="2100">
                <a:latin typeface="Calibri"/>
                <a:ea typeface="Calibri"/>
                <a:cs typeface="Calibri"/>
                <a:sym typeface="Calibri"/>
              </a:rPr>
              <a:t>The information and data on groundwater characterization which were carried out on 27/09/2004 by ESA BVBA</a:t>
            </a:r>
            <a:r>
              <a:rPr b="1" lang="en-US" sz="2100" u="sng">
                <a:latin typeface="Calibri"/>
                <a:ea typeface="Calibri"/>
                <a:cs typeface="Calibri"/>
                <a:sym typeface="Calibri"/>
              </a:rPr>
              <a:t> (table in page 13 of the report)</a:t>
            </a:r>
            <a:endParaRPr b="1" sz="2100" u="sng">
              <a:latin typeface="Calibri"/>
              <a:ea typeface="Calibri"/>
              <a:cs typeface="Calibri"/>
              <a:sym typeface="Calibri"/>
            </a:endParaRPr>
          </a:p>
          <a:p>
            <a:pPr indent="0" lvl="0" marL="0" rtl="0" algn="l">
              <a:lnSpc>
                <a:spcPct val="90000"/>
              </a:lnSpc>
              <a:spcBef>
                <a:spcPts val="1134"/>
              </a:spcBef>
              <a:spcAft>
                <a:spcPts val="0"/>
              </a:spcAft>
              <a:buNone/>
            </a:pPr>
            <a:r>
              <a:t/>
            </a:r>
            <a:endParaRPr sz="2100">
              <a:latin typeface="Calibri"/>
              <a:ea typeface="Calibri"/>
              <a:cs typeface="Calibri"/>
              <a:sym typeface="Calibri"/>
            </a:endParaRPr>
          </a:p>
        </p:txBody>
      </p:sp>
      <p:pic>
        <p:nvPicPr>
          <p:cNvPr id="234" name="Google Shape;234;g1f3dedf66b4_1_27"/>
          <p:cNvPicPr preferRelativeResize="0"/>
          <p:nvPr/>
        </p:nvPicPr>
        <p:blipFill>
          <a:blip r:embed="rId3">
            <a:alphaModFix/>
          </a:blip>
          <a:stretch>
            <a:fillRect/>
          </a:stretch>
        </p:blipFill>
        <p:spPr>
          <a:xfrm>
            <a:off x="6224000" y="1379400"/>
            <a:ext cx="5710999" cy="5244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f3dedf66b4_1_36"/>
          <p:cNvSpPr txBox="1"/>
          <p:nvPr>
            <p:ph idx="4294967295" type="title"/>
          </p:nvPr>
        </p:nvSpPr>
        <p:spPr>
          <a:xfrm>
            <a:off x="45756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Observation data </a:t>
            </a:r>
            <a:r>
              <a:rPr b="1" i="0" lang="en-US" sz="4000" u="none" cap="none" strike="noStrike">
                <a:solidFill>
                  <a:srgbClr val="000000"/>
                </a:solidFill>
                <a:latin typeface="Calibri"/>
                <a:ea typeface="Calibri"/>
                <a:cs typeface="Calibri"/>
                <a:sym typeface="Calibri"/>
              </a:rPr>
              <a:t>Ghent Site </a:t>
            </a:r>
            <a:r>
              <a:rPr b="1" lang="en-US" sz="4000">
                <a:latin typeface="Calibri"/>
                <a:ea typeface="Calibri"/>
                <a:cs typeface="Calibri"/>
                <a:sym typeface="Calibri"/>
              </a:rPr>
              <a:t>- Report </a:t>
            </a:r>
            <a:endParaRPr b="1" sz="4000">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(Sona)</a:t>
            </a:r>
            <a:endParaRPr b="0" i="0" sz="4000" u="none" cap="none" strike="noStrike">
              <a:solidFill>
                <a:srgbClr val="000000"/>
              </a:solidFill>
              <a:latin typeface="Calibri"/>
              <a:ea typeface="Calibri"/>
              <a:cs typeface="Calibri"/>
              <a:sym typeface="Calibri"/>
            </a:endParaRPr>
          </a:p>
        </p:txBody>
      </p:sp>
      <p:sp>
        <p:nvSpPr>
          <p:cNvPr id="240" name="Google Shape;240;g1f3dedf66b4_1_36"/>
          <p:cNvSpPr txBox="1"/>
          <p:nvPr>
            <p:ph idx="4294967295" type="body"/>
          </p:nvPr>
        </p:nvSpPr>
        <p:spPr>
          <a:xfrm>
            <a:off x="794875" y="1690150"/>
            <a:ext cx="5304000" cy="4353900"/>
          </a:xfrm>
          <a:prstGeom prst="rect">
            <a:avLst/>
          </a:prstGeom>
          <a:noFill/>
          <a:ln>
            <a:noFill/>
          </a:ln>
        </p:spPr>
        <p:txBody>
          <a:bodyPr anchorCtr="0" anchor="t" bIns="45700" lIns="91425" spcFirstLastPara="1" rIns="91425" wrap="square" tIns="45700">
            <a:noAutofit/>
          </a:bodyPr>
          <a:lstStyle/>
          <a:p>
            <a:pPr indent="-330349" lvl="0" marL="431999" marR="0" rtl="0" algn="l">
              <a:lnSpc>
                <a:spcPct val="90000"/>
              </a:lnSpc>
              <a:spcBef>
                <a:spcPts val="0"/>
              </a:spcBef>
              <a:spcAft>
                <a:spcPts val="0"/>
              </a:spcAft>
              <a:buClr>
                <a:srgbClr val="000000"/>
              </a:buClr>
              <a:buSzPts val="1000"/>
              <a:buFont typeface="Noto Sans Symbols"/>
              <a:buChar char="●"/>
            </a:pPr>
            <a:r>
              <a:rPr b="0" i="0" lang="en-US" sz="2100" u="none" cap="none" strike="noStrike">
                <a:solidFill>
                  <a:srgbClr val="000000"/>
                </a:solidFill>
                <a:latin typeface="Calibri"/>
                <a:ea typeface="Calibri"/>
                <a:cs typeface="Calibri"/>
                <a:sym typeface="Calibri"/>
              </a:rPr>
              <a:t>Observation data available: (report: </a:t>
            </a:r>
            <a:r>
              <a:rPr lang="en-US" sz="2100">
                <a:latin typeface="Calibri"/>
                <a:ea typeface="Calibri"/>
                <a:cs typeface="Calibri"/>
                <a:sym typeface="Calibri"/>
              </a:rPr>
              <a:t>“</a:t>
            </a:r>
            <a:r>
              <a:rPr i="1" lang="en-US" sz="2100">
                <a:latin typeface="Calibri"/>
                <a:ea typeface="Calibri"/>
                <a:cs typeface="Calibri"/>
                <a:sym typeface="Calibri"/>
              </a:rPr>
              <a:t>Composition free product and characteristics</a:t>
            </a:r>
            <a:r>
              <a:rPr lang="en-US" sz="2100">
                <a:latin typeface="Calibri"/>
                <a:ea typeface="Calibri"/>
                <a:cs typeface="Calibri"/>
                <a:sym typeface="Calibri"/>
              </a:rPr>
              <a:t>”</a:t>
            </a:r>
            <a:r>
              <a:rPr b="0" i="0" lang="en-US"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latin typeface="Calibri"/>
              <a:ea typeface="Calibri"/>
              <a:cs typeface="Calibri"/>
              <a:sym typeface="Calibri"/>
            </a:endParaRPr>
          </a:p>
          <a:p>
            <a:pPr indent="-361950" lvl="0" marL="457200" rtl="0" algn="l">
              <a:lnSpc>
                <a:spcPct val="90000"/>
              </a:lnSpc>
              <a:spcBef>
                <a:spcPts val="1134"/>
              </a:spcBef>
              <a:spcAft>
                <a:spcPts val="0"/>
              </a:spcAft>
              <a:buSzPts val="2100"/>
              <a:buFont typeface="Calibri"/>
              <a:buChar char="-"/>
            </a:pPr>
            <a:r>
              <a:rPr lang="en-US" sz="2100">
                <a:latin typeface="Calibri"/>
                <a:ea typeface="Calibri"/>
                <a:cs typeface="Calibri"/>
                <a:sym typeface="Calibri"/>
              </a:rPr>
              <a:t>The cumulative emissions on base of leaching test (per kg soil) is 0,0014 mg/kg Naphthalene and 0,0002-0,0003 mg/kg Acenapthene. </a:t>
            </a:r>
            <a:r>
              <a:rPr b="1" lang="en-US" sz="2100" u="sng">
                <a:latin typeface="Calibri"/>
                <a:ea typeface="Calibri"/>
                <a:cs typeface="Calibri"/>
                <a:sym typeface="Calibri"/>
              </a:rPr>
              <a:t>(figure 3.4 in the report)</a:t>
            </a:r>
            <a:endParaRPr b="1" sz="2100" u="sng">
              <a:latin typeface="Calibri"/>
              <a:ea typeface="Calibri"/>
              <a:cs typeface="Calibri"/>
              <a:sym typeface="Calibri"/>
            </a:endParaRPr>
          </a:p>
          <a:p>
            <a:pPr indent="0" lvl="0" marL="0" rtl="0" algn="l">
              <a:lnSpc>
                <a:spcPct val="90000"/>
              </a:lnSpc>
              <a:spcBef>
                <a:spcPts val="1134"/>
              </a:spcBef>
              <a:spcAft>
                <a:spcPts val="0"/>
              </a:spcAft>
              <a:buNone/>
            </a:pPr>
            <a:r>
              <a:t/>
            </a:r>
            <a:endParaRPr sz="2100">
              <a:latin typeface="Calibri"/>
              <a:ea typeface="Calibri"/>
              <a:cs typeface="Calibri"/>
              <a:sym typeface="Calibri"/>
            </a:endParaRPr>
          </a:p>
        </p:txBody>
      </p:sp>
      <p:pic>
        <p:nvPicPr>
          <p:cNvPr id="241" name="Google Shape;241;g1f3dedf66b4_1_36"/>
          <p:cNvPicPr preferRelativeResize="0"/>
          <p:nvPr/>
        </p:nvPicPr>
        <p:blipFill>
          <a:blip r:embed="rId3">
            <a:alphaModFix/>
          </a:blip>
          <a:stretch>
            <a:fillRect/>
          </a:stretch>
        </p:blipFill>
        <p:spPr>
          <a:xfrm>
            <a:off x="6098875" y="1275975"/>
            <a:ext cx="6016475" cy="5277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
          <p:cNvSpPr txBox="1"/>
          <p:nvPr>
            <p:ph idx="4294967295"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Hydrogeological Infos </a:t>
            </a:r>
            <a:r>
              <a:rPr b="1" i="0" lang="en-US" sz="4000" u="none" cap="none" strike="noStrike">
                <a:solidFill>
                  <a:srgbClr val="000000"/>
                </a:solidFill>
                <a:latin typeface="Calibri"/>
                <a:ea typeface="Calibri"/>
                <a:cs typeface="Calibri"/>
                <a:sym typeface="Calibri"/>
              </a:rPr>
              <a:t>Ghent Site</a:t>
            </a:r>
            <a:endParaRPr b="0" i="0" sz="4000" u="none" cap="none" strike="noStrike">
              <a:solidFill>
                <a:srgbClr val="000000"/>
              </a:solidFill>
              <a:latin typeface="Calibri"/>
              <a:ea typeface="Calibri"/>
              <a:cs typeface="Calibri"/>
              <a:sym typeface="Calibri"/>
            </a:endParaRPr>
          </a:p>
        </p:txBody>
      </p:sp>
      <p:sp>
        <p:nvSpPr>
          <p:cNvPr id="247" name="Google Shape;247;p4"/>
          <p:cNvSpPr txBox="1"/>
          <p:nvPr>
            <p:ph idx="4294967295" type="body"/>
          </p:nvPr>
        </p:nvSpPr>
        <p:spPr>
          <a:xfrm>
            <a:off x="457200" y="1540440"/>
            <a:ext cx="6629400" cy="4403160"/>
          </a:xfrm>
          <a:prstGeom prst="rect">
            <a:avLst/>
          </a:prstGeom>
          <a:noFill/>
          <a:ln>
            <a:noFill/>
          </a:ln>
        </p:spPr>
        <p:txBody>
          <a:bodyPr anchorCtr="0" anchor="t" bIns="45700" lIns="91425" spcFirstLastPara="1" rIns="91425" wrap="square" tIns="45700">
            <a:noAutofit/>
          </a:bodyPr>
          <a:lstStyle/>
          <a:p>
            <a:pPr indent="-216000" lvl="0" marL="216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Surface topography and vegetation:</a:t>
            </a:r>
            <a:endParaRPr b="0" i="0" sz="2000" u="none" cap="none" strike="noStrike">
              <a:solidFill>
                <a:srgbClr val="000000"/>
              </a:solidFill>
              <a:latin typeface="Calibri"/>
              <a:ea typeface="Calibri"/>
              <a:cs typeface="Calibri"/>
              <a:sym typeface="Calibri"/>
            </a:endParaRPr>
          </a:p>
          <a:p>
            <a:pPr indent="-57150" lvl="0" marL="4572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Fine silty sand: depth: 5-6m (bgl)</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Below that: loamy layers</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Flow conditions/aqufer infos</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Unconfined aquifer</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Hydraulic head: at the depth of 1.5-2.5 m bgl, depending on seasonal fluctuation.</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Gradient reported (average): 0.21 cm over 3m distance </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average hyd. conductivity K = 0.55 m/d</a:t>
            </a:r>
            <a:endParaRPr b="0" i="0" sz="2000" u="none" cap="none" strike="noStrike">
              <a:solidFill>
                <a:srgbClr val="000000"/>
              </a:solidFill>
              <a:latin typeface="Calibri"/>
              <a:ea typeface="Calibri"/>
              <a:cs typeface="Calibri"/>
              <a:sym typeface="Calibri"/>
            </a:endParaRPr>
          </a:p>
          <a:p>
            <a:pPr indent="-324000" lvl="1" marL="864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Groundwater flow direction: </a:t>
            </a:r>
            <a:endParaRPr b="0" i="0" sz="2000" u="none" cap="none" strike="noStrike">
              <a:solidFill>
                <a:srgbClr val="000000"/>
              </a:solidFill>
              <a:latin typeface="Calibri"/>
              <a:ea typeface="Calibri"/>
              <a:cs typeface="Calibri"/>
              <a:sym typeface="Calibri"/>
            </a:endParaRPr>
          </a:p>
          <a:p>
            <a:pPr indent="-287999" lvl="2" marL="1296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Up to depth of about 6 m bgl towards canal </a:t>
            </a:r>
            <a:endParaRPr b="0" i="0" sz="2000" u="none" cap="none" strike="noStrike">
              <a:solidFill>
                <a:srgbClr val="000000"/>
              </a:solidFill>
              <a:latin typeface="Calibri"/>
              <a:ea typeface="Calibri"/>
              <a:cs typeface="Calibri"/>
              <a:sym typeface="Calibri"/>
            </a:endParaRPr>
          </a:p>
          <a:p>
            <a:pPr indent="-287999" lvl="2" marL="12960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Below 6 m bgl flows in opposite direction</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Flow velocity estimated with </a:t>
            </a:r>
            <a:r>
              <a:rPr b="1" i="0" lang="en-US" sz="2000" u="none" cap="none" strike="noStrike">
                <a:solidFill>
                  <a:srgbClr val="000000"/>
                </a:solidFill>
                <a:latin typeface="Calibri"/>
                <a:ea typeface="Calibri"/>
                <a:cs typeface="Calibri"/>
                <a:sym typeface="Calibri"/>
              </a:rPr>
              <a:t>10 cm/d </a:t>
            </a:r>
            <a:r>
              <a:rPr b="0" i="0" lang="en-US" sz="2000" u="none" cap="none" strike="noStrike">
                <a:solidFill>
                  <a:srgbClr val="000000"/>
                </a:solidFill>
                <a:latin typeface="Calibri"/>
                <a:ea typeface="Calibri"/>
                <a:cs typeface="Calibri"/>
                <a:sym typeface="Calibri"/>
              </a:rPr>
              <a:t>(average value from head observations)</a:t>
            </a:r>
            <a:endParaRPr b="0" i="0" sz="20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recharge/evaporation? (negligible)</a:t>
            </a:r>
            <a:endParaRPr b="0" i="0" sz="2000" u="none" cap="none" strike="noStrike">
              <a:solidFill>
                <a:srgbClr val="000000"/>
              </a:solidFill>
              <a:latin typeface="Calibri"/>
              <a:ea typeface="Calibri"/>
              <a:cs typeface="Calibri"/>
              <a:sym typeface="Calibri"/>
            </a:endParaRPr>
          </a:p>
        </p:txBody>
      </p:sp>
      <p:pic>
        <p:nvPicPr>
          <p:cNvPr id="248" name="Google Shape;248;p4"/>
          <p:cNvPicPr preferRelativeResize="0"/>
          <p:nvPr/>
        </p:nvPicPr>
        <p:blipFill rotWithShape="1">
          <a:blip r:embed="rId3">
            <a:alphaModFix/>
          </a:blip>
          <a:srcRect b="0" l="0" r="0" t="0"/>
          <a:stretch/>
        </p:blipFill>
        <p:spPr>
          <a:xfrm>
            <a:off x="7517520" y="1828800"/>
            <a:ext cx="4655160" cy="3116520"/>
          </a:xfrm>
          <a:prstGeom prst="rect">
            <a:avLst/>
          </a:prstGeom>
          <a:noFill/>
          <a:ln>
            <a:noFill/>
          </a:ln>
        </p:spPr>
      </p:pic>
      <p:sp>
        <p:nvSpPr>
          <p:cNvPr id="249" name="Google Shape;249;p4"/>
          <p:cNvSpPr txBox="1"/>
          <p:nvPr/>
        </p:nvSpPr>
        <p:spPr>
          <a:xfrm>
            <a:off x="7623725" y="5943600"/>
            <a:ext cx="3577800" cy="1423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2000" u="none" cap="none" strike="noStrike">
                <a:solidFill>
                  <a:srgbClr val="000000"/>
                </a:solidFill>
                <a:latin typeface="Calibri"/>
                <a:ea typeface="Calibri"/>
                <a:cs typeface="Calibri"/>
                <a:sym typeface="Calibri"/>
              </a:rPr>
              <a:t>Source</a:t>
            </a:r>
            <a:r>
              <a:rPr i="1" lang="en-US" sz="2000">
                <a:latin typeface="Calibri"/>
                <a:ea typeface="Calibri"/>
                <a:cs typeface="Calibri"/>
                <a:sym typeface="Calibri"/>
              </a:rPr>
              <a:t>: Concawe bulletin report</a:t>
            </a:r>
            <a:endParaRPr i="1" sz="2000">
              <a:latin typeface="Calibri"/>
              <a:ea typeface="Calibri"/>
              <a:cs typeface="Calibri"/>
              <a:sym typeface="Calibri"/>
            </a:endParaRPr>
          </a:p>
          <a:p>
            <a:pPr indent="0" lvl="0" marL="0" marR="0" rtl="0" algn="l">
              <a:spcBef>
                <a:spcPts val="0"/>
              </a:spcBef>
              <a:spcAft>
                <a:spcPts val="0"/>
              </a:spcAft>
              <a:buNone/>
            </a:pPr>
            <a:r>
              <a:rPr i="1" lang="en-US" sz="2000">
                <a:solidFill>
                  <a:srgbClr val="FF0000"/>
                </a:solidFill>
                <a:latin typeface="Calibri"/>
                <a:ea typeface="Calibri"/>
                <a:cs typeface="Calibri"/>
                <a:sym typeface="Calibri"/>
              </a:rPr>
              <a:t>Reference for other values such as hyd.conductivity &amp; flow velocity, etc. ?</a:t>
            </a:r>
            <a:endParaRPr i="1" sz="20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2024-02-19T10:39:22Z</dcterms:created>
  <dc:creator>Aseyednezhad, S. (Sona)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27</vt:i4>
  </property>
</Properties>
</file>