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7EA975-F087-43EA-B875-78C13F32A168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4"/>
            <p14:sldId id="265"/>
            <p14:sldId id="266"/>
            <p14:sldId id="267"/>
            <p14:sldId id="269"/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A907-670E-4C2C-9CC1-88296BD9B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6B1A8-75F1-44C2-BD22-C69BE222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91C1-CFCB-476A-A911-FD1E1BA8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7ACE-EF66-44E4-AED1-8043DD1E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0D94-6A6C-4CC9-966D-0CC915B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4953-13CB-48D6-B058-DCCD60E9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140E-8831-4A22-AA36-31AE54B88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000A-62A0-4030-A1C7-C6A7B990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9861-8201-4A1A-9247-7FD6D9B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82C6-AC80-4981-B24D-612C381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AA5D-5BDB-4B1F-95C0-9B97E6BE9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648B-49B3-47C5-81C2-2AE2E01C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610C-3751-4B18-A930-7193AF2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E857-ABFD-41B5-951B-864C2DAB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E97F-EDE5-43D9-9ADF-0FCD5643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F1E8-B3E2-42F3-9F20-70E7D6C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EA2E-4C3E-4C06-B273-600DEC14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89AC-D0CE-41C8-A633-C8680168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9483-545B-4643-946C-3C0F4CA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47FD-826B-4E1A-A367-8B778B3B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331-B178-467E-8F46-35E20447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3214-57BB-4A26-9AA2-720232B8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2143-2CFC-41E1-911D-0A4D08EE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D232-E69B-4916-9FD2-075C80A3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BBAA-08AC-4E43-BD53-A4A25E9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3306-058F-45B0-B2DC-2569E2F7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B30F-B008-4271-9208-118FD4DD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AF52-FB78-4E94-8C43-58CEB153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9158-1E19-4A82-8CAE-B2D53337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EE20-C4B5-4CB1-A6B2-0ACD6952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0ACF-FDA4-4D25-94CB-A1F2058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FB0B-96A6-48F1-8624-69A5CD2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8CE6-E75D-4B2E-BCAE-F323B06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2EA9-CD79-4732-BDFC-51413F85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3E7EA-46A6-49AD-9357-12E40D56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E3F0A-BB92-4599-AEB2-DF24748E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5CA82-9E14-433A-9D3B-0B19502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CE0B7-034E-4344-8778-39A17A2E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82DC5-B48A-49EC-BD40-AF83E6CE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9ED-3A93-492F-B148-ABD82DCF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04A78-E12D-47E2-8E99-32395B0B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7D18-600C-41A8-8D3B-265F6002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50DCA-88A1-4291-8F9B-EAB876B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7C4CD-69C4-4CC5-978B-E305FD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B86F9-E5E8-4CB0-8522-4B761B9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B3CA-6CCB-4709-AAED-C42E264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591F-A985-477E-ABDB-2076AD5D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AD1A-9842-4F48-8602-1FF9B9F9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BE0B7-EFEC-485A-993F-48DD811E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3F9F-A5B7-4831-AB3C-8576A168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7CF4-5D1D-4CC5-9D89-F4A74B4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CDB8-50D7-4249-A0DF-0C677B8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FAA-1099-4653-B20B-07EAA94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75F3-8F55-4079-ABA6-841B35DA0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21E9-5052-45D6-9DF3-6CB80FFF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E8A4-A865-4844-8C6E-759D12B3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ED56-B6B3-4E2D-93B9-5F0C6C9A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4B32-3B72-465E-BD87-DA938009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C83E5-8C84-42D8-A8C3-9968DDD9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0208-2E06-4D6C-9B6C-19CF184F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F419-9B13-49F7-A357-95B24DB12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9F89-1E74-4E20-AFEA-627A0210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4636-837B-4522-A939-19E637AA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EEAE-95C6-4D5B-8B58-9427AC033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Relational Databases and Django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250A-D28E-41A9-AE6A-65ABA4C0F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Ali Turfah</a:t>
            </a:r>
          </a:p>
          <a:p>
            <a:r>
              <a:rPr lang="en-US" dirty="0">
                <a:latin typeface="Comfortaa" panose="020F0603070000060003" pitchFamily="34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196772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9286-C30C-41C6-BA5B-5FD491BE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4FE056-D352-49B7-A67B-15CA304F4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71501"/>
              </p:ext>
            </p:extLst>
          </p:nvPr>
        </p:nvGraphicFramePr>
        <p:xfrm>
          <a:off x="206515" y="1567863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DB4929-305A-49F5-923B-2C389C16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11416"/>
              </p:ext>
            </p:extLst>
          </p:nvPr>
        </p:nvGraphicFramePr>
        <p:xfrm>
          <a:off x="5436704" y="1567863"/>
          <a:ext cx="66945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2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num_credits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4C3745-4A69-40CF-AF66-ED166691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08863"/>
              </p:ext>
            </p:extLst>
          </p:nvPr>
        </p:nvGraphicFramePr>
        <p:xfrm>
          <a:off x="2185504" y="4090916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63C8B8-476C-4C46-B124-894545A4DE1E}"/>
              </a:ext>
            </a:extLst>
          </p:cNvPr>
          <p:cNvCxnSpPr>
            <a:cxnSpLocks/>
          </p:cNvCxnSpPr>
          <p:nvPr/>
        </p:nvCxnSpPr>
        <p:spPr>
          <a:xfrm>
            <a:off x="685800" y="3244263"/>
            <a:ext cx="2236304" cy="84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6A9EE-BD8A-4FEF-974D-1664D70C4174}"/>
              </a:ext>
            </a:extLst>
          </p:cNvPr>
          <p:cNvCxnSpPr>
            <a:cxnSpLocks/>
          </p:cNvCxnSpPr>
          <p:nvPr/>
        </p:nvCxnSpPr>
        <p:spPr>
          <a:xfrm flipH="1">
            <a:off x="4562062" y="3244263"/>
            <a:ext cx="1490868" cy="84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7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52A9-D5EC-424F-9F35-052C1C5C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37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fortaa" panose="020F0603070000060003" pitchFamily="34" charset="0"/>
              </a:rPr>
              <a:t>What if we wanted names of students who took classes in FA 2017? 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LEFT JOIN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Combine data in two tables based on some condition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SELECT s.name FROM students s LEFT JOIN </a:t>
            </a:r>
            <a:r>
              <a:rPr lang="en-US" sz="2400" dirty="0" err="1">
                <a:latin typeface="Comfortaa" panose="020F0603070000060003" pitchFamily="34" charset="0"/>
              </a:rPr>
              <a:t>student_courses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dirty="0" err="1">
                <a:latin typeface="Comfortaa" panose="020F0603070000060003" pitchFamily="34" charset="0"/>
              </a:rPr>
              <a:t>sc</a:t>
            </a:r>
            <a:r>
              <a:rPr lang="en-US" sz="2400" dirty="0">
                <a:latin typeface="Comfortaa" panose="020F0603070000060003" pitchFamily="34" charset="0"/>
              </a:rPr>
              <a:t> ON  </a:t>
            </a:r>
            <a:r>
              <a:rPr lang="en-US" sz="2400" dirty="0" err="1">
                <a:latin typeface="Comfortaa" panose="020F0603070000060003" pitchFamily="34" charset="0"/>
              </a:rPr>
              <a:t>s.um_id</a:t>
            </a:r>
            <a:r>
              <a:rPr lang="en-US" sz="2400" dirty="0">
                <a:latin typeface="Comfortaa" panose="020F0603070000060003" pitchFamily="34" charset="0"/>
              </a:rPr>
              <a:t> = </a:t>
            </a:r>
            <a:r>
              <a:rPr lang="en-US" sz="2400" dirty="0" err="1">
                <a:latin typeface="Comfortaa" panose="020F0603070000060003" pitchFamily="34" charset="0"/>
              </a:rPr>
              <a:t>sc.um_id</a:t>
            </a:r>
            <a:r>
              <a:rPr lang="en-US" sz="2400" dirty="0">
                <a:latin typeface="Comfortaa" panose="020F0603070000060003" pitchFamily="34" charset="0"/>
              </a:rPr>
              <a:t> WHERE term=“FA 2017”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Retrieves names of students who took a course in Fall 2017!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A5EFA-AC73-4AAA-9FEB-FB9274B5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969556-A83D-4C93-B5A1-4C982A82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58982"/>
              </p:ext>
            </p:extLst>
          </p:nvPr>
        </p:nvGraphicFramePr>
        <p:xfrm>
          <a:off x="6895549" y="2324894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5A03E-6AED-4094-BF0A-D5A3DD4F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81066"/>
              </p:ext>
            </p:extLst>
          </p:nvPr>
        </p:nvGraphicFramePr>
        <p:xfrm>
          <a:off x="7459317" y="4284729"/>
          <a:ext cx="4591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96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14797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52A9-D5EC-424F-9F35-052C1C5C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37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fortaa" panose="020F0603070000060003" pitchFamily="34" charset="0"/>
              </a:rPr>
              <a:t>What if we want which courses those students took as well?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Multiple joins with multiple tables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SELECT s.name FROM students s LEFT JOIN </a:t>
            </a:r>
            <a:r>
              <a:rPr lang="en-US" sz="2400" dirty="0" err="1">
                <a:latin typeface="Comfortaa" panose="020F0603070000060003" pitchFamily="34" charset="0"/>
              </a:rPr>
              <a:t>student_courses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dirty="0" err="1">
                <a:latin typeface="Comfortaa" panose="020F0603070000060003" pitchFamily="34" charset="0"/>
              </a:rPr>
              <a:t>sc</a:t>
            </a:r>
            <a:r>
              <a:rPr lang="en-US" sz="2400" dirty="0">
                <a:latin typeface="Comfortaa" panose="020F0603070000060003" pitchFamily="34" charset="0"/>
              </a:rPr>
              <a:t> ON  </a:t>
            </a:r>
            <a:r>
              <a:rPr lang="en-US" sz="2400" dirty="0" err="1">
                <a:latin typeface="Comfortaa" panose="020F0603070000060003" pitchFamily="34" charset="0"/>
              </a:rPr>
              <a:t>s.um_id</a:t>
            </a:r>
            <a:r>
              <a:rPr lang="en-US" sz="2400" dirty="0">
                <a:latin typeface="Comfortaa" panose="020F0603070000060003" pitchFamily="34" charset="0"/>
              </a:rPr>
              <a:t> = </a:t>
            </a:r>
            <a:r>
              <a:rPr lang="en-US" sz="2400" dirty="0" err="1">
                <a:latin typeface="Comfortaa" panose="020F0603070000060003" pitchFamily="34" charset="0"/>
              </a:rPr>
              <a:t>sc.um_id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LEFT JOIN courses c ON </a:t>
            </a:r>
            <a:r>
              <a:rPr lang="en-US" sz="2400" b="1" dirty="0" err="1">
                <a:solidFill>
                  <a:srgbClr val="FF0000"/>
                </a:solidFill>
                <a:latin typeface="Comfortaa" panose="020F0603070000060003" pitchFamily="34" charset="0"/>
              </a:rPr>
              <a:t>c.course_id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omfortaa" panose="020F0603070000060003" pitchFamily="34" charset="0"/>
              </a:rPr>
              <a:t>sc.course_id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 </a:t>
            </a:r>
            <a:r>
              <a:rPr lang="en-US" sz="2400" dirty="0">
                <a:latin typeface="Comfortaa" panose="020F0603070000060003" pitchFamily="34" charset="0"/>
              </a:rPr>
              <a:t>WHERE term=“FA 2017”</a:t>
            </a:r>
          </a:p>
          <a:p>
            <a:endParaRPr lang="en-US" sz="2400" dirty="0">
              <a:latin typeface="Comfortaa" panose="020F0603070000060003" pitchFamily="34" charset="0"/>
            </a:endParaRPr>
          </a:p>
          <a:p>
            <a:pPr lvl="1"/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A5EFA-AC73-4AAA-9FEB-FB9274B5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969556-A83D-4C93-B5A1-4C982A82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30116"/>
              </p:ext>
            </p:extLst>
          </p:nvPr>
        </p:nvGraphicFramePr>
        <p:xfrm>
          <a:off x="1180549" y="4917265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5A03E-6AED-4094-BF0A-D5A3DD4F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9605"/>
              </p:ext>
            </p:extLst>
          </p:nvPr>
        </p:nvGraphicFramePr>
        <p:xfrm>
          <a:off x="6955184" y="4578810"/>
          <a:ext cx="45918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96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14797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28909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758576-68CF-4AEB-BC2F-F203F395B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1350"/>
              </p:ext>
            </p:extLst>
          </p:nvPr>
        </p:nvGraphicFramePr>
        <p:xfrm>
          <a:off x="6955184" y="2553183"/>
          <a:ext cx="515564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29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credits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313-B363-4F7C-AA54-9354C17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E982-433A-40CF-A4D6-84D97139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Good news— Django handles this all for us</a:t>
            </a:r>
          </a:p>
          <a:p>
            <a:r>
              <a:rPr lang="en-US" dirty="0">
                <a:latin typeface="Comfortaa" panose="020F0603070000060003" pitchFamily="34" charset="0"/>
              </a:rPr>
              <a:t>Bad news— Some overhead to let Django know what it needs to do</a:t>
            </a:r>
          </a:p>
        </p:txBody>
      </p:sp>
    </p:spTree>
    <p:extLst>
      <p:ext uri="{BB962C8B-B14F-4D97-AF65-F5344CB8AC3E}">
        <p14:creationId xmlns:p14="http://schemas.microsoft.com/office/powerpoint/2010/main" val="282136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313-B363-4F7C-AA54-9354C17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Django: models.py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1A44A-27F1-473E-AA06-50DB0111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08" t="16519" r="54162" b="73316"/>
          <a:stretch/>
        </p:blipFill>
        <p:spPr>
          <a:xfrm>
            <a:off x="5307496" y="4994413"/>
            <a:ext cx="6779258" cy="16995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58968-68EB-4154-B005-3BF16192B1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fortaa" panose="020F0603070000060003" pitchFamily="34" charset="0"/>
              </a:rPr>
              <a:t>Model for a Message object</a:t>
            </a:r>
          </a:p>
          <a:p>
            <a:r>
              <a:rPr lang="en-US" dirty="0">
                <a:latin typeface="Comfortaa" panose="020F0603070000060003" pitchFamily="34" charset="0"/>
              </a:rPr>
              <a:t>Disclaimer: Django implements Users for us</a:t>
            </a:r>
          </a:p>
          <a:p>
            <a:r>
              <a:rPr lang="en-US" dirty="0">
                <a:latin typeface="Comfortaa" panose="020F0603070000060003" pitchFamily="34" charset="0"/>
              </a:rPr>
              <a:t>3 Columns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“message” – Contents of the message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“sender” – Foreign key to users, defines sender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“recipient” – Foreign key to users, </a:t>
            </a:r>
            <a:r>
              <a:rPr lang="en-US">
                <a:latin typeface="Comfortaa" panose="020F0603070000060003" pitchFamily="34" charset="0"/>
              </a:rPr>
              <a:t>defines recipient</a:t>
            </a:r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Overview of Relational Databases (DBs)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Tables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Relations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How we access them</a:t>
            </a:r>
          </a:p>
          <a:p>
            <a:r>
              <a:rPr lang="en-US" dirty="0">
                <a:latin typeface="Comfortaa" panose="020F0603070000060003" pitchFamily="34" charset="0"/>
              </a:rPr>
              <a:t>DBs and Django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1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Overview of Relational Databases (RDBs)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 way to store and retrieve data</a:t>
            </a:r>
          </a:p>
          <a:p>
            <a:r>
              <a:rPr lang="en-US" dirty="0">
                <a:latin typeface="Comfortaa" panose="020F0603070000060003" pitchFamily="34" charset="0"/>
              </a:rPr>
              <a:t>Data form is specified by some schema</a:t>
            </a:r>
          </a:p>
          <a:p>
            <a:r>
              <a:rPr lang="en-US" dirty="0">
                <a:latin typeface="Comfortaa" panose="020F0603070000060003" pitchFamily="34" charset="0"/>
              </a:rPr>
              <a:t>Language used to query data is SQL</a:t>
            </a:r>
          </a:p>
        </p:txBody>
      </p:sp>
    </p:spTree>
    <p:extLst>
      <p:ext uri="{BB962C8B-B14F-4D97-AF65-F5344CB8AC3E}">
        <p14:creationId xmlns:p14="http://schemas.microsoft.com/office/powerpoint/2010/main" val="3871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U of M has a database with all the information in it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Student data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data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Instructor data</a:t>
            </a:r>
          </a:p>
          <a:p>
            <a:r>
              <a:rPr lang="en-US" dirty="0">
                <a:latin typeface="Comfortaa" panose="020F0603070000060003" pitchFamily="34" charset="0"/>
              </a:rPr>
              <a:t>These are stored in separate “tables”</a:t>
            </a:r>
          </a:p>
          <a:p>
            <a:r>
              <a:rPr lang="en-US" dirty="0">
                <a:latin typeface="Comfortaa" panose="020F0603070000060003" pitchFamily="34" charset="0"/>
              </a:rPr>
              <a:t>No clear cut way how to split up data—however incredibly important how you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34695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mfortaa" panose="020F0603070000060003" pitchFamily="34" charset="0"/>
              </a:rPr>
              <a:t>U of M has table with student info (called </a:t>
            </a:r>
            <a:r>
              <a:rPr lang="en-US" i="1" dirty="0">
                <a:latin typeface="Comfortaa" panose="020F0603070000060003" pitchFamily="34" charset="0"/>
              </a:rPr>
              <a:t>students</a:t>
            </a:r>
            <a:r>
              <a:rPr lang="en-US" dirty="0">
                <a:latin typeface="Comfortaa" panose="020F0603070000060003" pitchFamily="34" charset="0"/>
              </a:rPr>
              <a:t>)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U of M ID number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Name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GPA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Major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DOB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…</a:t>
            </a:r>
          </a:p>
          <a:p>
            <a:r>
              <a:rPr lang="en-US" dirty="0">
                <a:latin typeface="Comfortaa" panose="020F0603070000060003" pitchFamily="34" charset="0"/>
              </a:rPr>
              <a:t>Another table with class information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Department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title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number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Number of credits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B7428B-F711-425E-BC7D-C903B717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91458"/>
              </p:ext>
            </p:extLst>
          </p:nvPr>
        </p:nvGraphicFramePr>
        <p:xfrm>
          <a:off x="4984474" y="2381215"/>
          <a:ext cx="688781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86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298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936197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2171980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687238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umich_id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Pre-Pharmacy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A0A98F-3101-4A0A-95EC-1049D6A77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6284"/>
              </p:ext>
            </p:extLst>
          </p:nvPr>
        </p:nvGraphicFramePr>
        <p:xfrm>
          <a:off x="5063988" y="4948485"/>
          <a:ext cx="6694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2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num_credits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What if we want to get names and </a:t>
            </a:r>
            <a:r>
              <a:rPr lang="en-US" dirty="0" err="1">
                <a:latin typeface="Comfortaa" panose="020F0603070000060003" pitchFamily="34" charset="0"/>
              </a:rPr>
              <a:t>gpa’s</a:t>
            </a:r>
            <a:r>
              <a:rPr lang="en-US" dirty="0">
                <a:latin typeface="Comfortaa" panose="020F0603070000060003" pitchFamily="34" charset="0"/>
              </a:rPr>
              <a:t> of the students who are CS Majors?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Would retrieve with SELECT query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SELECT name,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 FROM students WHERE major=“Computer Science”</a:t>
            </a:r>
          </a:p>
          <a:p>
            <a:r>
              <a:rPr lang="en-US" dirty="0">
                <a:latin typeface="Comfortaa" panose="020F0603070000060003" pitchFamily="34" charset="0"/>
              </a:rPr>
              <a:t>All CS students with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 &gt; 3.0?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SELECT name FROM students WHERE major=“Computer Science” AND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&gt;3.0</a:t>
            </a:r>
          </a:p>
          <a:p>
            <a:pPr marL="0" indent="0">
              <a:buNone/>
            </a:pPr>
            <a:endParaRPr lang="en-US" dirty="0">
              <a:latin typeface="Comfortaa" panose="020F06030700000600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C56F79-DD62-4649-9F28-7ACE09AAD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1726"/>
              </p:ext>
            </p:extLst>
          </p:nvPr>
        </p:nvGraphicFramePr>
        <p:xfrm>
          <a:off x="4825448" y="4503220"/>
          <a:ext cx="6887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86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298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936197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2171980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687238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umich_id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848572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484712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361724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Pre-Pharmacy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464152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3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2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we have student data and course data</a:t>
            </a:r>
          </a:p>
          <a:p>
            <a:r>
              <a:rPr lang="en-US" dirty="0"/>
              <a:t>What if we wanted to store when students took which class?</a:t>
            </a:r>
          </a:p>
        </p:txBody>
      </p:sp>
    </p:spTree>
    <p:extLst>
      <p:ext uri="{BB962C8B-B14F-4D97-AF65-F5344CB8AC3E}">
        <p14:creationId xmlns:p14="http://schemas.microsoft.com/office/powerpoint/2010/main" val="18678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Add more columns to students table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In addition to columns already there, add data for courses they’ve taken</a:t>
            </a:r>
          </a:p>
          <a:p>
            <a:r>
              <a:rPr lang="en-US" dirty="0">
                <a:latin typeface="Comfortaa" panose="020F0603070000060003" pitchFamily="34" charset="0"/>
              </a:rPr>
              <a:t>Problems?</a:t>
            </a:r>
          </a:p>
          <a:p>
            <a:pPr lvl="1"/>
            <a:endParaRPr lang="en-US" dirty="0">
              <a:latin typeface="Comfortaa" panose="020F06030700000600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73802-2ABB-482D-AD17-C5AF507F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8186"/>
              </p:ext>
            </p:extLst>
          </p:nvPr>
        </p:nvGraphicFramePr>
        <p:xfrm>
          <a:off x="452231" y="4635500"/>
          <a:ext cx="1108213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6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810039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591378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889553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780221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  <a:gridCol w="1565413">
                  <a:extLst>
                    <a:ext uri="{9D8B030D-6E8A-4147-A177-3AD203B41FA5}">
                      <a16:colId xmlns:a16="http://schemas.microsoft.com/office/drawing/2014/main" val="1201925803"/>
                    </a:ext>
                  </a:extLst>
                </a:gridCol>
                <a:gridCol w="1620079">
                  <a:extLst>
                    <a:ext uri="{9D8B030D-6E8A-4147-A177-3AD203B41FA5}">
                      <a16:colId xmlns:a16="http://schemas.microsoft.com/office/drawing/2014/main" val="1050847977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655814192"/>
                    </a:ext>
                  </a:extLst>
                </a:gridCol>
                <a:gridCol w="1495839">
                  <a:extLst>
                    <a:ext uri="{9D8B030D-6E8A-4147-A177-3AD203B41FA5}">
                      <a16:colId xmlns:a16="http://schemas.microsoft.com/office/drawing/2014/main" val="2928785125"/>
                    </a:ext>
                  </a:extLst>
                </a:gridCol>
                <a:gridCol w="1495842">
                  <a:extLst>
                    <a:ext uri="{9D8B030D-6E8A-4147-A177-3AD203B41FA5}">
                      <a16:colId xmlns:a16="http://schemas.microsoft.com/office/drawing/2014/main" val="5097237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course_dept_1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course_num_1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course_dept_2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course_num_2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FCE31F-80F0-4B3D-BD23-3FD9909F39F8}"/>
              </a:ext>
            </a:extLst>
          </p:cNvPr>
          <p:cNvSpPr/>
          <p:nvPr/>
        </p:nvSpPr>
        <p:spPr>
          <a:xfrm rot="20517780">
            <a:off x="718085" y="2607918"/>
            <a:ext cx="100899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IDEA</a:t>
            </a:r>
            <a:r>
              <a:rPr lang="en-US" sz="6900" cap="none" spc="0" baseline="500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8224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Make new table </a:t>
            </a:r>
            <a:r>
              <a:rPr lang="en-US" dirty="0" err="1">
                <a:latin typeface="Comfortaa" panose="020F0603070000060003" pitchFamily="34" charset="0"/>
              </a:rPr>
              <a:t>student_courses</a:t>
            </a:r>
            <a:endParaRPr lang="en-US" dirty="0">
              <a:latin typeface="Comfortaa" panose="020F0603070000060003" pitchFamily="34" charset="0"/>
            </a:endParaRPr>
          </a:p>
          <a:p>
            <a:pPr lvl="1"/>
            <a:r>
              <a:rPr lang="en-US" dirty="0">
                <a:latin typeface="Comfortaa" panose="020F0603070000060003" pitchFamily="34" charset="0"/>
              </a:rPr>
              <a:t>Foreign Keys to students and course table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Store info on when they took it and their grades separate from the course or student information</a:t>
            </a:r>
          </a:p>
          <a:p>
            <a:pPr marL="457200" lvl="1" indent="0">
              <a:buNone/>
            </a:pPr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935</Words>
  <Application>Microsoft Office PowerPoint</Application>
  <PresentationFormat>Widescreen</PresentationFormat>
  <Paragraphs>384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Office Theme</vt:lpstr>
      <vt:lpstr>Relational Databases and Django Models</vt:lpstr>
      <vt:lpstr>Agenda</vt:lpstr>
      <vt:lpstr>Overview of Relational Databases (RDBs)</vt:lpstr>
      <vt:lpstr>Ex: Student Data - DB Structure</vt:lpstr>
      <vt:lpstr>Ex: Student Data - DB Tables</vt:lpstr>
      <vt:lpstr>Ex: Student Data - DB Queries</vt:lpstr>
      <vt:lpstr>Ex: Student Data - DB Relations</vt:lpstr>
      <vt:lpstr>Ex: Student Data - DB Relations</vt:lpstr>
      <vt:lpstr>Ex: Student Data - DB Relations</vt:lpstr>
      <vt:lpstr>Ex: Student Data - DB Relations</vt:lpstr>
      <vt:lpstr>Ex: Student Data - DB Queries</vt:lpstr>
      <vt:lpstr>Ex: Student Data - DB Queries</vt:lpstr>
      <vt:lpstr>Databases in Django</vt:lpstr>
      <vt:lpstr>Databases in Django: models.py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Django Models</dc:title>
  <dc:creator>Ali Turfah</dc:creator>
  <cp:lastModifiedBy>Ali Turfah</cp:lastModifiedBy>
  <cp:revision>14</cp:revision>
  <dcterms:created xsi:type="dcterms:W3CDTF">2017-10-01T16:58:22Z</dcterms:created>
  <dcterms:modified xsi:type="dcterms:W3CDTF">2017-10-01T18:12:11Z</dcterms:modified>
</cp:coreProperties>
</file>