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7" r:id="rId5"/>
    <p:sldId id="273" r:id="rId6"/>
    <p:sldId id="270" r:id="rId7"/>
    <p:sldId id="268" r:id="rId8"/>
    <p:sldId id="269" r:id="rId9"/>
    <p:sldId id="274" r:id="rId10"/>
    <p:sldId id="260" r:id="rId11"/>
    <p:sldId id="258" r:id="rId12"/>
    <p:sldId id="265" r:id="rId13"/>
    <p:sldId id="266" r:id="rId14"/>
    <p:sldId id="263" r:id="rId15"/>
    <p:sldId id="262" r:id="rId16"/>
    <p:sldId id="26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4AF8-7C35-4CBB-BF5A-7D656A8C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9318-966D-45F4-9D89-27D6AE006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2A18-992C-4EF5-BBF1-1E995669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7FCA-8345-4E36-BC6F-C6F06A41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411D-CE4F-4560-B809-BB1250F0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B8B-B2B1-413B-A18D-EFD8CA5F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3DB0-AD90-4509-A215-EA1D4344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1477-42D3-486A-92CE-CCD1B6E0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4EEA-8273-479F-B58E-29F824BE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8456-CFAD-4EFE-A983-4998A4C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048FB-AAB7-4E64-A043-6CFD56B26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F3FA5-7257-4368-8854-BD0A223D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CFF3-1F9E-408B-9828-A8979DD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BD21-3A7E-4C74-9C16-9E6902AE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FBC0-7EC6-4551-9FF0-D63F17A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17-0A98-4486-BF6C-6087D0F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8521-B35B-4413-BA40-B5546679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FB29-7EEA-415A-B343-AA82593E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5C7E-196E-48AC-B7F1-7898CC1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C8D8-0C6A-47F9-A8C7-DB25973E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2342-62E4-4202-8DD1-9CA5A59C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6B3B-DABB-4F70-A9D3-1E4BCDE1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03D6-AB5E-4D0C-828D-6EA25261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C023-2375-4EAD-BCD6-AFB568DF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1F89-F721-4198-B5B6-74EF5E8C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3AEB-0430-4627-A438-42B533FD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1DD9-F3E0-4352-92CB-D9D67FF2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2317-5CE9-4CF4-AB46-3C052B940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F958-1323-4074-903E-BF78856A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FF3B-F3EC-4623-80F4-183F1D55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6684-9843-444F-B2E5-9974694C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77D-6783-4354-BFB1-50696FC0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A8F8-3613-424F-867E-EB9D6EC6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E41A-D8C5-43B8-B82C-7344E55F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D0CC4-B6E3-410A-80C5-0581EEBF8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6FFB7-4A4E-45C2-ADE5-44218F0BF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25B87-A275-4F52-BBAD-701007F9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E7705-3F55-4791-9DBF-30524AC4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DE964-4326-4A89-8092-6368087E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457D-0BF8-46ED-B339-D5D1B8F0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C242A-C319-4AF6-91A1-82716908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B221F-798C-4A88-93F6-C6D6DAEC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E1E55-E5CD-4529-A2EB-8D80B8F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0F405-B5B1-4DE5-A2DB-818CB809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64EDC-8293-468F-8528-58D8B41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7474-999E-48E1-9ED0-222B6FEB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1667-0BFA-4BA6-BA36-D5EF797E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683-6B22-4DE0-82A1-861B1312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1F570-3A07-475B-BB4F-93F75536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92DE-450B-4F37-8ED5-015F035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5022-C7D9-45A7-91C0-4D476B8F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DC56-009A-4126-B044-C2F5208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E766-EFF0-4AE7-97AE-3792EAA5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90987-BFA4-4E42-BF68-195616F5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45223-2E0A-4930-BED2-A7C86778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6FD03-7E20-4E81-B8EA-C22D1AA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6839-6B3D-4113-A81D-FD0D1A5D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D854-39E5-49EB-B046-2826A2A8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3DA70-B76F-4433-88B9-0C78E399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F7FAA-27DB-416F-9F8E-DCC24DAB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D9DE-2AFF-4628-815C-77028DA5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96A1-B864-4FFB-A10B-E3DFBF886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7211-058D-4438-94AA-0E2E95F63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E2B-D6C4-47A0-B8F9-2CCDA33FC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fortaa" panose="020F0603070000060003" pitchFamily="34" charset="0"/>
              </a:rPr>
              <a:t>Michigan Biological Software JavaScript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6520E-D1CE-45EA-9E76-BFFE8AC9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6098"/>
            <a:ext cx="9144000" cy="1281701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246139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488" y="1825625"/>
            <a:ext cx="5564312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Enter name and click submit</a:t>
            </a:r>
          </a:p>
          <a:p>
            <a:r>
              <a:rPr lang="en-US" dirty="0">
                <a:latin typeface="Comfortaa" panose="020F0603070000060003" pitchFamily="34" charset="0"/>
              </a:rPr>
              <a:t>Text “Hello &lt;name&gt;!” appears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BF1E4-07FF-4B36-A412-439FBFC2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11" y="1952089"/>
            <a:ext cx="3371922" cy="1780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12CED-3278-4C32-B09C-B30B4634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1" y="4148413"/>
            <a:ext cx="3371922" cy="1807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633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0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101" y="1690688"/>
            <a:ext cx="566705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&lt;h1&gt;Exercise 0: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GreetBot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&lt;p&gt;Please input your name below&lt;/p&gt;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id="ex0_in" type="text" /&gt;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="ex0();"&gt;Submit&lt;/button&gt;&lt;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&lt;p&gt;&lt;span id="ex0_out"&gt;[Greeting goes here]&lt;/span&gt;&lt;/p&gt;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 ex0() {</a:t>
            </a:r>
          </a:p>
          <a:p>
            <a:pPr marL="914400" lvl="2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("ex0_in").value;</a:t>
            </a:r>
          </a:p>
          <a:p>
            <a:pPr marL="914400" lvl="2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name.trim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== "") {</a:t>
            </a:r>
          </a:p>
          <a:p>
            <a:pPr marL="1371600" lvl="3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alert("Please enter a valid name!");</a:t>
            </a:r>
          </a:p>
          <a:p>
            <a:pPr marL="1371600" lvl="3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914400" lvl="2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("ex0_out").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"Hello " + name + "!";</a:t>
            </a:r>
          </a:p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CB890-0D5A-4C90-B460-60C993F9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11" y="1825625"/>
            <a:ext cx="3371922" cy="189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F67ED-655A-4BE6-B8F6-3F464927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1" y="4148413"/>
            <a:ext cx="3371922" cy="18073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24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7B88-280F-4952-A719-D3F62C79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0 Concepts: Button </a:t>
            </a:r>
            <a:r>
              <a:rPr lang="en-US" dirty="0" err="1">
                <a:latin typeface="Comfortaa" panose="020F0603070000060003" pitchFamily="34" charset="0"/>
              </a:rPr>
              <a:t>onclick</a:t>
            </a:r>
            <a:endParaRPr lang="en-US" dirty="0">
              <a:latin typeface="Comfortaa" panose="020F0603070000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C44-EBB6-4F67-A198-567478F0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&lt;button </a:t>
            </a:r>
            <a:r>
              <a:rPr lang="en-US" b="1" dirty="0" err="1">
                <a:solidFill>
                  <a:srgbClr val="FF0000"/>
                </a:solidFill>
                <a:latin typeface="Comfortaa" panose="020F0603070000060003" pitchFamily="34" charset="0"/>
              </a:rPr>
              <a:t>onclick</a:t>
            </a:r>
            <a:r>
              <a:rPr lang="en-US" b="1" dirty="0">
                <a:solidFill>
                  <a:srgbClr val="FF0000"/>
                </a:solidFill>
                <a:latin typeface="Comfortaa" panose="020F0603070000060003" pitchFamily="34" charset="0"/>
              </a:rPr>
              <a:t>="ex0();"</a:t>
            </a:r>
            <a:r>
              <a:rPr lang="en-US" dirty="0">
                <a:latin typeface="Comfortaa" panose="020F0603070000060003" pitchFamily="34" charset="0"/>
              </a:rPr>
              <a:t>&gt;Submit&lt;/button&gt;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“</a:t>
            </a:r>
            <a:r>
              <a:rPr lang="en-US" dirty="0" err="1">
                <a:latin typeface="Comfortaa" panose="020F0603070000060003" pitchFamily="34" charset="0"/>
              </a:rPr>
              <a:t>onclick</a:t>
            </a:r>
            <a:r>
              <a:rPr lang="en-US" dirty="0">
                <a:latin typeface="Comfortaa" panose="020F0603070000060003" pitchFamily="34" charset="0"/>
              </a:rPr>
              <a:t>” specifies some JS code to run when the button is clicked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In this case, execute JS function ex0</a:t>
            </a:r>
          </a:p>
          <a:p>
            <a:pPr lvl="1"/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33B66-CA6C-4A84-9289-94DE4852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4255"/>
            <a:ext cx="4607457" cy="2469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280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CF1F-FE26-4784-988F-95A693E6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0 Concepts: Script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E321-6A88-4062-8554-8CA27BFB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830762"/>
            <a:ext cx="504825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fortaa" panose="020F0603070000060003" pitchFamily="34" charset="0"/>
              </a:rPr>
              <a:t>Lets us define JS code in the body of the document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Define function ex0()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Extract contents of “ex0_in”, store them in </a:t>
            </a:r>
            <a:r>
              <a:rPr lang="en-US" sz="2400" i="1" dirty="0">
                <a:latin typeface="Comfortaa" panose="020F0603070000060003" pitchFamily="34" charset="0"/>
              </a:rPr>
              <a:t>name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Validate the data</a:t>
            </a:r>
          </a:p>
          <a:p>
            <a:pPr lvl="1"/>
            <a:r>
              <a:rPr lang="en-US" dirty="0">
                <a:latin typeface="Comfortaa" panose="020F0603070000060003" pitchFamily="34" charset="0"/>
              </a:rPr>
              <a:t>If data validation fails, abort</a:t>
            </a:r>
          </a:p>
          <a:p>
            <a:r>
              <a:rPr lang="en-US" sz="2400" dirty="0">
                <a:latin typeface="Comfortaa" panose="020F0603070000060003" pitchFamily="34" charset="0"/>
              </a:rPr>
              <a:t>Set html content of ex0_out to be “Hello &lt;name&gt;!”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B0E47-9503-44C6-91BC-0861CCCD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3" y="3446480"/>
            <a:ext cx="5950298" cy="183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2B92E-79AD-488B-AC1E-8361CA8F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3" y="1690688"/>
            <a:ext cx="5950298" cy="11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7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1: Addition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0" y="1825625"/>
            <a:ext cx="4908549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Modify contents of &lt;script&gt; tag</a:t>
            </a:r>
          </a:p>
          <a:p>
            <a:r>
              <a:rPr lang="en-US" dirty="0">
                <a:latin typeface="Comfortaa" panose="020F0603070000060003" pitchFamily="34" charset="0"/>
              </a:rPr>
              <a:t>Give numbers as input</a:t>
            </a:r>
          </a:p>
          <a:p>
            <a:r>
              <a:rPr lang="en-US" dirty="0">
                <a:latin typeface="Comfortaa" panose="020F0603070000060003" pitchFamily="34" charset="0"/>
              </a:rPr>
              <a:t>Replace “[Answer goes here]” with their sum</a:t>
            </a:r>
          </a:p>
          <a:p>
            <a:r>
              <a:rPr lang="en-US" dirty="0">
                <a:latin typeface="Comfortaa" panose="020F0603070000060003" pitchFamily="34" charset="0"/>
              </a:rPr>
              <a:t>Hint: You’ll need to extract the contents of the &lt;input&gt;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C38C2-D127-4FF3-AF5A-5B18967A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58497"/>
            <a:ext cx="5962650" cy="2286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8A7F4-1FC3-4B69-9DEB-241BC548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" y="4531883"/>
            <a:ext cx="5962650" cy="17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8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2: Generic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0" y="1825625"/>
            <a:ext cx="4908549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Give numbers as input</a:t>
            </a:r>
          </a:p>
          <a:p>
            <a:r>
              <a:rPr lang="en-US" dirty="0">
                <a:latin typeface="Comfortaa" panose="020F0603070000060003" pitchFamily="34" charset="0"/>
              </a:rPr>
              <a:t>Select one of Addition, Subtraction, Multiplication, Division for the operation</a:t>
            </a:r>
          </a:p>
          <a:p>
            <a:r>
              <a:rPr lang="en-US" dirty="0">
                <a:latin typeface="Comfortaa" panose="020F0603070000060003" pitchFamily="34" charset="0"/>
              </a:rPr>
              <a:t>Clicking Submit replaces “[Answer goes here]” with the answer</a:t>
            </a:r>
          </a:p>
          <a:p>
            <a:r>
              <a:rPr lang="en-US" dirty="0">
                <a:latin typeface="Comfortaa" panose="020F0603070000060003" pitchFamily="34" charset="0"/>
              </a:rPr>
              <a:t>Hint: How can you get the contents of the select box?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474AE-BC4B-4832-9340-221F7EEE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0" y="1577674"/>
            <a:ext cx="5132149" cy="2193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B80FF-3009-4A34-B2F4-EBCD0747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0" y="3929866"/>
            <a:ext cx="5092227" cy="26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5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3: Calculator with Dynamic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0" y="1825625"/>
            <a:ext cx="4908549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Give numbers as input</a:t>
            </a:r>
          </a:p>
          <a:p>
            <a:r>
              <a:rPr lang="en-US" dirty="0">
                <a:latin typeface="Comfortaa" panose="020F0603070000060003" pitchFamily="34" charset="0"/>
              </a:rPr>
              <a:t>Can add new input field by clicking “Add new field”</a:t>
            </a:r>
          </a:p>
          <a:p>
            <a:r>
              <a:rPr lang="en-US" dirty="0">
                <a:latin typeface="Comfortaa" panose="020F0603070000060003" pitchFamily="34" charset="0"/>
              </a:rPr>
              <a:t>Select one of Addition, or Multiplication for the operation</a:t>
            </a:r>
          </a:p>
          <a:p>
            <a:r>
              <a:rPr lang="en-US" dirty="0">
                <a:latin typeface="Comfortaa" panose="020F0603070000060003" pitchFamily="34" charset="0"/>
              </a:rPr>
              <a:t>Clicking Submit replaces “[Answer goes here]” with the answer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5218C-2F41-41C3-A7E3-78E137F3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018"/>
            <a:ext cx="3981275" cy="2410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0597D-F00F-4DD3-8831-FAA87FDC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4087"/>
            <a:ext cx="4309153" cy="22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0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B4CE-FCC9-4EEA-9774-FC867EBD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33A1-D001-4369-8EA1-1B13501B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E2B-D6C4-47A0-B8F9-2CCDA33F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6379"/>
          </a:xfrm>
        </p:spPr>
        <p:txBody>
          <a:bodyPr>
            <a:normAutofit/>
          </a:bodyPr>
          <a:lstStyle/>
          <a:p>
            <a:r>
              <a:rPr lang="en-US" u="sng" dirty="0">
                <a:latin typeface="Comfortaa" panose="020F0603070000060003" pitchFamily="34" charset="0"/>
              </a:rPr>
              <a:t>DISCLAIMER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6520E-D1CE-45EA-9E76-BFFE8AC9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6346"/>
            <a:ext cx="9144000" cy="27714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fortaa" panose="020F0603070000060003" pitchFamily="34" charset="0"/>
              </a:rPr>
              <a:t>JavaScript (JS) has </a:t>
            </a:r>
            <a:r>
              <a:rPr lang="en-US" sz="3200" b="1" u="sng" dirty="0">
                <a:latin typeface="Comfortaa" panose="020F0603070000060003" pitchFamily="34" charset="0"/>
              </a:rPr>
              <a:t>absolutely</a:t>
            </a:r>
            <a:r>
              <a:rPr lang="en-US" sz="3200" dirty="0">
                <a:latin typeface="Comfortaa" panose="020F0603070000060003" pitchFamily="34" charset="0"/>
              </a:rPr>
              <a:t> </a:t>
            </a:r>
            <a:r>
              <a:rPr lang="en-US" sz="3200">
                <a:latin typeface="Comfortaa" panose="020F0603070000060003" pitchFamily="34" charset="0"/>
              </a:rPr>
              <a:t>no relationship </a:t>
            </a:r>
            <a:r>
              <a:rPr lang="en-US" sz="3200" dirty="0">
                <a:latin typeface="Comfortaa" panose="020F0603070000060003" pitchFamily="34" charset="0"/>
              </a:rPr>
              <a:t>with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1851A-298F-4E97-B6CC-C1D17B07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992562"/>
            <a:ext cx="10353675" cy="1057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C61CA4-A854-4495-810B-351A64A00DD9}"/>
              </a:ext>
            </a:extLst>
          </p:cNvPr>
          <p:cNvSpPr/>
          <p:nvPr/>
        </p:nvSpPr>
        <p:spPr>
          <a:xfrm>
            <a:off x="1033462" y="5073133"/>
            <a:ext cx="5880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https://www.java.com/en/download/faq/java_javascript.xml</a:t>
            </a:r>
          </a:p>
        </p:txBody>
      </p:sp>
    </p:spTree>
    <p:extLst>
      <p:ext uri="{BB962C8B-B14F-4D97-AF65-F5344CB8AC3E}">
        <p14:creationId xmlns:p14="http://schemas.microsoft.com/office/powerpoint/2010/main" val="14495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Motivation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Want our websites to be responsive</a:t>
            </a:r>
          </a:p>
          <a:p>
            <a:r>
              <a:rPr lang="en-US" dirty="0">
                <a:latin typeface="Comfortaa" panose="020F0603070000060003" pitchFamily="34" charset="0"/>
              </a:rPr>
              <a:t>How do you send data to a server?</a:t>
            </a:r>
          </a:p>
          <a:p>
            <a:r>
              <a:rPr lang="en-US" dirty="0">
                <a:latin typeface="Comfortaa" panose="020F0603070000060003" pitchFamily="34" charset="0"/>
              </a:rPr>
              <a:t>Re-render the page every time new information is sent</a:t>
            </a:r>
          </a:p>
        </p:txBody>
      </p:sp>
    </p:spTree>
    <p:extLst>
      <p:ext uri="{BB962C8B-B14F-4D97-AF65-F5344CB8AC3E}">
        <p14:creationId xmlns:p14="http://schemas.microsoft.com/office/powerpoint/2010/main" val="23818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461-E671-46AB-B06D-F62FA26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7513-0FD2-43B4-AC87-2CBBBB30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1746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is loaded with the page; if you change a function you need to reload the page</a:t>
            </a:r>
          </a:p>
          <a:p>
            <a:r>
              <a:rPr lang="en-US" dirty="0">
                <a:latin typeface="Comfortaa" panose="020F0603070000060003" pitchFamily="34" charset="0"/>
              </a:rPr>
              <a:t>JS is </a:t>
            </a:r>
            <a:r>
              <a:rPr lang="en-US" dirty="0" err="1">
                <a:latin typeface="Comfortaa" panose="020F0603070000060003" pitchFamily="34" charset="0"/>
              </a:rPr>
              <a:t>typeless</a:t>
            </a:r>
            <a:r>
              <a:rPr lang="en-US" dirty="0">
                <a:latin typeface="Comfortaa" panose="020F0603070000060003" pitchFamily="34" charset="0"/>
              </a:rPr>
              <a:t>, unlike C++ or Java</a:t>
            </a:r>
          </a:p>
          <a:p>
            <a:r>
              <a:rPr lang="en-US" dirty="0">
                <a:latin typeface="Comfortaa" panose="020F0603070000060003" pitchFamily="34" charset="0"/>
              </a:rPr>
              <a:t>Check out </a:t>
            </a:r>
            <a:r>
              <a:rPr lang="en-US" dirty="0">
                <a:latin typeface="Comfortaa" panose="020F0603070000060003" pitchFamily="34" charset="0"/>
                <a:hlinkClick r:id="rId2"/>
              </a:rPr>
              <a:t>https://www.w3schools.com/js/default.asp</a:t>
            </a:r>
            <a:r>
              <a:rPr lang="en-US" dirty="0">
                <a:latin typeface="Comfortaa" panose="020F0603070000060003" pitchFamily="34" charset="0"/>
              </a:rPr>
              <a:t> for more information</a:t>
            </a:r>
          </a:p>
          <a:p>
            <a:endParaRPr lang="en-US" dirty="0">
              <a:latin typeface="Comfortaa" panose="020F0603070000060003" pitchFamily="34" charset="0"/>
            </a:endParaRPr>
          </a:p>
          <a:p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3EF72-37C5-41BF-A35E-BADE36DF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457" y="2604553"/>
            <a:ext cx="2247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461-E671-46AB-B06D-F62FA26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Overview: “Variable”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7513-0FD2-43B4-AC87-2CBBBB30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1126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Variables</a:t>
            </a:r>
          </a:p>
          <a:p>
            <a:r>
              <a:rPr lang="en-US" dirty="0">
                <a:latin typeface="Comfortaa" panose="020F0603070000060003" pitchFamily="34" charset="0"/>
              </a:rPr>
              <a:t>Arrays – Similar concept to lists</a:t>
            </a:r>
          </a:p>
          <a:p>
            <a:r>
              <a:rPr lang="en-US" dirty="0">
                <a:latin typeface="Comfortaa" panose="020F0603070000060003" pitchFamily="34" charset="0"/>
              </a:rPr>
              <a:t>JSON Objects – have properties with specific names</a:t>
            </a:r>
          </a:p>
          <a:p>
            <a:endParaRPr lang="en-US" dirty="0">
              <a:latin typeface="Comfortaa" panose="020F0603070000060003" pitchFamily="34" charset="0"/>
            </a:endParaRPr>
          </a:p>
          <a:p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3EF72-37C5-41BF-A35E-BADE36DF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457" y="2604553"/>
            <a:ext cx="2247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1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461-E671-46AB-B06D-F62FA26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Overview: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7513-0FD2-43B4-AC87-2CBBBB30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Assignment operator (=) assigns values to variables</a:t>
            </a:r>
          </a:p>
          <a:p>
            <a:r>
              <a:rPr lang="en-US" dirty="0">
                <a:latin typeface="Comfortaa" panose="020F0603070000060003" pitchFamily="34" charset="0"/>
              </a:rPr>
              <a:t>Mathematical operators (+ - * / %) return numbers*</a:t>
            </a:r>
          </a:p>
          <a:p>
            <a:r>
              <a:rPr lang="en-US" dirty="0">
                <a:latin typeface="Comfortaa" panose="020F0603070000060003" pitchFamily="34" charset="0"/>
              </a:rPr>
              <a:t>Comparison operators (== &lt; &gt; &lt;= &gt;=) evaluate to true or false</a:t>
            </a:r>
          </a:p>
          <a:p>
            <a:r>
              <a:rPr lang="en-US" dirty="0">
                <a:latin typeface="Comfortaa" panose="020F0603070000060003" pitchFamily="34" charset="0"/>
              </a:rPr>
              <a:t>Logical operators (! &amp;&amp; ||) evaluate to true or false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43211-E490-4448-87E6-90D706EA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17" y="4125663"/>
            <a:ext cx="2813996" cy="2144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BD7BA-B618-41B4-820B-CEEAF1B5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775" y="4125663"/>
            <a:ext cx="3417432" cy="15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461-E671-46AB-B06D-F62FA26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Overview: 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7513-0FD2-43B4-AC87-2CBBBB30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808" y="1825625"/>
            <a:ext cx="5214991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Executes block of code when a condition is met</a:t>
            </a:r>
          </a:p>
          <a:p>
            <a:r>
              <a:rPr lang="en-US" dirty="0">
                <a:latin typeface="Comfortaa" panose="020F0603070000060003" pitchFamily="34" charset="0"/>
              </a:rPr>
              <a:t>Optional else block executes when condition is not met</a:t>
            </a:r>
          </a:p>
          <a:p>
            <a:r>
              <a:rPr lang="en-US" dirty="0">
                <a:latin typeface="Comfortaa" panose="020F0603070000060003" pitchFamily="34" charset="0"/>
              </a:rPr>
              <a:t>Can string multiple if-else blocks together to get logic to work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FAD90-13EE-4D47-8CB1-064083C4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88" y="1489373"/>
            <a:ext cx="4057141" cy="230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7DD0E-64AA-49DD-B5EE-25F35BC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8" y="4001294"/>
            <a:ext cx="4057141" cy="24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461-E671-46AB-B06D-F62FA26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Overview: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7513-0FD2-43B4-AC87-2CBBBB30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34" y="1825625"/>
            <a:ext cx="5821166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Execute some code repetitively</a:t>
            </a:r>
          </a:p>
          <a:p>
            <a:r>
              <a:rPr lang="en-US" dirty="0">
                <a:latin typeface="Comfortaa" panose="020F0603070000060003" pitchFamily="34" charset="0"/>
              </a:rPr>
              <a:t>Execute some code for each element in an array</a:t>
            </a:r>
          </a:p>
          <a:p>
            <a:r>
              <a:rPr lang="en-US" dirty="0">
                <a:latin typeface="Comfortaa" panose="020F0603070000060003" pitchFamily="34" charset="0"/>
              </a:rPr>
              <a:t>Should be used when you know how many times you want code to be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B7A9D-C514-48CC-A1AA-1AD4F17A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445443" cy="1600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BF7E8-47F3-4F60-B75B-0109C732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446"/>
            <a:ext cx="3476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5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461-E671-46AB-B06D-F62FA26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JS Overview: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7513-0FD2-43B4-AC87-2CBBBB30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34" y="1825625"/>
            <a:ext cx="5821166" cy="4351338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Execute code until some condition is not met</a:t>
            </a:r>
          </a:p>
          <a:p>
            <a:r>
              <a:rPr lang="en-US" dirty="0">
                <a:latin typeface="Comfortaa" panose="020F0603070000060003" pitchFamily="34" charset="0"/>
              </a:rPr>
              <a:t>Useful when unsure when you’d need to stop</a:t>
            </a:r>
          </a:p>
          <a:p>
            <a:r>
              <a:rPr lang="en-US" dirty="0">
                <a:latin typeface="Comfortaa" panose="020F0603070000060003" pitchFamily="34" charset="0"/>
              </a:rPr>
              <a:t>Make SURE condition can be false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5CEDC-E3D4-4F81-8BD0-B7873E4F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291"/>
            <a:ext cx="3312560" cy="1230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A8A20-A775-4C36-8F1C-7B48C54A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9633"/>
            <a:ext cx="4425201" cy="19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1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612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Comfortaa</vt:lpstr>
      <vt:lpstr>Office Theme</vt:lpstr>
      <vt:lpstr>Michigan Biological Software JavaScript Tutorial</vt:lpstr>
      <vt:lpstr>DISCLAIMER</vt:lpstr>
      <vt:lpstr>Motivation for JS</vt:lpstr>
      <vt:lpstr>JS Overview</vt:lpstr>
      <vt:lpstr>JS Overview: “Variable” types</vt:lpstr>
      <vt:lpstr>JS Overview: Operators</vt:lpstr>
      <vt:lpstr>JS Overview: if-else statements</vt:lpstr>
      <vt:lpstr>JS Overview: for loops</vt:lpstr>
      <vt:lpstr>JS Overview: while loops</vt:lpstr>
      <vt:lpstr>Exercise 0 Overview</vt:lpstr>
      <vt:lpstr>Exercise 0 Code</vt:lpstr>
      <vt:lpstr>Exercise 0 Concepts: Button onclick</vt:lpstr>
      <vt:lpstr>Exercise 0 Concepts: Script Tag</vt:lpstr>
      <vt:lpstr>Exercise 1: Addition Calculator</vt:lpstr>
      <vt:lpstr>Exercise 2: Generic Calculator</vt:lpstr>
      <vt:lpstr>Exercise 3: Calculator with Dynamic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Michigan Biological Software JavaScript Tutorial</dc:title>
  <dc:creator>Ali Turfah</dc:creator>
  <cp:lastModifiedBy>Ali Turfah</cp:lastModifiedBy>
  <cp:revision>23</cp:revision>
  <dcterms:created xsi:type="dcterms:W3CDTF">2017-09-26T17:10:21Z</dcterms:created>
  <dcterms:modified xsi:type="dcterms:W3CDTF">2017-09-26T20:40:57Z</dcterms:modified>
</cp:coreProperties>
</file>