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61" r:id="rId4"/>
    <p:sldId id="285" r:id="rId5"/>
    <p:sldId id="287" r:id="rId6"/>
    <p:sldId id="260" r:id="rId7"/>
    <p:sldId id="262" r:id="rId8"/>
    <p:sldId id="263" r:id="rId9"/>
    <p:sldId id="288" r:id="rId10"/>
    <p:sldId id="264" r:id="rId11"/>
    <p:sldId id="265" r:id="rId12"/>
    <p:sldId id="267" r:id="rId13"/>
    <p:sldId id="289" r:id="rId14"/>
    <p:sldId id="269" r:id="rId15"/>
    <p:sldId id="29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86" autoAdjust="0"/>
  </p:normalViewPr>
  <p:slideViewPr>
    <p:cSldViewPr snapToGrid="0">
      <p:cViewPr>
        <p:scale>
          <a:sx n="80" d="100"/>
          <a:sy n="80" d="100"/>
        </p:scale>
        <p:origin x="15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E27FE-0C60-441F-AEBE-ECDB4EFBD13D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95971-D96B-4D45-8624-2EDD752BA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78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В скорости разработки добавить про дебаггинг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(контролируемая среда)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https://tproger.ru/translations/programming-concepts-compilation-vs-interpretation/</a:t>
            </a: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0916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Переменная – это ячейка которая хранит значение. Из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математики переменная Х. В программировании переменная может хранить не только числа. А все те типы которые мы описали и даже больше.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В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языке со статической типизацией мы указываем на этапе разработки что переменная может хранить значения только определенного типа. Например если у нас есть переменная с названием Х и мы говорим что она хранит дату, если мы попробуем присвоить ей значение вектора компилятор, или какой-либо другой анализатор выдаст ошибку еще на моменте разработки.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При динамической типизации данной проверки нет. И переменная Х может хранить любые значение. Что именно там находится, можно узнать только в момент выполнения.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https://habr.com/post/161205/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256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106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644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78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288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72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57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43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17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88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93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562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63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325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669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957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076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399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30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312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161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72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51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7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5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50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Википедия</a:t>
            </a:r>
            <a:r>
              <a:rPr lang="ru-RU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https://bit.ly/1SbSifL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Лексические правила</a:t>
            </a:r>
            <a:r>
              <a:rPr lang="ru-RU" sz="1200" b="0" i="0" u="none" strike="noStrike" kern="1200" cap="none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 – набор слов доступных для описания программы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Calibri"/>
              </a:rPr>
              <a:t>Синтаксические правила – набор конструкций, которые могут быть сформированы из лексических единиц</a:t>
            </a: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10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79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07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A420-53AB-40E1-8D06-468098DB5ADD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623C-2BDD-4DCE-9509-8274931C12A7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567F-B225-4456-B844-DE366B1B3150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9C45C26-F867-461C-9141-4AE350A52EDF}" type="datetime1">
              <a:rPr lang="en-US" smtClean="0"/>
              <a:t>9/12/2018</a:t>
            </a:fld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80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1895-B619-4CE6-8211-41506CBBD2F9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9396-1AB0-4A0B-9570-4344E3726754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C874-8475-4EE1-8910-A12F13683D41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4DA0-3482-4514-BCE1-990388583BD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22C0-678D-408A-BF04-4F9FF8D8C657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219C-5374-4C2B-BF6B-39EE00B2C275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1C7-362B-4381-871A-2F91DBD20A27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24D7-4C96-4727-952E-7297FA55029B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D20D-AE2A-47EF-98F2-E439C2716C2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A9D-4BF8-4032-9FEA-05A3887D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ladislav-gut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mailto:vladislav.gutov@gmail.com?subject=ITEA.%20Ques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5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nodejs.org/e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-5657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Основы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программирования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788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 исполнения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63"/>
          <p:cNvSpPr txBox="1"/>
          <p:nvPr/>
        </p:nvSpPr>
        <p:spPr>
          <a:xfrm>
            <a:off x="457200" y="2103688"/>
            <a:ext cx="8181300" cy="183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Компилируемый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(C++, C#, Go, Swift)</a:t>
            </a:r>
            <a:endParaRPr lang="ru-RU" sz="2000" b="0" i="0" u="none" strike="noStrike" cap="none" dirty="0" smtClean="0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Интерпретируемый (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JavaScript, Python, Ruby, PHP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 Комбинированный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(Java, Scala, </a:t>
            </a:r>
            <a:r>
              <a:rPr lang="en-US" sz="2000" dirty="0" err="1" smtClean="0">
                <a:latin typeface="Roboto"/>
                <a:ea typeface="Roboto"/>
                <a:cs typeface="Roboto"/>
                <a:sym typeface="Roboto"/>
              </a:rPr>
              <a:t>Lua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https://cdn.tproger.ru/wp-content/uploads/2016/12/concepts2min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75" y="4110254"/>
            <a:ext cx="73342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0995"/>
              </p:ext>
            </p:extLst>
          </p:nvPr>
        </p:nvGraphicFramePr>
        <p:xfrm>
          <a:off x="554476" y="4621990"/>
          <a:ext cx="8346333" cy="1651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88543">
                  <a:extLst>
                    <a:ext uri="{9D8B030D-6E8A-4147-A177-3AD203B41FA5}">
                      <a16:colId xmlns:a16="http://schemas.microsoft.com/office/drawing/2014/main" val="3123170880"/>
                    </a:ext>
                  </a:extLst>
                </a:gridCol>
                <a:gridCol w="4457790">
                  <a:extLst>
                    <a:ext uri="{9D8B030D-6E8A-4147-A177-3AD203B41FA5}">
                      <a16:colId xmlns:a16="http://schemas.microsoft.com/office/drawing/2014/main" val="263931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Интерпретируемые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Компилируемые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1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+Платформонезависимость</a:t>
                      </a:r>
                    </a:p>
                    <a:p>
                      <a:r>
                        <a:rPr lang="ru-RU" dirty="0" smtClean="0"/>
                        <a:t>+Скорость</a:t>
                      </a:r>
                      <a:r>
                        <a:rPr lang="ru-RU" baseline="0" dirty="0" smtClean="0"/>
                        <a:t> разработки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+Скорость работы</a:t>
                      </a:r>
                    </a:p>
                    <a:p>
                      <a:r>
                        <a:rPr lang="ru-RU" dirty="0" smtClean="0"/>
                        <a:t>+Возможности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37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-Скорость</a:t>
                      </a:r>
                      <a:r>
                        <a:rPr lang="ru-RU" baseline="0" dirty="0" smtClean="0"/>
                        <a:t> исполнения</a:t>
                      </a:r>
                    </a:p>
                    <a:p>
                      <a:r>
                        <a:rPr lang="ru-RU" baseline="0" dirty="0" smtClean="0"/>
                        <a:t>-Зависимость от интерпретатора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-Компиляция</a:t>
                      </a:r>
                    </a:p>
                    <a:p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great power comes great responsibility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773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8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2809 -0.2988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-149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Система типов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63"/>
          <p:cNvSpPr txBox="1"/>
          <p:nvPr/>
        </p:nvSpPr>
        <p:spPr>
          <a:xfrm>
            <a:off x="632298" y="3587671"/>
            <a:ext cx="8369118" cy="105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Проверка типов: динамическая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) или статическая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(Java)</a:t>
            </a:r>
            <a:endParaRPr lang="ru-RU" sz="2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Контроль типов: строгий(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) или нестрогий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(PHP, JavaScript)</a:t>
            </a:r>
          </a:p>
        </p:txBody>
      </p:sp>
      <p:sp>
        <p:nvSpPr>
          <p:cNvPr id="11" name="Shape 226"/>
          <p:cNvSpPr txBox="1"/>
          <p:nvPr/>
        </p:nvSpPr>
        <p:spPr>
          <a:xfrm>
            <a:off x="736300" y="2221551"/>
            <a:ext cx="7874200" cy="694700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 данных – множество значений и </a:t>
            </a:r>
            <a:r>
              <a:rPr lang="ru-RU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доступных операций </a:t>
            </a:r>
            <a:r>
              <a:rPr lang="ru-RU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 этих значениях. Например: целые числа, строки(текст), дата, вектор.</a:t>
            </a:r>
            <a:endParaRPr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32996"/>
              </p:ext>
            </p:extLst>
          </p:nvPr>
        </p:nvGraphicFramePr>
        <p:xfrm>
          <a:off x="1528800" y="4658972"/>
          <a:ext cx="6096000" cy="202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231708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3931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Динамический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Статический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091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</a:t>
                      </a:r>
                      <a:r>
                        <a:rPr lang="ru-RU" baseline="0" dirty="0" smtClean="0"/>
                        <a:t> разработки Легкость освоения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 работы</a:t>
                      </a:r>
                    </a:p>
                    <a:p>
                      <a:r>
                        <a:rPr lang="ru-RU" dirty="0" smtClean="0"/>
                        <a:t>Меньше ошибок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37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Нестрогий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Строгий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755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Краткость записи</a:t>
                      </a:r>
                    </a:p>
                    <a:p>
                      <a:r>
                        <a:rPr lang="ru-RU" dirty="0" smtClean="0"/>
                        <a:t>Сосредоточение</a:t>
                      </a:r>
                      <a:r>
                        <a:rPr lang="ru-RU" baseline="0" dirty="0" smtClean="0"/>
                        <a:t> на задаче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Надежность</a:t>
                      </a:r>
                    </a:p>
                    <a:p>
                      <a:r>
                        <a:rPr lang="ru-RU" dirty="0" smtClean="0"/>
                        <a:t>Понимание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87773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11</a:t>
            </a:fld>
            <a:endParaRPr lang="en-US"/>
          </a:p>
        </p:txBody>
      </p:sp>
      <p:sp>
        <p:nvSpPr>
          <p:cNvPr id="13" name="Shape 226"/>
          <p:cNvSpPr txBox="1"/>
          <p:nvPr/>
        </p:nvSpPr>
        <p:spPr>
          <a:xfrm>
            <a:off x="736300" y="3018661"/>
            <a:ext cx="7874200" cy="655597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Переменная – имеет имя, содержит в себе данные (число). Можно менять содержимое.</a:t>
            </a:r>
            <a:endParaRPr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76786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Парадигмы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63"/>
          <p:cNvSpPr txBox="1"/>
          <p:nvPr/>
        </p:nvSpPr>
        <p:spPr>
          <a:xfrm>
            <a:off x="632298" y="4483477"/>
            <a:ext cx="8369118" cy="105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Императивная</a:t>
            </a:r>
          </a:p>
          <a:p>
            <a:pPr lvl="1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Процедурная (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C, C++, Pascal, Go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lvl="1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Объектно-ориентированная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(Java, C#, PHP)</a:t>
            </a:r>
            <a:endParaRPr lang="ru-RU" sz="2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Декларативная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(SQL)</a:t>
            </a:r>
            <a:endParaRPr lang="ru-RU" sz="2000" dirty="0" smtClean="0">
              <a:latin typeface="Roboto"/>
              <a:ea typeface="Roboto"/>
              <a:cs typeface="Roboto"/>
              <a:sym typeface="Roboto"/>
            </a:endParaRPr>
          </a:p>
          <a:p>
            <a:pPr lvl="1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 Функциональная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(Scala, Lisp, </a:t>
            </a:r>
            <a:r>
              <a:rPr lang="en-US" sz="2000" dirty="0" err="1" smtClean="0">
                <a:latin typeface="Roboto"/>
                <a:ea typeface="Roboto"/>
                <a:cs typeface="Roboto"/>
                <a:sym typeface="Calibri"/>
              </a:rPr>
              <a:t>Erlang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)</a:t>
            </a:r>
            <a:endParaRPr lang="ru-RU" sz="2000" dirty="0" smtClean="0">
              <a:latin typeface="Roboto"/>
              <a:ea typeface="Roboto"/>
              <a:cs typeface="Roboto"/>
              <a:sym typeface="Calibri"/>
            </a:endParaRPr>
          </a:p>
          <a:p>
            <a:pPr lvl="1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 Логическая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(Prolog)</a:t>
            </a:r>
          </a:p>
          <a:p>
            <a:pPr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2000" dirty="0" smtClean="0">
                <a:solidFill>
                  <a:srgbClr val="424C53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Мультипарадигменные</a:t>
            </a:r>
          </a:p>
          <a:p>
            <a:pPr lvl="1" indent="-12700">
              <a:lnSpc>
                <a:spcPct val="150000"/>
              </a:lnSpc>
              <a:buSzPts val="2000"/>
              <a:buFont typeface="Noto Sans Symbols"/>
              <a:buChar char="▪"/>
            </a:pPr>
            <a:endParaRPr lang="en-US" sz="2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6"/>
          <p:cNvSpPr txBox="1"/>
          <p:nvPr/>
        </p:nvSpPr>
        <p:spPr>
          <a:xfrm>
            <a:off x="1165523" y="2418137"/>
            <a:ext cx="6840900" cy="748102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Парадигма – совокупность идей и понятий, определяющих стиль написания програм на языке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6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Примеры использования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63"/>
          <p:cNvSpPr txBox="1"/>
          <p:nvPr/>
        </p:nvSpPr>
        <p:spPr>
          <a:xfrm>
            <a:off x="632298" y="2219325"/>
            <a:ext cx="8369118" cy="382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C, C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++ –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операционные системы, игры</a:t>
            </a:r>
          </a:p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PHP, Ruby –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Веб разработка</a:t>
            </a:r>
          </a:p>
          <a:p>
            <a:pPr lvl="0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JavaScript –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интерактив на веб-странице</a:t>
            </a:r>
            <a:endParaRPr lang="ru-RU" sz="2000" dirty="0" smtClean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Python, R –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статистические вычисления, искуственный интеллект</a:t>
            </a:r>
          </a:p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Java, C# - Enterprise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системы</a:t>
            </a:r>
          </a:p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Java – Android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разработка</a:t>
            </a:r>
          </a:p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Swift – iOS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разработка</a:t>
            </a:r>
          </a:p>
          <a:p>
            <a:pPr lvl="1" indent="-12700">
              <a:lnSpc>
                <a:spcPct val="150000"/>
              </a:lnSpc>
              <a:buSzPts val="2000"/>
              <a:buFont typeface="Noto Sans Symbols"/>
              <a:buChar char="▪"/>
            </a:pPr>
            <a:endParaRPr lang="en-US" sz="2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2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site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49058" y="2730842"/>
            <a:ext cx="1151084" cy="1593958"/>
            <a:chOff x="197391" y="5146234"/>
            <a:chExt cx="1151084" cy="1593958"/>
          </a:xfrm>
        </p:grpSpPr>
        <p:grpSp>
          <p:nvGrpSpPr>
            <p:cNvPr id="33" name="Group 32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97391" y="6370860"/>
              <a:ext cx="11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351702" y="2721317"/>
            <a:ext cx="473206" cy="1583012"/>
            <a:chOff x="539068" y="5146234"/>
            <a:chExt cx="473206" cy="1583012"/>
          </a:xfrm>
        </p:grpSpPr>
        <p:grpSp>
          <p:nvGrpSpPr>
            <p:cNvPr id="62" name="Group 61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39068" y="63599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QA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38054" y="2719501"/>
            <a:ext cx="467730" cy="1239596"/>
            <a:chOff x="539068" y="5146234"/>
            <a:chExt cx="467730" cy="1239596"/>
          </a:xfrm>
        </p:grpSpPr>
        <p:sp>
          <p:nvSpPr>
            <p:cNvPr id="89" name="Isosceles Triangle 88"/>
            <p:cNvSpPr/>
            <p:nvPr/>
          </p:nvSpPr>
          <p:spPr>
            <a:xfrm>
              <a:off x="539068" y="5607996"/>
              <a:ext cx="467730" cy="7778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0021" y="5146234"/>
              <a:ext cx="466777" cy="4667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146564" y="4035264"/>
            <a:ext cx="14507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DevOps/Ops/</a:t>
            </a:r>
          </a:p>
          <a:p>
            <a:pPr algn="ctr"/>
            <a:r>
              <a:rPr lang="en-US" dirty="0" err="1" smtClean="0"/>
              <a:t>SysAdmin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14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4887781" y="2719501"/>
            <a:ext cx="1014701" cy="1861827"/>
            <a:chOff x="265582" y="5146234"/>
            <a:chExt cx="1014701" cy="1861827"/>
          </a:xfrm>
        </p:grpSpPr>
        <p:grpSp>
          <p:nvGrpSpPr>
            <p:cNvPr id="83" name="Group 82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65582" y="6361730"/>
              <a:ext cx="1014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</a:t>
              </a:r>
            </a:p>
            <a:p>
              <a:r>
                <a:rPr lang="en-US" dirty="0" smtClean="0"/>
                <a:t>manager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356905" y="2730842"/>
            <a:ext cx="686726" cy="1853079"/>
            <a:chOff x="429570" y="5146234"/>
            <a:chExt cx="686726" cy="1853079"/>
          </a:xfrm>
        </p:grpSpPr>
        <p:grpSp>
          <p:nvGrpSpPr>
            <p:cNvPr id="93" name="Group 92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96" name="Isosceles Triangle 95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429570" y="6352982"/>
              <a:ext cx="686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Team</a:t>
              </a:r>
            </a:p>
            <a:p>
              <a:r>
                <a:rPr lang="en-US" dirty="0" smtClean="0"/>
                <a:t>lead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503535" y="2715903"/>
            <a:ext cx="1011815" cy="1608897"/>
            <a:chOff x="271064" y="5146234"/>
            <a:chExt cx="1011815" cy="1608897"/>
          </a:xfrm>
        </p:grpSpPr>
        <p:grpSp>
          <p:nvGrpSpPr>
            <p:cNvPr id="101" name="Group 100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105" name="Isosceles Triangle 104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271064" y="6385799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917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878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site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87992" y="2261284"/>
            <a:ext cx="4191011" cy="1630630"/>
            <a:chOff x="487994" y="2606948"/>
            <a:chExt cx="4191011" cy="1630630"/>
          </a:xfrm>
        </p:grpSpPr>
        <p:sp>
          <p:nvSpPr>
            <p:cNvPr id="3" name="Rectangle 2"/>
            <p:cNvSpPr/>
            <p:nvPr/>
          </p:nvSpPr>
          <p:spPr>
            <a:xfrm>
              <a:off x="487994" y="2606948"/>
              <a:ext cx="4191011" cy="16306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Snip Single Corner Rectangle 1"/>
            <p:cNvSpPr/>
            <p:nvPr/>
          </p:nvSpPr>
          <p:spPr>
            <a:xfrm>
              <a:off x="2918296" y="2682633"/>
              <a:ext cx="1391055" cy="144189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Roboto" panose="020B0604020202020204" charset="0"/>
                  <a:ea typeface="Roboto" panose="020B0604020202020204" charset="0"/>
                </a:rPr>
                <a:t>Backend</a:t>
              </a:r>
            </a:p>
            <a:p>
              <a:pPr algn="ctr"/>
              <a:r>
                <a:rPr lang="en-US" sz="1600" dirty="0" smtClean="0">
                  <a:latin typeface="Roboto" panose="020B0604020202020204" charset="0"/>
                  <a:ea typeface="Roboto" panose="020B0604020202020204" charset="0"/>
                </a:rPr>
                <a:t>(Java, PHP)</a:t>
              </a:r>
              <a:endParaRPr lang="en-US" sz="1600" dirty="0">
                <a:latin typeface="Roboto" panose="020B0604020202020204" charset="0"/>
                <a:ea typeface="Roboto" panose="020B0604020202020204" charset="0"/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>
              <a:off x="822790" y="2684833"/>
              <a:ext cx="1391055" cy="143969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Roboto" panose="020B0604020202020204" charset="0"/>
                  <a:ea typeface="Roboto" panose="020B0604020202020204" charset="0"/>
                </a:rPr>
                <a:t>Front-end (HTML, CSS, </a:t>
              </a:r>
              <a:r>
                <a:rPr lang="en-US" sz="1600" dirty="0" err="1" smtClean="0">
                  <a:latin typeface="Roboto" panose="020B0604020202020204" charset="0"/>
                  <a:ea typeface="Roboto" panose="020B0604020202020204" charset="0"/>
                </a:rPr>
                <a:t>Javascript</a:t>
              </a:r>
              <a:r>
                <a:rPr lang="en-US" sz="1600" dirty="0">
                  <a:latin typeface="Roboto" panose="020B0604020202020204" charset="0"/>
                  <a:ea typeface="Roboto" panose="020B0604020202020204" charset="0"/>
                </a:rPr>
                <a:t>)</a:t>
              </a:r>
            </a:p>
          </p:txBody>
        </p:sp>
      </p:grpSp>
      <p:cxnSp>
        <p:nvCxnSpPr>
          <p:cNvPr id="6" name="Straight Arrow Connector 5"/>
          <p:cNvCxnSpPr>
            <a:stCxn id="2" idx="1"/>
            <a:endCxn id="4" idx="1"/>
          </p:cNvCxnSpPr>
          <p:nvPr/>
        </p:nvCxnSpPr>
        <p:spPr>
          <a:xfrm flipH="1">
            <a:off x="2075821" y="3778864"/>
            <a:ext cx="1538001" cy="1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1"/>
            <a:endCxn id="4" idx="1"/>
          </p:cNvCxnSpPr>
          <p:nvPr/>
        </p:nvCxnSpPr>
        <p:spPr>
          <a:xfrm>
            <a:off x="1518316" y="3778864"/>
            <a:ext cx="557505" cy="1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3435105" y="4864135"/>
            <a:ext cx="1558869" cy="1352144"/>
          </a:xfrm>
          <a:prstGeom prst="cube">
            <a:avLst>
              <a:gd name="adj" fmla="val 16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CI/CD</a:t>
            </a:r>
          </a:p>
          <a:p>
            <a:pPr algn="ctr"/>
            <a:r>
              <a:rPr lang="en-US" dirty="0" smtClean="0"/>
              <a:t>(Jenkins)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33909" y="4275774"/>
            <a:ext cx="1166196" cy="2042707"/>
            <a:chOff x="2041587" y="4450656"/>
            <a:chExt cx="1166196" cy="2042707"/>
          </a:xfrm>
        </p:grpSpPr>
        <p:sp>
          <p:nvSpPr>
            <p:cNvPr id="4" name="Can 3"/>
            <p:cNvSpPr/>
            <p:nvPr/>
          </p:nvSpPr>
          <p:spPr>
            <a:xfrm>
              <a:off x="2041587" y="5141219"/>
              <a:ext cx="1083823" cy="1352144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VCS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Git</a:t>
              </a:r>
              <a:r>
                <a:rPr lang="en-US" dirty="0" smtClean="0"/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58127" y="4450656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Hosted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>
            <a:stCxn id="4" idx="4"/>
            <a:endCxn id="14" idx="2"/>
          </p:cNvCxnSpPr>
          <p:nvPr/>
        </p:nvCxnSpPr>
        <p:spPr>
          <a:xfrm>
            <a:off x="2617732" y="5642409"/>
            <a:ext cx="817373" cy="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69401" y="530263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34" name="Cube 33"/>
          <p:cNvSpPr/>
          <p:nvPr/>
        </p:nvSpPr>
        <p:spPr>
          <a:xfrm>
            <a:off x="5526719" y="4864135"/>
            <a:ext cx="1558869" cy="1352144"/>
          </a:xfrm>
          <a:prstGeom prst="cube">
            <a:avLst>
              <a:gd name="adj" fmla="val 16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 </a:t>
            </a:r>
            <a:r>
              <a:rPr lang="en-US" dirty="0" err="1" smtClean="0"/>
              <a:t>Env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4" idx="4"/>
            <a:endCxn id="34" idx="2"/>
          </p:cNvCxnSpPr>
          <p:nvPr/>
        </p:nvCxnSpPr>
        <p:spPr>
          <a:xfrm>
            <a:off x="4772669" y="5650860"/>
            <a:ext cx="75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08622" y="53211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82404" y="4057623"/>
            <a:ext cx="1151084" cy="1593958"/>
            <a:chOff x="197391" y="5146234"/>
            <a:chExt cx="1151084" cy="1593958"/>
          </a:xfrm>
        </p:grpSpPr>
        <p:grpSp>
          <p:nvGrpSpPr>
            <p:cNvPr id="33" name="Group 32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97391" y="6370860"/>
              <a:ext cx="11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</p:grpSp>
      <p:cxnSp>
        <p:nvCxnSpPr>
          <p:cNvPr id="39" name="Straight Connector 38"/>
          <p:cNvCxnSpPr>
            <a:stCxn id="29" idx="5"/>
            <a:endCxn id="12" idx="1"/>
          </p:cNvCxnSpPr>
          <p:nvPr/>
        </p:nvCxnSpPr>
        <p:spPr>
          <a:xfrm flipV="1">
            <a:off x="874879" y="3778864"/>
            <a:ext cx="643437" cy="112943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9" idx="5"/>
            <a:endCxn id="2" idx="2"/>
          </p:cNvCxnSpPr>
          <p:nvPr/>
        </p:nvCxnSpPr>
        <p:spPr>
          <a:xfrm flipV="1">
            <a:off x="874879" y="3057917"/>
            <a:ext cx="2043415" cy="18503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028848" y="2545135"/>
            <a:ext cx="473206" cy="1583012"/>
            <a:chOff x="539068" y="5146234"/>
            <a:chExt cx="473206" cy="1583012"/>
          </a:xfrm>
        </p:grpSpPr>
        <p:grpSp>
          <p:nvGrpSpPr>
            <p:cNvPr id="62" name="Group 61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39068" y="63599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QA</a:t>
              </a:r>
              <a:endParaRPr lang="en-US" dirty="0"/>
            </a:p>
          </p:txBody>
        </p:sp>
      </p:grpSp>
      <p:cxnSp>
        <p:nvCxnSpPr>
          <p:cNvPr id="66" name="Straight Connector 65"/>
          <p:cNvCxnSpPr>
            <a:stCxn id="64" idx="5"/>
            <a:endCxn id="34" idx="1"/>
          </p:cNvCxnSpPr>
          <p:nvPr/>
        </p:nvCxnSpPr>
        <p:spPr>
          <a:xfrm>
            <a:off x="5379646" y="3395814"/>
            <a:ext cx="815855" cy="168962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>
            <a:off x="7436386" y="4861322"/>
            <a:ext cx="1558869" cy="1352144"/>
          </a:xfrm>
          <a:prstGeom prst="cube">
            <a:avLst>
              <a:gd name="adj" fmla="val 16367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 rot="5400000">
            <a:off x="6733572" y="5829891"/>
            <a:ext cx="506870" cy="1583012"/>
            <a:chOff x="522236" y="5146234"/>
            <a:chExt cx="506870" cy="1583012"/>
          </a:xfrm>
        </p:grpSpPr>
        <p:grpSp>
          <p:nvGrpSpPr>
            <p:cNvPr id="78" name="Group 77"/>
            <p:cNvGrpSpPr/>
            <p:nvPr/>
          </p:nvGrpSpPr>
          <p:grpSpPr>
            <a:xfrm>
              <a:off x="539068" y="5146234"/>
              <a:ext cx="467730" cy="1239596"/>
              <a:chOff x="539068" y="5146234"/>
              <a:chExt cx="467730" cy="1239596"/>
            </a:xfrm>
          </p:grpSpPr>
          <p:sp>
            <p:nvSpPr>
              <p:cNvPr id="80" name="Isosceles Triangle 79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522236" y="635991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RM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>
            <a:stCxn id="80" idx="1"/>
            <a:endCxn id="14" idx="3"/>
          </p:cNvCxnSpPr>
          <p:nvPr/>
        </p:nvCxnSpPr>
        <p:spPr>
          <a:xfrm flipH="1" flipV="1">
            <a:off x="4103887" y="6216279"/>
            <a:ext cx="2823947" cy="28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0" idx="1"/>
            <a:endCxn id="73" idx="2"/>
          </p:cNvCxnSpPr>
          <p:nvPr/>
        </p:nvCxnSpPr>
        <p:spPr>
          <a:xfrm flipV="1">
            <a:off x="6927834" y="5648047"/>
            <a:ext cx="508552" cy="85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6963180" y="2541257"/>
            <a:ext cx="467730" cy="1239596"/>
            <a:chOff x="539068" y="5146234"/>
            <a:chExt cx="467730" cy="1239596"/>
          </a:xfrm>
        </p:grpSpPr>
        <p:sp>
          <p:nvSpPr>
            <p:cNvPr id="89" name="Isosceles Triangle 88"/>
            <p:cNvSpPr/>
            <p:nvPr/>
          </p:nvSpPr>
          <p:spPr>
            <a:xfrm>
              <a:off x="539068" y="5607996"/>
              <a:ext cx="467730" cy="77783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0021" y="5146234"/>
              <a:ext cx="466777" cy="4667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1" name="Straight Connector 90"/>
          <p:cNvCxnSpPr>
            <a:stCxn id="89" idx="3"/>
            <a:endCxn id="4" idx="0"/>
          </p:cNvCxnSpPr>
          <p:nvPr/>
        </p:nvCxnSpPr>
        <p:spPr>
          <a:xfrm flipH="1">
            <a:off x="2075821" y="3780853"/>
            <a:ext cx="5121224" cy="145644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9" idx="3"/>
            <a:endCxn id="14" idx="1"/>
          </p:cNvCxnSpPr>
          <p:nvPr/>
        </p:nvCxnSpPr>
        <p:spPr>
          <a:xfrm flipH="1">
            <a:off x="4103887" y="3780853"/>
            <a:ext cx="3093158" cy="13045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3"/>
            <a:endCxn id="34" idx="1"/>
          </p:cNvCxnSpPr>
          <p:nvPr/>
        </p:nvCxnSpPr>
        <p:spPr>
          <a:xfrm flipH="1">
            <a:off x="6195501" y="3780853"/>
            <a:ext cx="1001544" cy="13045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9" idx="3"/>
            <a:endCxn id="73" idx="1"/>
          </p:cNvCxnSpPr>
          <p:nvPr/>
        </p:nvCxnSpPr>
        <p:spPr>
          <a:xfrm>
            <a:off x="7197045" y="3780853"/>
            <a:ext cx="908123" cy="13017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90247" y="2533410"/>
            <a:ext cx="145078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DevOps/Ops/</a:t>
            </a:r>
          </a:p>
          <a:p>
            <a:pPr algn="ctr"/>
            <a:r>
              <a:rPr lang="en-US" dirty="0" err="1" smtClean="0"/>
              <a:t>SysAdmin</a:t>
            </a:r>
            <a:endParaRPr lang="en-US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4938026" y="6346056"/>
            <a:ext cx="99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624970" y="4318798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Maintains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2899501" y="5690432"/>
            <a:ext cx="237325" cy="344937"/>
            <a:chOff x="2802767" y="5690432"/>
            <a:chExt cx="237325" cy="344937"/>
          </a:xfrm>
        </p:grpSpPr>
        <p:sp>
          <p:nvSpPr>
            <p:cNvPr id="103" name="Snip Single Corner Rectangle 102"/>
            <p:cNvSpPr/>
            <p:nvPr/>
          </p:nvSpPr>
          <p:spPr>
            <a:xfrm>
              <a:off x="2802767" y="5690432"/>
              <a:ext cx="181596" cy="28693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nip Single Corner Rectangle 111"/>
            <p:cNvSpPr/>
            <p:nvPr/>
          </p:nvSpPr>
          <p:spPr>
            <a:xfrm>
              <a:off x="2858496" y="5748439"/>
              <a:ext cx="181596" cy="28693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Oval 114"/>
          <p:cNvSpPr/>
          <p:nvPr/>
        </p:nvSpPr>
        <p:spPr>
          <a:xfrm>
            <a:off x="6099620" y="5806072"/>
            <a:ext cx="285808" cy="2869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074601" y="5715688"/>
            <a:ext cx="285808" cy="2869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873791" y="6465093"/>
            <a:ext cx="285808" cy="2869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978792" y="5806072"/>
            <a:ext cx="285808" cy="2869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675421" y="953696"/>
            <a:ext cx="968356" cy="1429205"/>
            <a:chOff x="4772669" y="536192"/>
            <a:chExt cx="968356" cy="1429205"/>
          </a:xfrm>
        </p:grpSpPr>
        <p:grpSp>
          <p:nvGrpSpPr>
            <p:cNvPr id="120" name="Group 119"/>
            <p:cNvGrpSpPr/>
            <p:nvPr/>
          </p:nvGrpSpPr>
          <p:grpSpPr>
            <a:xfrm>
              <a:off x="4772669" y="536192"/>
              <a:ext cx="467730" cy="1239596"/>
              <a:chOff x="539068" y="5146234"/>
              <a:chExt cx="467730" cy="1239596"/>
            </a:xfrm>
          </p:grpSpPr>
          <p:sp>
            <p:nvSpPr>
              <p:cNvPr id="122" name="Isosceles Triangle 121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4949218" y="612729"/>
              <a:ext cx="467730" cy="1239596"/>
              <a:chOff x="539068" y="5146234"/>
              <a:chExt cx="467730" cy="1239596"/>
            </a:xfrm>
          </p:grpSpPr>
          <p:sp>
            <p:nvSpPr>
              <p:cNvPr id="125" name="Isosceles Triangle 124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105960" y="669265"/>
              <a:ext cx="467730" cy="1239596"/>
              <a:chOff x="539068" y="5146234"/>
              <a:chExt cx="467730" cy="1239596"/>
            </a:xfrm>
          </p:grpSpPr>
          <p:sp>
            <p:nvSpPr>
              <p:cNvPr id="128" name="Isosceles Triangle 127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273295" y="725801"/>
              <a:ext cx="467730" cy="1239596"/>
              <a:chOff x="539068" y="5146234"/>
              <a:chExt cx="467730" cy="1239596"/>
            </a:xfrm>
          </p:grpSpPr>
          <p:sp>
            <p:nvSpPr>
              <p:cNvPr id="131" name="Isosceles Triangle 130"/>
              <p:cNvSpPr/>
              <p:nvPr/>
            </p:nvSpPr>
            <p:spPr>
              <a:xfrm>
                <a:off x="539068" y="5607996"/>
                <a:ext cx="467730" cy="777834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40021" y="5146234"/>
                <a:ext cx="466777" cy="46677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6780880" y="953696"/>
            <a:ext cx="1802866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Product manager</a:t>
            </a:r>
          </a:p>
          <a:p>
            <a:r>
              <a:rPr lang="en-US" dirty="0" smtClean="0"/>
              <a:t>Business Analyst</a:t>
            </a:r>
          </a:p>
          <a:p>
            <a:r>
              <a:rPr lang="en-US" dirty="0" smtClean="0"/>
              <a:t>Designer</a:t>
            </a:r>
          </a:p>
          <a:p>
            <a:r>
              <a:rPr lang="en-US" dirty="0" smtClean="0"/>
              <a:t>System Architect</a:t>
            </a:r>
          </a:p>
          <a:p>
            <a:r>
              <a:rPr lang="en-US" dirty="0" smtClean="0"/>
              <a:t>Etc…</a:t>
            </a:r>
          </a:p>
        </p:txBody>
      </p:sp>
      <p:sp>
        <p:nvSpPr>
          <p:cNvPr id="107" name="Smiley Face 106"/>
          <p:cNvSpPr/>
          <p:nvPr/>
        </p:nvSpPr>
        <p:spPr>
          <a:xfrm>
            <a:off x="8367292" y="3596581"/>
            <a:ext cx="747002" cy="747002"/>
          </a:xfrm>
          <a:prstGeom prst="smileyFac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107" idx="4"/>
            <a:endCxn id="73" idx="1"/>
          </p:cNvCxnSpPr>
          <p:nvPr/>
        </p:nvCxnSpPr>
        <p:spPr>
          <a:xfrm flipH="1">
            <a:off x="8105168" y="4343583"/>
            <a:ext cx="635625" cy="73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0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part summary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63"/>
          <p:cNvSpPr txBox="1"/>
          <p:nvPr/>
        </p:nvSpPr>
        <p:spPr>
          <a:xfrm>
            <a:off x="632298" y="2329393"/>
            <a:ext cx="8369118" cy="249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Языки программирования</a:t>
            </a:r>
          </a:p>
          <a:p>
            <a:pPr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Интерпретатор, компилятор</a:t>
            </a:r>
          </a:p>
          <a:p>
            <a:pPr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Типы данных</a:t>
            </a:r>
          </a:p>
          <a:p>
            <a:pPr lvl="0"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Парадигмы</a:t>
            </a:r>
          </a:p>
          <a:p>
            <a:pPr indent="-12700">
              <a:lnSpc>
                <a:spcPct val="150000"/>
              </a:lnSpc>
              <a:buSzPts val="2000"/>
              <a:buFont typeface="Noto Sans Symbols"/>
              <a:buChar char="▪"/>
            </a:pP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  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IT-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проект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9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Понятие алгоритма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226"/>
          <p:cNvSpPr txBox="1"/>
          <p:nvPr/>
        </p:nvSpPr>
        <p:spPr>
          <a:xfrm>
            <a:off x="1165523" y="2418136"/>
            <a:ext cx="6840900" cy="957361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Алгоритм – конечная последовательность точно сформулированных </a:t>
            </a:r>
            <a:r>
              <a:rPr lang="ru-RU" sz="20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шагов</a:t>
            </a:r>
            <a:r>
              <a:rPr lang="ru-RU" sz="20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которые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позволяют решать те или иные классы задач.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168" y="3539115"/>
            <a:ext cx="33758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/>
                <a:ea typeface="Roboto"/>
                <a:cs typeface="Roboto"/>
              </a:rPr>
              <a:t>Пример 1. Алгоритм заварки чая: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Взять чайник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Окатить кипятком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Насыпать в чайник заварки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Залить кипятком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Подождать 10 минут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Налить в чашку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55F8D-8140-4F69-8534-F44F2D3EAFBE}"/>
              </a:ext>
            </a:extLst>
          </p:cNvPr>
          <p:cNvSpPr txBox="1"/>
          <p:nvPr/>
        </p:nvSpPr>
        <p:spPr>
          <a:xfrm>
            <a:off x="4263629" y="3563699"/>
            <a:ext cx="4890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/>
                <a:ea typeface="Roboto"/>
                <a:cs typeface="Roboto"/>
              </a:rPr>
              <a:t>Пример 2. Алгоритм поиска НОД: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Большее число поделить на меньшее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Если делится без остатка, меньшее число - результат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Заменить большее число остатком от деления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Перейти к пункту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5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Практика. Алгоритм НОД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55F8D-8140-4F69-8534-F44F2D3EAFBE}"/>
              </a:ext>
            </a:extLst>
          </p:cNvPr>
          <p:cNvSpPr txBox="1"/>
          <p:nvPr/>
        </p:nvSpPr>
        <p:spPr>
          <a:xfrm>
            <a:off x="694168" y="3517099"/>
            <a:ext cx="4257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latin typeface="Roboto"/>
                <a:ea typeface="Roboto"/>
                <a:cs typeface="Roboto"/>
              </a:rPr>
              <a:t>Алгоритм </a:t>
            </a:r>
            <a:r>
              <a:rPr lang="ru-RU" sz="1600" dirty="0">
                <a:latin typeface="Roboto"/>
                <a:ea typeface="Roboto"/>
                <a:cs typeface="Roboto"/>
              </a:rPr>
              <a:t>поиска НОД: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Большее число поделить на меньшее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Если делится без остатка, меньшее </a:t>
            </a:r>
            <a:r>
              <a:rPr lang="ru-RU" sz="1600" dirty="0" smtClean="0">
                <a:latin typeface="Roboto"/>
                <a:ea typeface="Roboto"/>
                <a:cs typeface="Roboto"/>
              </a:rPr>
              <a:t>число </a:t>
            </a:r>
            <a:r>
              <a:rPr lang="ru-RU" sz="1600" dirty="0">
                <a:latin typeface="Roboto"/>
                <a:ea typeface="Roboto"/>
                <a:cs typeface="Roboto"/>
              </a:rPr>
              <a:t>- результат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Заменить большее число остатком от деления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>
                <a:latin typeface="Roboto"/>
                <a:ea typeface="Roboto"/>
                <a:cs typeface="Roboto"/>
              </a:rPr>
              <a:t>Перейти к пункту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168" y="2196081"/>
            <a:ext cx="791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Используя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поиска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НОД,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найти на</a:t>
            </a:r>
            <a:r>
              <a:rPr lang="uk-UA" sz="20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и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больший общий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делитель чисел 5733 и 105. </a:t>
            </a:r>
          </a:p>
        </p:txBody>
      </p:sp>
      <p:graphicFrame>
        <p:nvGraphicFramePr>
          <p:cNvPr id="14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37680"/>
              </p:ext>
            </p:extLst>
          </p:nvPr>
        </p:nvGraphicFramePr>
        <p:xfrm>
          <a:off x="4951379" y="3540399"/>
          <a:ext cx="3959157" cy="286974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085">
                  <a:extLst>
                    <a:ext uri="{9D8B030D-6E8A-4147-A177-3AD203B41FA5}">
                      <a16:colId xmlns:a16="http://schemas.microsoft.com/office/drawing/2014/main" val="3500820464"/>
                    </a:ext>
                  </a:extLst>
                </a:gridCol>
              </a:tblGrid>
              <a:tr h="478291">
                <a:tc>
                  <a:txBody>
                    <a:bodyPr/>
                    <a:lstStyle/>
                    <a:p>
                      <a:r>
                        <a:rPr lang="uk-UA" sz="1600" b="1" dirty="0" smtClean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Ит</a:t>
                      </a:r>
                      <a:endParaRPr lang="uk-UA" sz="1600" b="1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b="1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Ч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b="1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Ч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b="1" dirty="0" err="1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Объяснение</a:t>
                      </a:r>
                      <a:endParaRPr lang="uk-UA" sz="1600" b="1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91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5733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5733 = 105*54 + 63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2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63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105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105 = 63 * 1 + 42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3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63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63 = 42 * 1 + 21</a:t>
                      </a:r>
                      <a:endParaRPr lang="en-US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4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21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42 = 21 * 2 + 0</a:t>
                      </a:r>
                      <a:endParaRPr lang="en-US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5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21</a:t>
                      </a:r>
                      <a:endParaRPr lang="uk-UA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Calibri" charset="0"/>
                        </a:rPr>
                        <a:t>Результат - 21</a:t>
                      </a:r>
                      <a:endParaRPr lang="en-US" sz="1600" dirty="0">
                        <a:solidFill>
                          <a:schemeClr val="tx1"/>
                        </a:solidFill>
                        <a:latin typeface="Roboto" panose="020B0604020202020204" charset="0"/>
                        <a:ea typeface="Roboto" panose="020B0604020202020204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чего нужны</a:t>
            </a:r>
            <a:b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41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алгоритмы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49C7889-980B-4903-8F68-D8D44265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00" y="2972416"/>
            <a:ext cx="6696850" cy="1943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Упрощает взаимодействие с компьютером;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Стандартизация описания процессов и разработки;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Roboto"/>
                <a:ea typeface="Roboto"/>
                <a:cs typeface="Roboto"/>
              </a:rPr>
              <a:t>Упрощение </a:t>
            </a:r>
            <a:r>
              <a:rPr lang="ru-RU" sz="2000" dirty="0">
                <a:latin typeface="Roboto"/>
                <a:ea typeface="Roboto"/>
                <a:cs typeface="Roboto"/>
              </a:rPr>
              <a:t>процесса разработки;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Roboto"/>
                <a:ea typeface="Roboto"/>
                <a:cs typeface="Roboto"/>
              </a:rPr>
              <a:t>Использование </a:t>
            </a:r>
            <a:r>
              <a:rPr lang="ru-RU" sz="2000" dirty="0">
                <a:latin typeface="Roboto"/>
                <a:ea typeface="Roboto"/>
                <a:cs typeface="Roboto"/>
              </a:rPr>
              <a:t>готовых оптимальных решений</a:t>
            </a:r>
            <a:r>
              <a:rPr lang="ru-RU" sz="2000" dirty="0" smtClean="0">
                <a:latin typeface="Roboto"/>
                <a:ea typeface="Roboto"/>
                <a:cs typeface="Roboto"/>
              </a:rPr>
              <a:t>;</a:t>
            </a:r>
            <a:endParaRPr lang="ru-RU" sz="2000" dirty="0">
              <a:latin typeface="Roboto"/>
              <a:ea typeface="Roboto"/>
              <a:cs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5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436096" y="0"/>
            <a:ext cx="3707904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17609" y="1590916"/>
            <a:ext cx="42795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Влад</a:t>
            </a:r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000" b="1" dirty="0" smtClean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Гутов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702374" y="4365745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LinkedIn</a:t>
            </a:r>
            <a:endParaRPr lang="en-US" sz="1500" i="0" u="none" strike="noStrike" cap="none" dirty="0" smtClean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vladislav.gutov@gmail.com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969374" y="527690"/>
            <a:ext cx="2724900" cy="307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Фото</a:t>
            </a:r>
            <a:endParaRPr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инструктора</a:t>
            </a:r>
            <a:endParaRPr sz="1800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-292156" y="2034766"/>
            <a:ext cx="5269800" cy="272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0" i="0" u="none" strike="noStrike" cap="none" dirty="0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Senior Software Engineer в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Luxoft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dirty="0">
                <a:latin typeface="Roboto"/>
                <a:ea typeface="Roboto"/>
                <a:cs typeface="Roboto"/>
                <a:sym typeface="Calibri"/>
              </a:rPr>
              <a:t>5 лет опыта </a:t>
            </a:r>
            <a:r>
              <a:rPr lang="ru-RU" dirty="0" smtClean="0">
                <a:latin typeface="Roboto"/>
                <a:ea typeface="Roboto"/>
                <a:cs typeface="Roboto"/>
                <a:sym typeface="Calibri"/>
              </a:rPr>
              <a:t>программирования</a:t>
            </a:r>
            <a:endParaRPr lang="en-US" dirty="0" smtClean="0">
              <a:latin typeface="Roboto"/>
              <a:ea typeface="Roboto"/>
              <a:cs typeface="Roboto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dirty="0" smtClean="0">
                <a:latin typeface="Roboto"/>
                <a:ea typeface="Roboto"/>
                <a:cs typeface="Roboto"/>
                <a:sym typeface="Calibri"/>
              </a:rPr>
              <a:t>Big </a:t>
            </a:r>
            <a:r>
              <a:rPr lang="en-US" dirty="0">
                <a:latin typeface="Roboto"/>
                <a:ea typeface="Roboto"/>
                <a:cs typeface="Roboto"/>
                <a:sym typeface="Calibri"/>
              </a:rPr>
              <a:t>Data, data streaming, high </a:t>
            </a:r>
            <a:r>
              <a:rPr lang="en-US" dirty="0" smtClean="0">
                <a:latin typeface="Roboto"/>
                <a:ea typeface="Roboto"/>
                <a:cs typeface="Roboto"/>
                <a:sym typeface="Calibri"/>
              </a:rPr>
              <a:t>load</a:t>
            </a:r>
            <a:endParaRPr lang="ru-RU" dirty="0" smtClean="0">
              <a:latin typeface="Roboto"/>
              <a:ea typeface="Roboto"/>
              <a:cs typeface="Roboto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Scala, Java, JavaScript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Python,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Lua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, Prolog, C/C++, Assembler, Pascal, Groovy,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Clojure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TypeScript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Picture 10" descr="https://lh3.googleusercontent.com/a8HnZW28s8wiUCo4FtQHdUAThKjgwfQ3EarRS9HU8fpOm6Tk4uRKRWcT_PHhCnK9Ugb2B4e4Yy4vQpYGjJC5lr-XAj0onGCnBVt9uVblXk27N4SuEkS7BpantbhXFqdvJydtmWCf">
            <a:extLst>
              <a:ext uri="{FF2B5EF4-FFF2-40B4-BE49-F238E27FC236}">
                <a16:creationId xmlns:a16="http://schemas.microsoft.com/office/drawing/2014/main" id="{5271536A-4B87-4F61-969E-C488476B3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82" y="378970"/>
            <a:ext cx="3477732" cy="32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7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Свойства алгоритмов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49C7889-980B-4903-8F68-D8D44265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00" y="2286000"/>
            <a:ext cx="8581516" cy="4027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Конечность – всегда должен заканчиваться за конечное количество шагов;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Массовость – должен быть применим для класса подобных задач;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Определенность – действия на каждом шагу должны быть точно определенны, без двузначностей;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Результативность – алгоритм должен решать поставленную задачу;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2000" dirty="0">
                <a:latin typeface="Roboto"/>
                <a:ea typeface="Roboto"/>
                <a:cs typeface="Roboto"/>
              </a:rPr>
              <a:t>Эффективность – алгоритм должен оптимально решать поставленную задачу.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78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Способы представления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96081"/>
            <a:ext cx="79163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1.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Словесная форма представления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700" y="2986166"/>
            <a:ext cx="4354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Пример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поиска НОД: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Большее число поделить на меньшее.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Если делится без остатка, меньшее число - результат.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Заменить большее число остатком от деления.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Перейти к пункту 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4364" y="3021732"/>
            <a:ext cx="4147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Плюсы: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не требует дополнительных знаний стандартов представления;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можно концептуально описать сложный алгоритм;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Минусы: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не стандартизируются;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очень многословны;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допускают неоднозначность их 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понимания.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3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Способы представления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9" y="1984637"/>
            <a:ext cx="79163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2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Графическая форма представления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95577"/>
              </p:ext>
            </p:extLst>
          </p:nvPr>
        </p:nvGraphicFramePr>
        <p:xfrm>
          <a:off x="694169" y="2536632"/>
          <a:ext cx="7916331" cy="4211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1405">
                  <a:extLst>
                    <a:ext uri="{9D8B030D-6E8A-4147-A177-3AD203B41FA5}">
                      <a16:colId xmlns:a16="http://schemas.microsoft.com/office/drawing/2014/main" val="998460210"/>
                    </a:ext>
                  </a:extLst>
                </a:gridCol>
                <a:gridCol w="2956149">
                  <a:extLst>
                    <a:ext uri="{9D8B030D-6E8A-4147-A177-3AD203B41FA5}">
                      <a16:colId xmlns:a16="http://schemas.microsoft.com/office/drawing/2014/main" val="1361686393"/>
                    </a:ext>
                  </a:extLst>
                </a:gridCol>
                <a:gridCol w="2638777">
                  <a:extLst>
                    <a:ext uri="{9D8B030D-6E8A-4147-A177-3AD203B41FA5}">
                      <a16:colId xmlns:a16="http://schemas.microsoft.com/office/drawing/2014/main" val="2706232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Roboto" panose="020B0604020202020204"/>
                        </a:rPr>
                        <a:t>Название</a:t>
                      </a:r>
                      <a:r>
                        <a:rPr lang="ru-RU" b="1" baseline="0" dirty="0" smtClean="0">
                          <a:latin typeface="Roboto" panose="020B0604020202020204"/>
                        </a:rPr>
                        <a:t> символа</a:t>
                      </a:r>
                      <a:endParaRPr lang="en-US" b="1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Roboto" panose="020B0604020202020204"/>
                        </a:rPr>
                        <a:t>Обозначение</a:t>
                      </a:r>
                      <a:endParaRPr lang="en-US" b="1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Roboto" panose="020B0604020202020204"/>
                        </a:rPr>
                        <a:t>Объяснение</a:t>
                      </a:r>
                      <a:endParaRPr lang="en-US" b="1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78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Процесс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Вычислительное действие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83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Решение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Проверка</a:t>
                      </a:r>
                      <a:r>
                        <a:rPr lang="ru-RU" baseline="0" dirty="0" smtClean="0">
                          <a:latin typeface="Roboto" panose="020B0604020202020204"/>
                        </a:rPr>
                        <a:t> условий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61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Модификация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Начало</a:t>
                      </a:r>
                      <a:r>
                        <a:rPr lang="ru-RU" baseline="0" dirty="0" smtClean="0">
                          <a:latin typeface="Roboto" panose="020B0604020202020204"/>
                        </a:rPr>
                        <a:t> цикла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04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Предопределенный процесс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Подпрограмма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5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Roboto" panose="020B0604020202020204"/>
                        </a:rPr>
                        <a:t>Ввод-вывод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mtClean="0">
                          <a:latin typeface="Roboto" panose="020B0604020202020204"/>
                        </a:rPr>
                        <a:t>Пуск-остановка</a:t>
                      </a:r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177556"/>
                  </a:ext>
                </a:extLst>
              </a:tr>
            </a:tbl>
          </a:graphicData>
        </a:graphic>
      </p:graphicFrame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FDBD948F-62C0-4A6F-B31C-7F82AF5CE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038" y="2916251"/>
            <a:ext cx="1012024" cy="591363"/>
          </a:xfrm>
          <a:prstGeom prst="rect">
            <a:avLst/>
          </a:prstGeom>
        </p:spPr>
      </p:pic>
      <p:pic>
        <p:nvPicPr>
          <p:cNvPr id="11" name="Picture 2" descr="http://book.kbsu.ru/theory/chapter7/0008.gif">
            <a:extLst>
              <a:ext uri="{FF2B5EF4-FFF2-40B4-BE49-F238E27FC236}">
                <a16:creationId xmlns:a16="http://schemas.microsoft.com/office/drawing/2014/main" id="{6B5BB451-80B2-41D7-A5BD-A09401C7B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12" y="3587452"/>
            <a:ext cx="12477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http://book.kbsu.ru/theory/chapter7/0009.gif">
            <a:extLst>
              <a:ext uri="{FF2B5EF4-FFF2-40B4-BE49-F238E27FC236}">
                <a16:creationId xmlns:a16="http://schemas.microsoft.com/office/drawing/2014/main" id="{16227D56-02F2-49ED-96A4-EA391D996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49" y="4293825"/>
            <a:ext cx="14859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book.kbsu.ru/theory/chapter7/0010.gif">
            <a:extLst>
              <a:ext uri="{FF2B5EF4-FFF2-40B4-BE49-F238E27FC236}">
                <a16:creationId xmlns:a16="http://schemas.microsoft.com/office/drawing/2014/main" id="{BEE97F6E-E7DB-44A0-90CD-0F3E110A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74" y="4865480"/>
            <a:ext cx="10096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http://book.kbsu.ru/theory/chapter7/0011.gif">
            <a:extLst>
              <a:ext uri="{FF2B5EF4-FFF2-40B4-BE49-F238E27FC236}">
                <a16:creationId xmlns:a16="http://schemas.microsoft.com/office/drawing/2014/main" id="{6D121A9C-98E9-4F59-8E74-14AF9AA5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74" y="5463404"/>
            <a:ext cx="6953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book.kbsu.ru/theory/chapter7/0012.gif">
            <a:extLst>
              <a:ext uri="{FF2B5EF4-FFF2-40B4-BE49-F238E27FC236}">
                <a16:creationId xmlns:a16="http://schemas.microsoft.com/office/drawing/2014/main" id="{81EC017B-B7DF-463B-9CA1-5A97247C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58" y="6213465"/>
            <a:ext cx="8096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0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Способы представления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96081"/>
            <a:ext cx="791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2.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Графическая форма представления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300" y="2633215"/>
            <a:ext cx="435448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</a:t>
            </a:r>
            <a:r>
              <a:rPr lang="ru-RU" sz="14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поиска НОД: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Большее число поделить на меньшее.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Если делится без остатка, меньшее число - результат.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Заменить большее число остатком от деления.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Перейти к пункту 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00" y="5136432"/>
            <a:ext cx="485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Плюсом данного способа является наглядность.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Минусом – трудность восприятия больших алгоритмов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51056" y="2219381"/>
            <a:ext cx="2450836" cy="4325479"/>
            <a:chOff x="8365440" y="1634054"/>
            <a:chExt cx="2907075" cy="5117611"/>
          </a:xfrm>
        </p:grpSpPr>
        <p:sp>
          <p:nvSpPr>
            <p:cNvPr id="15" name="Блок-схема: альтернативный процесс 5">
              <a:extLst>
                <a:ext uri="{FF2B5EF4-FFF2-40B4-BE49-F238E27FC236}">
                  <a16:creationId xmlns:a16="http://schemas.microsoft.com/office/drawing/2014/main" id="{CEC7F0C6-33FC-416C-AAEA-626049EDB764}"/>
                </a:ext>
              </a:extLst>
            </p:cNvPr>
            <p:cNvSpPr/>
            <p:nvPr/>
          </p:nvSpPr>
          <p:spPr>
            <a:xfrm>
              <a:off x="8686800" y="1634054"/>
              <a:ext cx="2196548" cy="36933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Начало</a:t>
              </a:r>
            </a:p>
          </p:txBody>
        </p:sp>
        <p:sp>
          <p:nvSpPr>
            <p:cNvPr id="16" name="Блок-схема: данные 7">
              <a:extLst>
                <a:ext uri="{FF2B5EF4-FFF2-40B4-BE49-F238E27FC236}">
                  <a16:creationId xmlns:a16="http://schemas.microsoft.com/office/drawing/2014/main" id="{9A3E27ED-AFFD-467D-9FB4-0AAEAE990938}"/>
                </a:ext>
              </a:extLst>
            </p:cNvPr>
            <p:cNvSpPr/>
            <p:nvPr/>
          </p:nvSpPr>
          <p:spPr>
            <a:xfrm>
              <a:off x="8686799" y="2182166"/>
              <a:ext cx="2196548" cy="554332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Ввести числа</a:t>
              </a:r>
            </a:p>
          </p:txBody>
        </p:sp>
        <p:sp>
          <p:nvSpPr>
            <p:cNvPr id="17" name="Блок-схема: процесс 8">
              <a:extLst>
                <a:ext uri="{FF2B5EF4-FFF2-40B4-BE49-F238E27FC236}">
                  <a16:creationId xmlns:a16="http://schemas.microsoft.com/office/drawing/2014/main" id="{371EC132-E75E-4BC3-A563-7EC5351C6A26}"/>
                </a:ext>
              </a:extLst>
            </p:cNvPr>
            <p:cNvSpPr/>
            <p:nvPr/>
          </p:nvSpPr>
          <p:spPr>
            <a:xfrm>
              <a:off x="8686799" y="2829340"/>
              <a:ext cx="2196549" cy="592187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Большее число поделить на меньшее;</a:t>
              </a:r>
            </a:p>
            <a:p>
              <a:pPr algn="ctr"/>
              <a:r>
                <a:rPr lang="ru-RU" sz="12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 Запомнить остаток</a:t>
              </a:r>
            </a:p>
          </p:txBody>
        </p:sp>
        <p:sp>
          <p:nvSpPr>
            <p:cNvPr id="18" name="Блок-схема: решение 9">
              <a:extLst>
                <a:ext uri="{FF2B5EF4-FFF2-40B4-BE49-F238E27FC236}">
                  <a16:creationId xmlns:a16="http://schemas.microsoft.com/office/drawing/2014/main" id="{9D3918AF-D7DC-4C22-B171-6CA346B73C4D}"/>
                </a:ext>
              </a:extLst>
            </p:cNvPr>
            <p:cNvSpPr/>
            <p:nvPr/>
          </p:nvSpPr>
          <p:spPr>
            <a:xfrm>
              <a:off x="8686798" y="3564232"/>
              <a:ext cx="2196548" cy="74543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Остаток равен 0?</a:t>
              </a:r>
            </a:p>
          </p:txBody>
        </p:sp>
        <p:sp>
          <p:nvSpPr>
            <p:cNvPr id="19" name="Блок-схема: процесс 10">
              <a:extLst>
                <a:ext uri="{FF2B5EF4-FFF2-40B4-BE49-F238E27FC236}">
                  <a16:creationId xmlns:a16="http://schemas.microsoft.com/office/drawing/2014/main" id="{CB3BDF15-EE4D-47EA-B460-027BC8D51982}"/>
                </a:ext>
              </a:extLst>
            </p:cNvPr>
            <p:cNvSpPr/>
            <p:nvPr/>
          </p:nvSpPr>
          <p:spPr>
            <a:xfrm>
              <a:off x="8686798" y="4503932"/>
              <a:ext cx="2196548" cy="5963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Заменить большее число остатком</a:t>
              </a:r>
            </a:p>
          </p:txBody>
        </p:sp>
        <p:cxnSp>
          <p:nvCxnSpPr>
            <p:cNvPr id="20" name="Прямая со стрелкой 13">
              <a:extLst>
                <a:ext uri="{FF2B5EF4-FFF2-40B4-BE49-F238E27FC236}">
                  <a16:creationId xmlns:a16="http://schemas.microsoft.com/office/drawing/2014/main" id="{84C4B5A8-89FF-43DA-A3F0-10B455F27233}"/>
                </a:ext>
              </a:extLst>
            </p:cNvPr>
            <p:cNvCxnSpPr>
              <a:stCxn id="15" idx="2"/>
              <a:endCxn id="16" idx="1"/>
            </p:cNvCxnSpPr>
            <p:nvPr/>
          </p:nvCxnSpPr>
          <p:spPr>
            <a:xfrm flipH="1">
              <a:off x="9785073" y="2003386"/>
              <a:ext cx="1" cy="1787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Прямая со стрелкой 19">
              <a:extLst>
                <a:ext uri="{FF2B5EF4-FFF2-40B4-BE49-F238E27FC236}">
                  <a16:creationId xmlns:a16="http://schemas.microsoft.com/office/drawing/2014/main" id="{66B1D2EA-E706-4D9C-BAD9-81206689507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9785073" y="2736497"/>
              <a:ext cx="0" cy="9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Прямая со стрелкой 22">
              <a:extLst>
                <a:ext uri="{FF2B5EF4-FFF2-40B4-BE49-F238E27FC236}">
                  <a16:creationId xmlns:a16="http://schemas.microsoft.com/office/drawing/2014/main" id="{F7F5F859-3D1C-4EF2-8CAA-585B2FFFCF08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9785072" y="3421527"/>
              <a:ext cx="1" cy="14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Прямая со стрелкой 25">
              <a:extLst>
                <a:ext uri="{FF2B5EF4-FFF2-40B4-BE49-F238E27FC236}">
                  <a16:creationId xmlns:a16="http://schemas.microsoft.com/office/drawing/2014/main" id="{7AF08430-77A9-4303-B910-D04441F2FCA5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9785072" y="4309667"/>
              <a:ext cx="0" cy="1942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Соединитель: уступ 23">
              <a:extLst>
                <a:ext uri="{FF2B5EF4-FFF2-40B4-BE49-F238E27FC236}">
                  <a16:creationId xmlns:a16="http://schemas.microsoft.com/office/drawing/2014/main" id="{D4772D70-33A1-457C-86BB-DBE936282A79}"/>
                </a:ext>
              </a:extLst>
            </p:cNvPr>
            <p:cNvCxnSpPr>
              <a:stCxn id="19" idx="2"/>
              <a:endCxn id="17" idx="1"/>
            </p:cNvCxnSpPr>
            <p:nvPr/>
          </p:nvCxnSpPr>
          <p:spPr>
            <a:xfrm rot="5400000" flipH="1">
              <a:off x="8248514" y="3563721"/>
              <a:ext cx="1974845" cy="1098273"/>
            </a:xfrm>
            <a:prstGeom prst="bentConnector4">
              <a:avLst>
                <a:gd name="adj1" fmla="val -13695"/>
                <a:gd name="adj2" fmla="val 12468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Блок-схема: знак завершения 24">
              <a:extLst>
                <a:ext uri="{FF2B5EF4-FFF2-40B4-BE49-F238E27FC236}">
                  <a16:creationId xmlns:a16="http://schemas.microsoft.com/office/drawing/2014/main" id="{0E2F2E5E-FC3B-42D0-89BE-18CE568217ED}"/>
                </a:ext>
              </a:extLst>
            </p:cNvPr>
            <p:cNvSpPr/>
            <p:nvPr/>
          </p:nvSpPr>
          <p:spPr>
            <a:xfrm>
              <a:off x="8686800" y="6382333"/>
              <a:ext cx="2196548" cy="36933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конец</a:t>
              </a:r>
            </a:p>
          </p:txBody>
        </p:sp>
        <p:sp>
          <p:nvSpPr>
            <p:cNvPr id="26" name="Блок-схема: данные 1032">
              <a:extLst>
                <a:ext uri="{FF2B5EF4-FFF2-40B4-BE49-F238E27FC236}">
                  <a16:creationId xmlns:a16="http://schemas.microsoft.com/office/drawing/2014/main" id="{D27A5976-64FD-4FB7-AD71-DB45445213FD}"/>
                </a:ext>
              </a:extLst>
            </p:cNvPr>
            <p:cNvSpPr/>
            <p:nvPr/>
          </p:nvSpPr>
          <p:spPr>
            <a:xfrm>
              <a:off x="8365440" y="5567412"/>
              <a:ext cx="2833160" cy="455945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Вывести результат – меньшее число</a:t>
              </a:r>
            </a:p>
          </p:txBody>
        </p:sp>
        <p:cxnSp>
          <p:nvCxnSpPr>
            <p:cNvPr id="27" name="Соединитель: уступ 1034">
              <a:extLst>
                <a:ext uri="{FF2B5EF4-FFF2-40B4-BE49-F238E27FC236}">
                  <a16:creationId xmlns:a16="http://schemas.microsoft.com/office/drawing/2014/main" id="{E4EE279C-D513-487C-B4B6-AA8E5DE663ED}"/>
                </a:ext>
              </a:extLst>
            </p:cNvPr>
            <p:cNvCxnSpPr>
              <a:stCxn id="18" idx="3"/>
              <a:endCxn id="26" idx="1"/>
            </p:cNvCxnSpPr>
            <p:nvPr/>
          </p:nvCxnSpPr>
          <p:spPr>
            <a:xfrm flipH="1">
              <a:off x="9782020" y="3936949"/>
              <a:ext cx="1101326" cy="1630463"/>
            </a:xfrm>
            <a:prstGeom prst="bentConnector4">
              <a:avLst>
                <a:gd name="adj1" fmla="val -24621"/>
                <a:gd name="adj2" fmla="val 9107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Прямая со стрелкой 1037">
              <a:extLst>
                <a:ext uri="{FF2B5EF4-FFF2-40B4-BE49-F238E27FC236}">
                  <a16:creationId xmlns:a16="http://schemas.microsoft.com/office/drawing/2014/main" id="{52AE1A82-79AE-488E-B269-323D551B4916}"/>
                </a:ext>
              </a:extLst>
            </p:cNvPr>
            <p:cNvCxnSpPr>
              <a:stCxn id="26" idx="4"/>
              <a:endCxn id="25" idx="0"/>
            </p:cNvCxnSpPr>
            <p:nvPr/>
          </p:nvCxnSpPr>
          <p:spPr>
            <a:xfrm>
              <a:off x="9782020" y="6023356"/>
              <a:ext cx="3053" cy="35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698DC-0115-4730-B4F1-26661D565CF8}"/>
                </a:ext>
              </a:extLst>
            </p:cNvPr>
            <p:cNvSpPr txBox="1"/>
            <p:nvPr/>
          </p:nvSpPr>
          <p:spPr>
            <a:xfrm>
              <a:off x="10876253" y="3617315"/>
              <a:ext cx="39626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00B050"/>
                  </a:solidFill>
                  <a:latin typeface="Calibri" charset="0"/>
                  <a:ea typeface="Calibri" charset="0"/>
                  <a:cs typeface="Calibri" charset="0"/>
                </a:rPr>
                <a:t>да</a:t>
              </a:r>
              <a:endParaRPr lang="ru-RU" sz="2000" dirty="0">
                <a:solidFill>
                  <a:srgbClr val="00B05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E217C7-F17B-4117-841C-C5C7A8341A35}"/>
                </a:ext>
              </a:extLst>
            </p:cNvPr>
            <p:cNvSpPr txBox="1"/>
            <p:nvPr/>
          </p:nvSpPr>
          <p:spPr>
            <a:xfrm>
              <a:off x="9903604" y="4196155"/>
              <a:ext cx="475771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rPr>
                <a:t>нет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96081"/>
            <a:ext cx="791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2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Графическая форма представления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168" y="2841487"/>
            <a:ext cx="704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Составить алгоритм поиска номера в телефонной книге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Составить алгоритм приготовления жареной картошки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</a:t>
            </a:r>
            <a:endParaRPr lang="ru-RU" sz="1600" dirty="0" smtClean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Способы представления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96081"/>
            <a:ext cx="791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3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Псевдокод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4943" y="3998122"/>
            <a:ext cx="704904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Главная цель – обеспечить понимание человеком 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алгоритма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10" name="Shape 226"/>
          <p:cNvSpPr txBox="1"/>
          <p:nvPr/>
        </p:nvSpPr>
        <p:spPr>
          <a:xfrm>
            <a:off x="694168" y="2706687"/>
            <a:ext cx="8190600" cy="1291435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Псевдокод – компактный (чаще всего неформальный) язык описания алгоритмов, заимствующий языковые конструкции с других языков программирования</a:t>
            </a:r>
            <a:r>
              <a:rPr lang="ru-RU" sz="20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935" y="4640167"/>
            <a:ext cx="26929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Пример. 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НОД.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1. a := X, b := Y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2. t := a mod b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3. если t = 0, перейти к 6.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4. a := b, b := t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5. перейти к 2.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6. вывести результат 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4650" y="4640167"/>
            <a:ext cx="5644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Плюсы: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сходство с языками программирования;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компактность представления;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удобство восприятия;</a:t>
            </a:r>
          </a:p>
          <a:p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Минусы: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необходимость дополнительных знаний для понимания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;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96081"/>
            <a:ext cx="791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3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Псевдокод</a:t>
            </a:r>
            <a:endParaRPr lang="ru-RU" sz="20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167" y="2839674"/>
            <a:ext cx="704904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Составить 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поиска факториала.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алгоритмов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96081"/>
            <a:ext cx="7916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Линейный алгоритм – алгоритм, в котором все 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шаги выполняются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непосредственно друг за другом в том порядке, в котором были записаны;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Разветвляющийся алгоритм – алгоритм, в котором выполнение определенного шага зависит от выполнения того или иного условия;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Циклический алгоритм – алгоритм, в котором некая последовательность действий может выполняться несколько раз.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8053" y="4675824"/>
            <a:ext cx="1877329" cy="1951547"/>
            <a:chOff x="298053" y="4675824"/>
            <a:chExt cx="1877329" cy="1951547"/>
          </a:xfrm>
        </p:grpSpPr>
        <p:grpSp>
          <p:nvGrpSpPr>
            <p:cNvPr id="10" name="Группа 6"/>
            <p:cNvGrpSpPr/>
            <p:nvPr/>
          </p:nvGrpSpPr>
          <p:grpSpPr>
            <a:xfrm>
              <a:off x="734208" y="4675824"/>
              <a:ext cx="1441174" cy="1951547"/>
              <a:chOff x="2236304" y="3992053"/>
              <a:chExt cx="1441174" cy="1951547"/>
            </a:xfrm>
          </p:grpSpPr>
          <p:sp>
            <p:nvSpPr>
              <p:cNvPr id="11" name="Блок-схема: процесс 3">
                <a:extLst>
                  <a:ext uri="{FF2B5EF4-FFF2-40B4-BE49-F238E27FC236}">
                    <a16:creationId xmlns:a16="http://schemas.microsoft.com/office/drawing/2014/main" id="{6A467CE3-AAFC-4807-9C07-B3541403452D}"/>
                  </a:ext>
                </a:extLst>
              </p:cNvPr>
              <p:cNvSpPr/>
              <p:nvPr/>
            </p:nvSpPr>
            <p:spPr>
              <a:xfrm>
                <a:off x="2236304" y="3992053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1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3" name="Блок-схема: процесс 4">
                <a:extLst>
                  <a:ext uri="{FF2B5EF4-FFF2-40B4-BE49-F238E27FC236}">
                    <a16:creationId xmlns:a16="http://schemas.microsoft.com/office/drawing/2014/main" id="{063D41C3-47DE-47AC-81CC-C8EB3C044DA7}"/>
                  </a:ext>
                </a:extLst>
              </p:cNvPr>
              <p:cNvSpPr/>
              <p:nvPr/>
            </p:nvSpPr>
            <p:spPr>
              <a:xfrm>
                <a:off x="2236304" y="4632722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2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5" name="Блок-схема: процесс 5">
                <a:extLst>
                  <a:ext uri="{FF2B5EF4-FFF2-40B4-BE49-F238E27FC236}">
                    <a16:creationId xmlns:a16="http://schemas.microsoft.com/office/drawing/2014/main" id="{12BF21BA-BECB-4826-ADCA-525C8A054520}"/>
                  </a:ext>
                </a:extLst>
              </p:cNvPr>
              <p:cNvSpPr/>
              <p:nvPr/>
            </p:nvSpPr>
            <p:spPr>
              <a:xfrm>
                <a:off x="2236304" y="5263049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3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16" name="Прямая со стрелкой 7">
                <a:extLst>
                  <a:ext uri="{FF2B5EF4-FFF2-40B4-BE49-F238E27FC236}">
                    <a16:creationId xmlns:a16="http://schemas.microsoft.com/office/drawing/2014/main" id="{D08D3407-5728-41D3-9F58-0A642CBD0E55}"/>
                  </a:ext>
                </a:extLst>
              </p:cNvPr>
              <p:cNvCxnSpPr>
                <a:stCxn id="11" idx="2"/>
                <a:endCxn id="13" idx="0"/>
              </p:cNvCxnSpPr>
              <p:nvPr/>
            </p:nvCxnSpPr>
            <p:spPr>
              <a:xfrm>
                <a:off x="2956891" y="4399557"/>
                <a:ext cx="0" cy="2331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9">
                <a:extLst>
                  <a:ext uri="{FF2B5EF4-FFF2-40B4-BE49-F238E27FC236}">
                    <a16:creationId xmlns:a16="http://schemas.microsoft.com/office/drawing/2014/main" id="{55AE4C4D-5273-49DE-88B7-643AE0FD2770}"/>
                  </a:ext>
                </a:extLst>
              </p:cNvPr>
              <p:cNvCxnSpPr>
                <a:stCxn id="13" idx="2"/>
                <a:endCxn id="15" idx="0"/>
              </p:cNvCxnSpPr>
              <p:nvPr/>
            </p:nvCxnSpPr>
            <p:spPr>
              <a:xfrm>
                <a:off x="2956891" y="5040226"/>
                <a:ext cx="0" cy="222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25">
                <a:extLst>
                  <a:ext uri="{FF2B5EF4-FFF2-40B4-BE49-F238E27FC236}">
                    <a16:creationId xmlns:a16="http://schemas.microsoft.com/office/drawing/2014/main" id="{0242381F-BB49-4156-9B29-EF41D9B72BD5}"/>
                  </a:ext>
                </a:extLst>
              </p:cNvPr>
              <p:cNvCxnSpPr>
                <a:stCxn id="15" idx="2"/>
              </p:cNvCxnSpPr>
              <p:nvPr/>
            </p:nvCxnSpPr>
            <p:spPr>
              <a:xfrm>
                <a:off x="2956891" y="5670553"/>
                <a:ext cx="0" cy="273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298053" y="5180061"/>
              <a:ext cx="442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23395" y="4684688"/>
            <a:ext cx="3080172" cy="1983300"/>
            <a:chOff x="3033637" y="4693553"/>
            <a:chExt cx="3080172" cy="1983300"/>
          </a:xfrm>
        </p:grpSpPr>
        <p:grpSp>
          <p:nvGrpSpPr>
            <p:cNvPr id="19" name="Группа 8"/>
            <p:cNvGrpSpPr/>
            <p:nvPr/>
          </p:nvGrpSpPr>
          <p:grpSpPr>
            <a:xfrm>
              <a:off x="3033637" y="4693553"/>
              <a:ext cx="3080172" cy="1983300"/>
              <a:chOff x="4039558" y="3992053"/>
              <a:chExt cx="3080172" cy="1983300"/>
            </a:xfrm>
          </p:grpSpPr>
          <p:sp>
            <p:nvSpPr>
              <p:cNvPr id="20" name="Блок-схема: процесс 10">
                <a:extLst>
                  <a:ext uri="{FF2B5EF4-FFF2-40B4-BE49-F238E27FC236}">
                    <a16:creationId xmlns:a16="http://schemas.microsoft.com/office/drawing/2014/main" id="{AEEB0A5E-7972-4ECB-B1E4-353205A8D5DE}"/>
                  </a:ext>
                </a:extLst>
              </p:cNvPr>
              <p:cNvSpPr/>
              <p:nvPr/>
            </p:nvSpPr>
            <p:spPr>
              <a:xfrm>
                <a:off x="4859544" y="3992053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1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" name="Блок-схема: решение 11">
                <a:extLst>
                  <a:ext uri="{FF2B5EF4-FFF2-40B4-BE49-F238E27FC236}">
                    <a16:creationId xmlns:a16="http://schemas.microsoft.com/office/drawing/2014/main" id="{58E68898-6481-4E0A-8BC0-3669B124A6E8}"/>
                  </a:ext>
                </a:extLst>
              </p:cNvPr>
              <p:cNvSpPr/>
              <p:nvPr/>
            </p:nvSpPr>
            <p:spPr>
              <a:xfrm>
                <a:off x="4859536" y="4632722"/>
                <a:ext cx="1441182" cy="40750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условие</a:t>
                </a:r>
                <a:endParaRPr lang="ru-RU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" name="Блок-схема: процесс 12">
                <a:extLst>
                  <a:ext uri="{FF2B5EF4-FFF2-40B4-BE49-F238E27FC236}">
                    <a16:creationId xmlns:a16="http://schemas.microsoft.com/office/drawing/2014/main" id="{3C476C15-DD0A-4667-BBE0-34D84C15EC82}"/>
                  </a:ext>
                </a:extLst>
              </p:cNvPr>
              <p:cNvSpPr/>
              <p:nvPr/>
            </p:nvSpPr>
            <p:spPr>
              <a:xfrm>
                <a:off x="4039558" y="5259165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2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" name="Блок-схема: процесс 13">
                <a:extLst>
                  <a:ext uri="{FF2B5EF4-FFF2-40B4-BE49-F238E27FC236}">
                    <a16:creationId xmlns:a16="http://schemas.microsoft.com/office/drawing/2014/main" id="{93462904-2555-4888-BAE0-D8AA4EA7ACF1}"/>
                  </a:ext>
                </a:extLst>
              </p:cNvPr>
              <p:cNvSpPr/>
              <p:nvPr/>
            </p:nvSpPr>
            <p:spPr>
              <a:xfrm>
                <a:off x="5678556" y="5255560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3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24" name="Прямая со стрелкой 15">
                <a:extLst>
                  <a:ext uri="{FF2B5EF4-FFF2-40B4-BE49-F238E27FC236}">
                    <a16:creationId xmlns:a16="http://schemas.microsoft.com/office/drawing/2014/main" id="{5163ABEA-3CCC-4D50-9DEB-B6B48ACA7521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5580127" y="4399557"/>
                <a:ext cx="4" cy="2331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Соединитель: уступ 17">
                <a:extLst>
                  <a:ext uri="{FF2B5EF4-FFF2-40B4-BE49-F238E27FC236}">
                    <a16:creationId xmlns:a16="http://schemas.microsoft.com/office/drawing/2014/main" id="{67A4D984-5F84-4250-9F30-753161F0F984}"/>
                  </a:ext>
                </a:extLst>
              </p:cNvPr>
              <p:cNvCxnSpPr>
                <a:stCxn id="21" idx="1"/>
                <a:endCxn id="22" idx="0"/>
              </p:cNvCxnSpPr>
              <p:nvPr/>
            </p:nvCxnSpPr>
            <p:spPr>
              <a:xfrm rot="10800000" flipV="1">
                <a:off x="4760146" y="4836473"/>
                <a:ext cx="99391" cy="42269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Соединитель: уступ 19">
                <a:extLst>
                  <a:ext uri="{FF2B5EF4-FFF2-40B4-BE49-F238E27FC236}">
                    <a16:creationId xmlns:a16="http://schemas.microsoft.com/office/drawing/2014/main" id="{120CA386-80D6-440C-AC25-97E1658E2A33}"/>
                  </a:ext>
                </a:extLst>
              </p:cNvPr>
              <p:cNvCxnSpPr>
                <a:stCxn id="21" idx="3"/>
                <a:endCxn id="23" idx="0"/>
              </p:cNvCxnSpPr>
              <p:nvPr/>
            </p:nvCxnSpPr>
            <p:spPr>
              <a:xfrm>
                <a:off x="6300718" y="4836474"/>
                <a:ext cx="98425" cy="4190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>
                <a:extLst>
                  <a:ext uri="{FF2B5EF4-FFF2-40B4-BE49-F238E27FC236}">
                    <a16:creationId xmlns:a16="http://schemas.microsoft.com/office/drawing/2014/main" id="{F802DDBA-C5E2-43AF-977B-02EA436D01A5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4760145" y="5666669"/>
                <a:ext cx="0" cy="276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 стрелкой 29">
                <a:extLst>
                  <a:ext uri="{FF2B5EF4-FFF2-40B4-BE49-F238E27FC236}">
                    <a16:creationId xmlns:a16="http://schemas.microsoft.com/office/drawing/2014/main" id="{97EA4719-F138-407F-BD2D-6C41694599F7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6399143" y="5663064"/>
                <a:ext cx="0" cy="312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190188" y="5196959"/>
              <a:ext cx="442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68960" y="4694369"/>
            <a:ext cx="3648560" cy="1933002"/>
            <a:chOff x="6530739" y="4675824"/>
            <a:chExt cx="3648560" cy="1933002"/>
          </a:xfrm>
        </p:grpSpPr>
        <p:grpSp>
          <p:nvGrpSpPr>
            <p:cNvPr id="29" name="Группа 14"/>
            <p:cNvGrpSpPr/>
            <p:nvPr/>
          </p:nvGrpSpPr>
          <p:grpSpPr>
            <a:xfrm>
              <a:off x="7208561" y="4675824"/>
              <a:ext cx="2970738" cy="1933002"/>
              <a:chOff x="8213987" y="4010598"/>
              <a:chExt cx="2970738" cy="1933002"/>
            </a:xfrm>
          </p:grpSpPr>
          <p:sp>
            <p:nvSpPr>
              <p:cNvPr id="30" name="Блок-схема: процесс 20">
                <a:extLst>
                  <a:ext uri="{FF2B5EF4-FFF2-40B4-BE49-F238E27FC236}">
                    <a16:creationId xmlns:a16="http://schemas.microsoft.com/office/drawing/2014/main" id="{FEE25A70-22B1-4DAB-8374-71EBBF8EEEA2}"/>
                  </a:ext>
                </a:extLst>
              </p:cNvPr>
              <p:cNvSpPr/>
              <p:nvPr/>
            </p:nvSpPr>
            <p:spPr>
              <a:xfrm>
                <a:off x="8213995" y="4010598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1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Блок-схема: решение 21">
                <a:extLst>
                  <a:ext uri="{FF2B5EF4-FFF2-40B4-BE49-F238E27FC236}">
                    <a16:creationId xmlns:a16="http://schemas.microsoft.com/office/drawing/2014/main" id="{ED3F78E8-23C2-44D4-971B-40B7DE1D4C09}"/>
                  </a:ext>
                </a:extLst>
              </p:cNvPr>
              <p:cNvSpPr/>
              <p:nvPr/>
            </p:nvSpPr>
            <p:spPr>
              <a:xfrm>
                <a:off x="8213987" y="4622117"/>
                <a:ext cx="1441182" cy="407504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условие</a:t>
                </a:r>
                <a:endParaRPr lang="ru-RU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2" name="Блок-схема: процесс 22">
                <a:extLst>
                  <a:ext uri="{FF2B5EF4-FFF2-40B4-BE49-F238E27FC236}">
                    <a16:creationId xmlns:a16="http://schemas.microsoft.com/office/drawing/2014/main" id="{D997919C-8E55-4CB1-A959-64CACA0ADF27}"/>
                  </a:ext>
                </a:extLst>
              </p:cNvPr>
              <p:cNvSpPr/>
              <p:nvPr/>
            </p:nvSpPr>
            <p:spPr>
              <a:xfrm>
                <a:off x="8213987" y="5233636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2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Блок-схема: процесс 23">
                <a:extLst>
                  <a:ext uri="{FF2B5EF4-FFF2-40B4-BE49-F238E27FC236}">
                    <a16:creationId xmlns:a16="http://schemas.microsoft.com/office/drawing/2014/main" id="{B7620F66-3913-48B7-B1B9-E1CED440D300}"/>
                  </a:ext>
                </a:extLst>
              </p:cNvPr>
              <p:cNvSpPr/>
              <p:nvPr/>
            </p:nvSpPr>
            <p:spPr>
              <a:xfrm>
                <a:off x="9743551" y="5233636"/>
                <a:ext cx="1441174" cy="407504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uk-UA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шаг 3</a:t>
                </a:r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34" name="Прямая со стрелкой 32">
                <a:extLst>
                  <a:ext uri="{FF2B5EF4-FFF2-40B4-BE49-F238E27FC236}">
                    <a16:creationId xmlns:a16="http://schemas.microsoft.com/office/drawing/2014/main" id="{5420D051-4B44-467C-A777-BB67C3CEBBAE}"/>
                  </a:ext>
                </a:extLst>
              </p:cNvPr>
              <p:cNvCxnSpPr>
                <a:cxnSpLocks/>
                <a:stCxn id="30" idx="2"/>
                <a:endCxn id="31" idx="0"/>
              </p:cNvCxnSpPr>
              <p:nvPr/>
            </p:nvCxnSpPr>
            <p:spPr>
              <a:xfrm flipH="1">
                <a:off x="8934578" y="4418102"/>
                <a:ext cx="4" cy="204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5">
                <a:extLst>
                  <a:ext uri="{FF2B5EF4-FFF2-40B4-BE49-F238E27FC236}">
                    <a16:creationId xmlns:a16="http://schemas.microsoft.com/office/drawing/2014/main" id="{BCF4A2B3-4DDB-488B-9B9D-8C1392FF078A}"/>
                  </a:ext>
                </a:extLst>
              </p:cNvPr>
              <p:cNvCxnSpPr>
                <a:cxnSpLocks/>
                <a:stCxn id="31" idx="2"/>
                <a:endCxn id="32" idx="0"/>
              </p:cNvCxnSpPr>
              <p:nvPr/>
            </p:nvCxnSpPr>
            <p:spPr>
              <a:xfrm flipH="1">
                <a:off x="8934574" y="5029621"/>
                <a:ext cx="4" cy="204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Соединитель: уступ 39">
                <a:extLst>
                  <a:ext uri="{FF2B5EF4-FFF2-40B4-BE49-F238E27FC236}">
                    <a16:creationId xmlns:a16="http://schemas.microsoft.com/office/drawing/2014/main" id="{FDE8435A-F5E2-4EBC-8F2A-E764C8BEAA17}"/>
                  </a:ext>
                </a:extLst>
              </p:cNvPr>
              <p:cNvCxnSpPr>
                <a:stCxn id="32" idx="2"/>
                <a:endCxn id="30" idx="1"/>
              </p:cNvCxnSpPr>
              <p:nvPr/>
            </p:nvCxnSpPr>
            <p:spPr>
              <a:xfrm rot="5400000" flipH="1">
                <a:off x="7860890" y="4567456"/>
                <a:ext cx="1426790" cy="720579"/>
              </a:xfrm>
              <a:prstGeom prst="bentConnector4">
                <a:avLst>
                  <a:gd name="adj1" fmla="val -16022"/>
                  <a:gd name="adj2" fmla="val 13172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Соединитель: уступ 41">
                <a:extLst>
                  <a:ext uri="{FF2B5EF4-FFF2-40B4-BE49-F238E27FC236}">
                    <a16:creationId xmlns:a16="http://schemas.microsoft.com/office/drawing/2014/main" id="{EC945F9E-6E4E-44F5-B81B-3B76F044B809}"/>
                  </a:ext>
                </a:extLst>
              </p:cNvPr>
              <p:cNvCxnSpPr>
                <a:stCxn id="31" idx="3"/>
                <a:endCxn id="33" idx="0"/>
              </p:cNvCxnSpPr>
              <p:nvPr/>
            </p:nvCxnSpPr>
            <p:spPr>
              <a:xfrm>
                <a:off x="9655169" y="4825869"/>
                <a:ext cx="808969" cy="40776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42">
                <a:extLst>
                  <a:ext uri="{FF2B5EF4-FFF2-40B4-BE49-F238E27FC236}">
                    <a16:creationId xmlns:a16="http://schemas.microsoft.com/office/drawing/2014/main" id="{78BD8834-91B1-49EB-A9EF-32BDB49DFF93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10464138" y="5641140"/>
                <a:ext cx="0" cy="30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530739" y="5287343"/>
              <a:ext cx="4422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3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3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Оценка алгоритмов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353700" y="2196081"/>
            <a:ext cx="51612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Одну и ту же задачу можно решить разными алгоритмами. Нужен способ их сравнения. </a:t>
            </a:r>
            <a:endParaRPr lang="ru-RU" sz="1600" dirty="0" smtClean="0">
              <a:latin typeface="Roboto" panose="020B0604020202020204" charset="0"/>
              <a:ea typeface="Roboto" panose="020B0604020202020204" charset="0"/>
              <a:cs typeface="Calibri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Основной </a:t>
            </a: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критерий – время работы.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Big O notation – зависимость времени работы алгоритма от количества предоставляемых 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данных (сложность).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Например, для сортировки методом выбора было рассчитано, что ее сложность равна N2, это означает что время работы будет расти квадратически относительно роста входных данных.</a:t>
            </a:r>
          </a:p>
        </p:txBody>
      </p:sp>
      <p:pic>
        <p:nvPicPr>
          <p:cNvPr id="43" name="Picture 2" descr="Image result for o(n^2)">
            <a:extLst>
              <a:ext uri="{FF2B5EF4-FFF2-40B4-BE49-F238E27FC236}">
                <a16:creationId xmlns:a16="http://schemas.microsoft.com/office/drawing/2014/main" id="{7437FB59-E2E8-4531-B885-7A0BA14D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624836"/>
            <a:ext cx="3486441" cy="2823464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6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Second part summary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9043" y="2421488"/>
            <a:ext cx="79163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– конечная последовательность действий для достижения результата;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Алгоритмический подход упрощает решение задачи;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Алгоритм обязательно должен быть: конечным, массовым, определенным, результативным, эффективным;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Способы представления: словесный, графический, псевдокод;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Виды: линейный, разветвляющийся, циклический;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Наиболее частый критерий оценки алгоритма – время его </a:t>
            </a:r>
            <a:r>
              <a:rPr lang="ru-RU" sz="16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работы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.</a:t>
            </a:r>
            <a:endParaRPr lang="ru-RU" sz="16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5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4675" y="2530624"/>
            <a:ext cx="2447125" cy="3456279"/>
            <a:chOff x="524675" y="2530624"/>
            <a:chExt cx="3903273" cy="3456279"/>
          </a:xfrm>
        </p:grpSpPr>
        <p:grpSp>
          <p:nvGrpSpPr>
            <p:cNvPr id="2" name="Group 1"/>
            <p:cNvGrpSpPr/>
            <p:nvPr/>
          </p:nvGrpSpPr>
          <p:grpSpPr>
            <a:xfrm>
              <a:off x="524675" y="2530624"/>
              <a:ext cx="3903273" cy="940200"/>
              <a:chOff x="524675" y="2530624"/>
              <a:chExt cx="3903273" cy="940200"/>
            </a:xfrm>
          </p:grpSpPr>
          <p:sp>
            <p:nvSpPr>
              <p:cNvPr id="270" name="Shape 270"/>
              <p:cNvSpPr txBox="1"/>
              <p:nvPr/>
            </p:nvSpPr>
            <p:spPr>
              <a:xfrm>
                <a:off x="1403648" y="2530624"/>
                <a:ext cx="3024300" cy="94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Устройство компьютера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524675" y="2741224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24675" y="3755900"/>
              <a:ext cx="3903273" cy="936000"/>
              <a:chOff x="524675" y="3755900"/>
              <a:chExt cx="3903273" cy="936000"/>
            </a:xfrm>
          </p:grpSpPr>
          <p:sp>
            <p:nvSpPr>
              <p:cNvPr id="268" name="Shape 268"/>
              <p:cNvSpPr txBox="1"/>
              <p:nvPr/>
            </p:nvSpPr>
            <p:spPr>
              <a:xfrm>
                <a:off x="1403648" y="3755900"/>
                <a:ext cx="30243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Языки программирования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524675" y="3964400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solidFill>
                      <a:srgbClr val="CC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dirty="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24675" y="5050903"/>
              <a:ext cx="3903273" cy="936000"/>
              <a:chOff x="524675" y="5050903"/>
              <a:chExt cx="3903273" cy="936000"/>
            </a:xfrm>
          </p:grpSpPr>
          <p:sp>
            <p:nvSpPr>
              <p:cNvPr id="269" name="Shape 269"/>
              <p:cNvSpPr txBox="1"/>
              <p:nvPr/>
            </p:nvSpPr>
            <p:spPr>
              <a:xfrm>
                <a:off x="1403648" y="5050903"/>
                <a:ext cx="30243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Что такое </a:t>
                </a:r>
                <a:r>
                  <a:rPr lang="en-US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WEB-</a:t>
                </a: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разработка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524675" y="5259403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Содержание курса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roup 25"/>
          <p:cNvGrpSpPr/>
          <p:nvPr/>
        </p:nvGrpSpPr>
        <p:grpSpPr>
          <a:xfrm>
            <a:off x="5961005" y="2573230"/>
            <a:ext cx="2441318" cy="3456279"/>
            <a:chOff x="524675" y="2530624"/>
            <a:chExt cx="3903273" cy="3456279"/>
          </a:xfrm>
        </p:grpSpPr>
        <p:grpSp>
          <p:nvGrpSpPr>
            <p:cNvPr id="27" name="Group 26"/>
            <p:cNvGrpSpPr/>
            <p:nvPr/>
          </p:nvGrpSpPr>
          <p:grpSpPr>
            <a:xfrm>
              <a:off x="524675" y="2530624"/>
              <a:ext cx="3903273" cy="940200"/>
              <a:chOff x="524675" y="2530624"/>
              <a:chExt cx="3903273" cy="940200"/>
            </a:xfrm>
          </p:grpSpPr>
          <p:sp>
            <p:nvSpPr>
              <p:cNvPr id="34" name="Shape 270"/>
              <p:cNvSpPr txBox="1"/>
              <p:nvPr/>
            </p:nvSpPr>
            <p:spPr>
              <a:xfrm>
                <a:off x="1403648" y="2530624"/>
                <a:ext cx="3024300" cy="94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400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Переменные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" name="Shape 273"/>
              <p:cNvSpPr/>
              <p:nvPr/>
            </p:nvSpPr>
            <p:spPr>
              <a:xfrm>
                <a:off x="524675" y="2741224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24675" y="3755900"/>
              <a:ext cx="3903273" cy="936000"/>
              <a:chOff x="524675" y="3755900"/>
              <a:chExt cx="3903273" cy="936000"/>
            </a:xfrm>
          </p:grpSpPr>
          <p:sp>
            <p:nvSpPr>
              <p:cNvPr id="32" name="Shape 268"/>
              <p:cNvSpPr txBox="1"/>
              <p:nvPr/>
            </p:nvSpPr>
            <p:spPr>
              <a:xfrm>
                <a:off x="1403648" y="3755900"/>
                <a:ext cx="30243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ru-RU" sz="1400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Массивы</a:t>
                </a:r>
                <a:endParaRPr sz="12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" name="Shape 274"/>
              <p:cNvSpPr/>
              <p:nvPr/>
            </p:nvSpPr>
            <p:spPr>
              <a:xfrm>
                <a:off x="524675" y="3964400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solidFill>
                      <a:srgbClr val="CC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b="1" dirty="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24675" y="5050903"/>
              <a:ext cx="3903273" cy="936000"/>
              <a:chOff x="524675" y="5050903"/>
              <a:chExt cx="3903273" cy="936000"/>
            </a:xfrm>
          </p:grpSpPr>
          <p:sp>
            <p:nvSpPr>
              <p:cNvPr id="30" name="Shape 269"/>
              <p:cNvSpPr txBox="1"/>
              <p:nvPr/>
            </p:nvSpPr>
            <p:spPr>
              <a:xfrm>
                <a:off x="1403648" y="5050903"/>
                <a:ext cx="30243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Функции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" name="Shape 275"/>
              <p:cNvSpPr/>
              <p:nvPr/>
            </p:nvSpPr>
            <p:spPr>
              <a:xfrm>
                <a:off x="524675" y="5259403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294541" y="2573230"/>
            <a:ext cx="2441318" cy="3456279"/>
            <a:chOff x="524675" y="2530624"/>
            <a:chExt cx="3903273" cy="3456279"/>
          </a:xfrm>
        </p:grpSpPr>
        <p:grpSp>
          <p:nvGrpSpPr>
            <p:cNvPr id="37" name="Group 36"/>
            <p:cNvGrpSpPr/>
            <p:nvPr/>
          </p:nvGrpSpPr>
          <p:grpSpPr>
            <a:xfrm>
              <a:off x="524675" y="2530624"/>
              <a:ext cx="3903273" cy="940200"/>
              <a:chOff x="524675" y="2530624"/>
              <a:chExt cx="3903273" cy="940200"/>
            </a:xfrm>
          </p:grpSpPr>
          <p:sp>
            <p:nvSpPr>
              <p:cNvPr id="44" name="Shape 270"/>
              <p:cNvSpPr txBox="1"/>
              <p:nvPr/>
            </p:nvSpPr>
            <p:spPr>
              <a:xfrm>
                <a:off x="1403648" y="2530624"/>
                <a:ext cx="3024300" cy="94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Алгоритмы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" name="Shape 273"/>
              <p:cNvSpPr/>
              <p:nvPr/>
            </p:nvSpPr>
            <p:spPr>
              <a:xfrm>
                <a:off x="524675" y="2741224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24675" y="3755900"/>
              <a:ext cx="3903273" cy="936000"/>
              <a:chOff x="524675" y="3755900"/>
              <a:chExt cx="3903273" cy="936000"/>
            </a:xfrm>
          </p:grpSpPr>
          <p:sp>
            <p:nvSpPr>
              <p:cNvPr id="42" name="Shape 268"/>
              <p:cNvSpPr txBox="1"/>
              <p:nvPr/>
            </p:nvSpPr>
            <p:spPr>
              <a:xfrm>
                <a:off x="1403648" y="3755900"/>
                <a:ext cx="30243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ru-RU" sz="1400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Циклы</a:t>
                </a:r>
                <a:endParaRPr sz="12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" name="Shape 274"/>
              <p:cNvSpPr/>
              <p:nvPr/>
            </p:nvSpPr>
            <p:spPr>
              <a:xfrm>
                <a:off x="524675" y="3964400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solidFill>
                      <a:srgbClr val="CC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1" dirty="0">
                  <a:solidFill>
                    <a:srgbClr val="CC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4675" y="5050903"/>
              <a:ext cx="3903273" cy="936000"/>
              <a:chOff x="524675" y="5050903"/>
              <a:chExt cx="3903273" cy="936000"/>
            </a:xfrm>
          </p:grpSpPr>
          <p:sp>
            <p:nvSpPr>
              <p:cNvPr id="40" name="Shape 269"/>
              <p:cNvSpPr txBox="1"/>
              <p:nvPr/>
            </p:nvSpPr>
            <p:spPr>
              <a:xfrm>
                <a:off x="1403648" y="5050903"/>
                <a:ext cx="3024300" cy="9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400" i="0" u="none" strike="noStrike" cap="none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Представление данных</a:t>
                </a:r>
                <a:endParaRPr sz="14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" name="Shape 275"/>
              <p:cNvSpPr/>
              <p:nvPr/>
            </p:nvSpPr>
            <p:spPr>
              <a:xfrm>
                <a:off x="524675" y="5259403"/>
                <a:ext cx="519000" cy="519000"/>
              </a:xfrm>
              <a:prstGeom prst="rect">
                <a:avLst/>
              </a:prstGeom>
              <a:noFill/>
              <a:ln w="1905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95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31270" y="-990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world!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1417" t="32222" r="49000" b="48371"/>
          <a:stretch/>
        </p:blipFill>
        <p:spPr>
          <a:xfrm>
            <a:off x="5266209" y="1473966"/>
            <a:ext cx="3581400" cy="1996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0833" t="32222" r="24083" b="40815"/>
          <a:stretch/>
        </p:blipFill>
        <p:spPr>
          <a:xfrm>
            <a:off x="602769" y="3606930"/>
            <a:ext cx="8244840" cy="2773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73035" y="186056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Roboto" panose="020B0604020202020204"/>
              </a:rPr>
              <a:t>1</a:t>
            </a:r>
            <a:endParaRPr lang="en-US" dirty="0">
              <a:latin typeface="Roboto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639" y="376786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Roboto" panose="020B0604020202020204"/>
              </a:rPr>
              <a:t>2</a:t>
            </a:r>
            <a:endParaRPr lang="en-US" dirty="0">
              <a:latin typeface="Roboto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0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94168" y="2126279"/>
            <a:ext cx="7916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Классифицировать выбранный язык программирования. Описать среду исполнения, поддерживаемые платформы, доступные типы данных, парадигмы. Привести примеры существующих программных продуктов, написаных с использованием данного ЯП.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Установить среду исполнения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JS –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NodeJS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 (</a:t>
            </a:r>
            <a:r>
              <a:rPr lang="en-US" sz="1200" dirty="0">
                <a:latin typeface="Roboto" panose="020B0604020202020204" charset="0"/>
                <a:ea typeface="Roboto" panose="020B0604020202020204" charset="0"/>
                <a:cs typeface="Calibri" charset="0"/>
                <a:hlinkClick r:id="rId4"/>
              </a:rPr>
              <a:t>https://nodejs.org/en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  <a:hlinkClick r:id="rId4"/>
              </a:rPr>
              <a:t>/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).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Удостовериться в работоспособности: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Запустить командную строку (в меню пуск в поиске ввести </a:t>
            </a:r>
            <a:r>
              <a:rPr lang="en-US" sz="1200" dirty="0" err="1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cmd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и нажать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Enter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)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 </a:t>
            </a:r>
            <a:endParaRPr lang="ru-RU" sz="1200" dirty="0" smtClean="0">
              <a:latin typeface="Roboto" panose="020B0604020202020204" charset="0"/>
              <a:ea typeface="Roboto" panose="020B0604020202020204" charset="0"/>
              <a:cs typeface="Calibri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В окне командной строки ввести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node.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Должна появиться строка ожидания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&gt;. </a:t>
            </a:r>
            <a:endParaRPr lang="ru-RU" sz="1200" dirty="0" smtClean="0">
              <a:latin typeface="Roboto" panose="020B0604020202020204" charset="0"/>
              <a:ea typeface="Roboto" panose="020B0604020202020204" charset="0"/>
              <a:cs typeface="Calibri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Ввести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console.log(‘Hello world!’).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В командной строке должно вывестись указанное сообжение.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Описать алгоритм сложения (или вычитания) чисел в столбик (словесная, графическая).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Выполнить алгоритм для чисел 5143 и 471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Описать алгоритм возведения числа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X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в степень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Y (X</a:t>
            </a:r>
            <a:r>
              <a:rPr lang="en-US" sz="1200" baseline="300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Y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)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 (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словесная, графическая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).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 Выполнить алгоритм для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X = 2, Y = 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4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200" dirty="0">
                <a:latin typeface="Roboto" panose="020B0604020202020204" charset="0"/>
                <a:ea typeface="Roboto" panose="020B0604020202020204" charset="0"/>
                <a:cs typeface="Calibri" charset="0"/>
              </a:rPr>
              <a:t>Описать алгоритм решения задачи «Из 9 монет одна – фальшивая, она тяжелее настояших</a:t>
            </a: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. Найти фальшивую с помощью весов». Опционально – «найти за два взвешивания». (словесная и графическая формы).</a:t>
            </a:r>
          </a:p>
          <a:p>
            <a:pPr algn="just">
              <a:lnSpc>
                <a:spcPct val="150000"/>
              </a:lnSpc>
            </a:pPr>
            <a:r>
              <a:rPr lang="ru-RU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Мой </a:t>
            </a:r>
            <a:r>
              <a:rPr lang="en-US" sz="1200" dirty="0" smtClean="0">
                <a:latin typeface="Roboto" panose="020B0604020202020204" charset="0"/>
                <a:ea typeface="Roboto" panose="020B0604020202020204" charset="0"/>
                <a:cs typeface="Calibri" charset="0"/>
              </a:rPr>
              <a:t>email: vladislav.gutov@gmail.com</a:t>
            </a:r>
            <a:endParaRPr lang="ru-RU" sz="1200" dirty="0">
              <a:latin typeface="Roboto" panose="020B0604020202020204" charset="0"/>
              <a:ea typeface="Roboto" panose="020B0604020202020204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000" t="11926" r="83917" b="76371"/>
          <a:stretch/>
        </p:blipFill>
        <p:spPr>
          <a:xfrm>
            <a:off x="7324805" y="3427742"/>
            <a:ext cx="1390630" cy="6500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9900" y="-19628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71750" y="2842822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84852" y="4826086"/>
            <a:ext cx="321712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ru-RU" sz="1600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Занятия – 40 баллов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Домашняя работа – 60 баллов</a:t>
            </a:r>
            <a:endParaRPr sz="16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Оценивание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1669199" y="2454463"/>
            <a:ext cx="5826975" cy="2365426"/>
            <a:chOff x="583350" y="2432062"/>
            <a:chExt cx="3731132" cy="1514631"/>
          </a:xfrm>
        </p:grpSpPr>
        <p:grpSp>
          <p:nvGrpSpPr>
            <p:cNvPr id="16" name="Group 15"/>
            <p:cNvGrpSpPr/>
            <p:nvPr/>
          </p:nvGrpSpPr>
          <p:grpSpPr>
            <a:xfrm>
              <a:off x="583350" y="2432063"/>
              <a:ext cx="885217" cy="1514630"/>
              <a:chOff x="583350" y="2432063"/>
              <a:chExt cx="885217" cy="1514630"/>
            </a:xfrm>
          </p:grpSpPr>
          <p:sp>
            <p:nvSpPr>
              <p:cNvPr id="36" name="Snip Single Corner Rectangle 35"/>
              <p:cNvSpPr/>
              <p:nvPr/>
            </p:nvSpPr>
            <p:spPr>
              <a:xfrm>
                <a:off x="583350" y="2432063"/>
                <a:ext cx="885217" cy="1060315"/>
              </a:xfrm>
              <a:prstGeom prst="snip1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hape 270"/>
              <p:cNvSpPr txBox="1"/>
              <p:nvPr/>
            </p:nvSpPr>
            <p:spPr>
              <a:xfrm>
                <a:off x="589526" y="3492376"/>
                <a:ext cx="879041" cy="454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600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100-80</a:t>
                </a:r>
                <a:endParaRPr sz="16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03898" y="2432062"/>
              <a:ext cx="885217" cy="1514631"/>
              <a:chOff x="2003898" y="2432062"/>
              <a:chExt cx="885217" cy="1514631"/>
            </a:xfrm>
          </p:grpSpPr>
          <p:sp>
            <p:nvSpPr>
              <p:cNvPr id="6" name="Snip Single Corner Rectangle 5"/>
              <p:cNvSpPr/>
              <p:nvPr/>
            </p:nvSpPr>
            <p:spPr>
              <a:xfrm>
                <a:off x="2003898" y="2432062"/>
                <a:ext cx="885217" cy="1060315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Shape 270"/>
              <p:cNvSpPr txBox="1"/>
              <p:nvPr/>
            </p:nvSpPr>
            <p:spPr>
              <a:xfrm>
                <a:off x="2092990" y="3492376"/>
                <a:ext cx="707032" cy="454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600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79-30</a:t>
                </a:r>
                <a:endParaRPr sz="16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419623" y="2438287"/>
              <a:ext cx="894859" cy="1508405"/>
              <a:chOff x="3419623" y="2438287"/>
              <a:chExt cx="894859" cy="1508405"/>
            </a:xfrm>
          </p:grpSpPr>
          <p:sp>
            <p:nvSpPr>
              <p:cNvPr id="42" name="Shape 270"/>
              <p:cNvSpPr txBox="1"/>
              <p:nvPr/>
            </p:nvSpPr>
            <p:spPr>
              <a:xfrm>
                <a:off x="3563604" y="3492376"/>
                <a:ext cx="606899" cy="454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600"/>
                  <a:buFont typeface="Arial"/>
                  <a:buNone/>
                </a:pPr>
                <a:r>
                  <a:rPr lang="ru-RU" sz="1600" dirty="0" smtClean="0">
                    <a:solidFill>
                      <a:srgbClr val="262626"/>
                    </a:solidFill>
                    <a:latin typeface="Roboto"/>
                    <a:ea typeface="Roboto"/>
                    <a:cs typeface="Roboto"/>
                    <a:sym typeface="Roboto"/>
                  </a:rPr>
                  <a:t>29-0</a:t>
                </a:r>
                <a:endParaRPr sz="1600" i="0" u="none" strike="noStrike" cap="none" dirty="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1026" name="Picture 2" descr="Image result for ÑÐ¸Ñ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36" t="10512" r="20066" b="12266"/>
              <a:stretch/>
            </p:blipFill>
            <p:spPr bwMode="auto">
              <a:xfrm>
                <a:off x="3419623" y="2438287"/>
                <a:ext cx="894859" cy="1054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8" name="Shape 270"/>
          <p:cNvSpPr txBox="1"/>
          <p:nvPr/>
        </p:nvSpPr>
        <p:spPr>
          <a:xfrm>
            <a:off x="5270152" y="4826086"/>
            <a:ext cx="321712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ru-RU" sz="1600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Крайний срок сдачи ДЗ –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«текущее занятие» + 2</a:t>
            </a:r>
            <a:endParaRPr sz="16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9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-5657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55275" y="3355948"/>
            <a:ext cx="4752600" cy="286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Основы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Программирования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i="0" u="none" strike="noStrike" cap="none" dirty="0" smtClean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 smtClean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№1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Языки программирования.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Алгоритмы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18621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150" y="-18459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</a:t>
            </a:r>
            <a:r>
              <a:rPr lang="en-US" sz="41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41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занятия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519116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Обзор языков программирования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Обзор ИТ сферы</a:t>
            </a:r>
            <a:endParaRPr lang="ru-RU" sz="2000" dirty="0">
              <a:latin typeface="Calibri"/>
              <a:ea typeface="Roboto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Алгоритмы</a:t>
            </a:r>
            <a:endParaRPr lang="ru-RU" sz="2000" dirty="0">
              <a:latin typeface="Roboto"/>
              <a:ea typeface="Roboto"/>
              <a:cs typeface="Roboto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 “</a:t>
            </a: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Hello world”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7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 программирования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Язык программирования – формальный язык, понятный компьютеру и предназначенный для записи компьютерных програм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6"/>
          <p:cNvSpPr txBox="1"/>
          <p:nvPr/>
        </p:nvSpPr>
        <p:spPr>
          <a:xfrm>
            <a:off x="1165523" y="3844888"/>
            <a:ext cx="6840900" cy="1012500"/>
          </a:xfrm>
          <a:prstGeom prst="round2Diag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Определяет набор лексических и синтиксических правил, которые описывают внешний вид программы и действия, которые необходимо выполнить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9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Классификация языков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63"/>
          <p:cNvSpPr txBox="1"/>
          <p:nvPr/>
        </p:nvSpPr>
        <p:spPr>
          <a:xfrm>
            <a:off x="457200" y="2519116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Roboto"/>
                <a:sym typeface="Roboto"/>
              </a:rPr>
              <a:t>Тип исполнения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 smtClean="0">
                <a:latin typeface="Roboto"/>
                <a:ea typeface="Roboto"/>
                <a:cs typeface="Calibri"/>
                <a:sym typeface="Roboto"/>
              </a:rPr>
              <a:t>Система типов</a:t>
            </a:r>
            <a:endParaRPr lang="ru-RU" sz="2000" dirty="0">
              <a:latin typeface="Calibri"/>
              <a:ea typeface="Roboto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en-US" sz="2000" dirty="0" smtClean="0">
                <a:latin typeface="Roboto"/>
                <a:ea typeface="Roboto"/>
                <a:cs typeface="Roboto"/>
                <a:sym typeface="Calibri"/>
              </a:rPr>
              <a:t> </a:t>
            </a:r>
            <a:r>
              <a:rPr lang="ru-RU" sz="2000" dirty="0" smtClean="0">
                <a:latin typeface="Roboto"/>
                <a:ea typeface="Roboto"/>
                <a:cs typeface="Roboto"/>
                <a:sym typeface="Calibri"/>
              </a:rPr>
              <a:t>Парадигма (идеология)</a:t>
            </a:r>
            <a:endParaRPr lang="ru-RU" sz="2000" dirty="0">
              <a:latin typeface="Roboto"/>
              <a:ea typeface="Roboto"/>
              <a:cs typeface="Roboto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17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-150" y="-9750"/>
            <a:ext cx="9153900" cy="6867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Команды и коды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9D-4BF8-4032-9FEA-05A3887DAAE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42083"/>
              </p:ext>
            </p:extLst>
          </p:nvPr>
        </p:nvGraphicFramePr>
        <p:xfrm>
          <a:off x="1654316" y="2199822"/>
          <a:ext cx="641905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197">
                  <a:extLst>
                    <a:ext uri="{9D8B030D-6E8A-4147-A177-3AD203B41FA5}">
                      <a16:colId xmlns:a16="http://schemas.microsoft.com/office/drawing/2014/main" val="3542548034"/>
                    </a:ext>
                  </a:extLst>
                </a:gridCol>
                <a:gridCol w="5004853">
                  <a:extLst>
                    <a:ext uri="{9D8B030D-6E8A-4147-A177-3AD203B41FA5}">
                      <a16:colId xmlns:a16="http://schemas.microsoft.com/office/drawing/2014/main" val="102199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5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Сложить два числа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Вычесть от первого второе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2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Умножить два числа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Записать число в память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76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Считать из памяти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число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Вывести</a:t>
                      </a:r>
                      <a:r>
                        <a:rPr lang="ru-RU" baseline="0" dirty="0" smtClean="0"/>
                        <a:t> на экран число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15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08293" y="4922556"/>
            <a:ext cx="1849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Машинный код</a:t>
            </a:r>
          </a:p>
          <a:p>
            <a:pPr algn="ctr"/>
            <a:r>
              <a:rPr lang="ru-RU" dirty="0" smtClean="0"/>
              <a:t>0101</a:t>
            </a:r>
          </a:p>
          <a:p>
            <a:pPr algn="ctr"/>
            <a:r>
              <a:rPr lang="ru-RU" dirty="0" smtClean="0"/>
              <a:t>0111</a:t>
            </a:r>
          </a:p>
          <a:p>
            <a:pPr algn="ctr"/>
            <a:r>
              <a:rPr lang="ru-RU" dirty="0" smtClean="0"/>
              <a:t>0101</a:t>
            </a:r>
          </a:p>
          <a:p>
            <a:pPr algn="ctr"/>
            <a:r>
              <a:rPr lang="ru-RU" dirty="0" smtClean="0"/>
              <a:t>0001</a:t>
            </a:r>
          </a:p>
          <a:p>
            <a:pPr algn="ctr"/>
            <a:r>
              <a:rPr lang="ru-RU" dirty="0" smtClean="0"/>
              <a:t>0100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10575" y="4922556"/>
            <a:ext cx="30201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Исходный код</a:t>
            </a:r>
            <a:r>
              <a:rPr lang="en-US" b="1" i="1" dirty="0" smtClean="0"/>
              <a:t> (C++)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#include &lt;</a:t>
            </a:r>
            <a:r>
              <a:rPr lang="en-US" dirty="0" err="1" smtClean="0">
                <a:solidFill>
                  <a:srgbClr val="262626"/>
                </a:solidFill>
              </a:rPr>
              <a:t>stdio.h</a:t>
            </a:r>
            <a:r>
              <a:rPr lang="en-US" dirty="0" smtClean="0">
                <a:solidFill>
                  <a:srgbClr val="262626"/>
                </a:solidFill>
              </a:rPr>
              <a:t>&gt;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 err="1" smtClean="0">
                <a:solidFill>
                  <a:srgbClr val="262626"/>
                </a:solidFill>
              </a:rPr>
              <a:t>int</a:t>
            </a:r>
            <a:r>
              <a:rPr lang="en-US" dirty="0" smtClean="0">
                <a:solidFill>
                  <a:srgbClr val="262626"/>
                </a:solidFill>
              </a:rPr>
              <a:t> main(char** </a:t>
            </a:r>
            <a:r>
              <a:rPr lang="en-US" dirty="0" err="1" smtClean="0">
                <a:solidFill>
                  <a:srgbClr val="262626"/>
                </a:solidFill>
              </a:rPr>
              <a:t>argc</a:t>
            </a:r>
            <a:r>
              <a:rPr lang="en-US" dirty="0" smtClean="0">
                <a:solidFill>
                  <a:srgbClr val="262626"/>
                </a:solidFill>
              </a:rPr>
              <a:t>, </a:t>
            </a:r>
            <a:r>
              <a:rPr lang="en-US" dirty="0" err="1" smtClean="0">
                <a:solidFill>
                  <a:srgbClr val="262626"/>
                </a:solidFill>
              </a:rPr>
              <a:t>int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dirty="0" err="1" smtClean="0">
                <a:solidFill>
                  <a:srgbClr val="262626"/>
                </a:solidFill>
              </a:rPr>
              <a:t>arv</a:t>
            </a:r>
            <a:r>
              <a:rPr lang="en-US" dirty="0" smtClean="0">
                <a:solidFill>
                  <a:srgbClr val="262626"/>
                </a:solidFill>
              </a:rPr>
              <a:t>) {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  </a:t>
            </a:r>
            <a:r>
              <a:rPr lang="en-US" dirty="0" err="1" smtClean="0">
                <a:solidFill>
                  <a:srgbClr val="262626"/>
                </a:solidFill>
              </a:rPr>
              <a:t>cout</a:t>
            </a:r>
            <a:r>
              <a:rPr lang="en-US" dirty="0" smtClean="0">
                <a:solidFill>
                  <a:srgbClr val="262626"/>
                </a:solidFill>
              </a:rPr>
              <a:t> &lt;&lt; “Hello world”;</a:t>
            </a:r>
          </a:p>
          <a:p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smtClean="0">
                <a:solidFill>
                  <a:srgbClr val="262626"/>
                </a:solidFill>
              </a:rPr>
              <a:t> return 0;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}</a:t>
            </a:r>
            <a:endParaRPr lang="ru-RU" dirty="0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5707</TotalTime>
  <Words>1816</Words>
  <Application>Microsoft Office PowerPoint</Application>
  <PresentationFormat>On-screen Show (4:3)</PresentationFormat>
  <Paragraphs>486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Noto Sans Symbols</vt:lpstr>
      <vt:lpstr>Roboto</vt:lpstr>
      <vt:lpstr>Wingdings</vt:lpstr>
      <vt:lpstr>Office Theme</vt:lpstr>
      <vt:lpstr>PowerPoint Presentation</vt:lpstr>
      <vt:lpstr>PowerPoint Presentation</vt:lpstr>
      <vt:lpstr>Содержание курса</vt:lpstr>
      <vt:lpstr>Оценивание</vt:lpstr>
      <vt:lpstr>PowerPoint Presentation</vt:lpstr>
      <vt:lpstr>План занятия</vt:lpstr>
      <vt:lpstr>Язык программирования</vt:lpstr>
      <vt:lpstr>Классификация языков</vt:lpstr>
      <vt:lpstr>Команды и коды</vt:lpstr>
      <vt:lpstr>Тип исполнения</vt:lpstr>
      <vt:lpstr>Система типов</vt:lpstr>
      <vt:lpstr>Парадигмы</vt:lpstr>
      <vt:lpstr>Примеры использования</vt:lpstr>
      <vt:lpstr>WEB site</vt:lpstr>
      <vt:lpstr>WEB site</vt:lpstr>
      <vt:lpstr>First part summary</vt:lpstr>
      <vt:lpstr>Понятие алгоритма</vt:lpstr>
      <vt:lpstr>Практика. Алгоритм НОД</vt:lpstr>
      <vt:lpstr>Для чего нужны алгоритмы</vt:lpstr>
      <vt:lpstr>Свойства алгоритмов</vt:lpstr>
      <vt:lpstr>Способы представления</vt:lpstr>
      <vt:lpstr>Способы представления</vt:lpstr>
      <vt:lpstr>Способы представления</vt:lpstr>
      <vt:lpstr>Практика</vt:lpstr>
      <vt:lpstr>Способы представления</vt:lpstr>
      <vt:lpstr>Практика</vt:lpstr>
      <vt:lpstr>Виды алгоритмов</vt:lpstr>
      <vt:lpstr>Оценка алгоритмов</vt:lpstr>
      <vt:lpstr>Second part summary</vt:lpstr>
      <vt:lpstr>Hello world!</vt:lpstr>
      <vt:lpstr>Домашнее задание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</dc:creator>
  <cp:lastModifiedBy>Vlad</cp:lastModifiedBy>
  <cp:revision>61</cp:revision>
  <dcterms:created xsi:type="dcterms:W3CDTF">2018-09-05T20:07:41Z</dcterms:created>
  <dcterms:modified xsi:type="dcterms:W3CDTF">2018-09-12T23:15:06Z</dcterms:modified>
</cp:coreProperties>
</file>