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92" r:id="rId2"/>
    <p:sldId id="294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23" r:id="rId12"/>
    <p:sldId id="324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6" r:id="rId22"/>
    <p:sldId id="311" r:id="rId23"/>
    <p:sldId id="310" r:id="rId24"/>
    <p:sldId id="312" r:id="rId25"/>
    <p:sldId id="314" r:id="rId26"/>
    <p:sldId id="317" r:id="rId27"/>
    <p:sldId id="313" r:id="rId28"/>
    <p:sldId id="315" r:id="rId29"/>
    <p:sldId id="319" r:id="rId30"/>
    <p:sldId id="318" r:id="rId31"/>
    <p:sldId id="321" r:id="rId32"/>
    <p:sldId id="322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86" autoAdjust="0"/>
  </p:normalViewPr>
  <p:slideViewPr>
    <p:cSldViewPr snapToGrid="0">
      <p:cViewPr>
        <p:scale>
          <a:sx n="100" d="100"/>
          <a:sy n="100" d="100"/>
        </p:scale>
        <p:origin x="974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27FE-0C60-441F-AEBE-ECDB4EFBD13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95971-D96B-4D45-8624-2EDD752B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397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30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26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57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31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38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321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50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675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58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47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065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158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336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579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515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355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58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019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001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669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1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726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09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218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866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51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78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77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89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05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03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26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A420-53AB-40E1-8D06-468098DB5ADD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623C-2BDD-4DCE-9509-8274931C12A7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67F-B225-4456-B844-DE366B1B3150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9C45C26-F867-461C-9141-4AE350A52EDF}" type="datetime1">
              <a:rPr lang="en-US" smtClean="0"/>
              <a:t>9/17/2018</a:t>
            </a:fld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80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1895-B619-4CE6-8211-41506CBBD2F9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9396-1AB0-4A0B-9570-4344E372675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C874-8475-4EE1-8910-A12F13683D41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4DA0-3482-4514-BCE1-990388583BD5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2C0-678D-408A-BF04-4F9FF8D8C657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219C-5374-4C2B-BF6B-39EE00B2C275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7-362B-4381-871A-2F91DBD20A27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24D7-4C96-4727-952E-7297FA55029B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D20D-AE2A-47EF-98F2-E439C2716C26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Math#Method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javascript.ru/bitwise-operator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javascript.ru/logical-op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wtogeek.com/205086/beginner-how-to-make-windows-show-file-extension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tepad-plus-plus.org/download/v7.5.8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-5657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55275" y="3355948"/>
            <a:ext cx="4752600" cy="286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Основы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Программирования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i="0" u="none" strike="noStrike" cap="none" dirty="0" smtClean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 smtClean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№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lang="ru-RU" sz="2800" i="0" u="none" strike="noStrike" cap="none" dirty="0" smtClean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Вступление в</a:t>
            </a:r>
            <a:r>
              <a:rPr lang="en-US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JavaScript </a:t>
            </a:r>
            <a:r>
              <a:rPr lang="ru-RU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Переменные, типы данных</a:t>
            </a:r>
            <a:endParaRPr lang="en-US" sz="2800" dirty="0" smtClean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226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Лексика </a:t>
            </a: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400" y="2613781"/>
            <a:ext cx="825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Помимо существующих слов в языке, лексику также составляют: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правила формирования имен для созданных объектов – переменных, функций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правила описания данных (формирование числа, строки)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7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 текста в </a:t>
            </a:r>
            <a:r>
              <a:rPr lang="en-US" sz="4100" b="1" i="0" u="none" strike="noStrike" cap="none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400" y="2613781"/>
            <a:ext cx="825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Для вывода текста на экран в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ru-RU" dirty="0" smtClean="0"/>
              <a:t>существует функция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console.log</a:t>
            </a:r>
            <a:r>
              <a:rPr lang="ru-RU" dirty="0" smtClean="0"/>
              <a:t>(...)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Она принимает значение любого типа, например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console.log(‘This text will be printed’);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console.log(42);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console.log([1, 2, 3, 4]);</a:t>
            </a:r>
            <a:endParaRPr lang="ru-RU" dirty="0" smtClean="0"/>
          </a:p>
          <a:p>
            <a:r>
              <a:rPr lang="ru-RU" dirty="0" smtClean="0"/>
              <a:t>С ее помощью можно взаимодействовать с пользователем и выводить на экран результат работы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3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Взаимодействие с </a:t>
            </a:r>
            <a:r>
              <a:rPr lang="en-US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100" b="1" i="0" u="none" strike="noStrike" cap="none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900" y="2466003"/>
            <a:ext cx="8256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/>
              <a:t>Пошаговое выполнение:</a:t>
            </a:r>
          </a:p>
          <a:p>
            <a:pPr marL="800100" lvl="1" indent="-342900" algn="just">
              <a:buAutoNum type="arabicPeriod"/>
            </a:pPr>
            <a:r>
              <a:rPr lang="ru-RU" dirty="0" smtClean="0"/>
              <a:t>Открыть командную строку</a:t>
            </a:r>
          </a:p>
          <a:p>
            <a:pPr marL="800100" lvl="1" indent="-342900" algn="just">
              <a:buAutoNum type="arabicPeriod"/>
            </a:pPr>
            <a:r>
              <a:rPr lang="ru-RU" dirty="0" smtClean="0"/>
              <a:t>Запустить интерпретатор, путем вызова команды </a:t>
            </a:r>
            <a:r>
              <a:rPr lang="en-US" dirty="0" smtClean="0"/>
              <a:t>‘node’</a:t>
            </a:r>
          </a:p>
          <a:p>
            <a:pPr marL="800100" lvl="1" indent="-342900" algn="just">
              <a:buAutoNum type="arabicPeriod"/>
            </a:pPr>
            <a:r>
              <a:rPr lang="ru-RU" dirty="0" smtClean="0"/>
              <a:t>Писать команды, интерпретатор будет их выполнять после нажатия клавиши </a:t>
            </a:r>
            <a:r>
              <a:rPr lang="en-US" dirty="0" smtClean="0"/>
              <a:t>Enter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Выполнение заранее подготовленной программы:</a:t>
            </a:r>
          </a:p>
          <a:p>
            <a:pPr marL="800100" lvl="1" indent="-342900" algn="just">
              <a:buAutoNum type="arabicPeriod"/>
            </a:pPr>
            <a:r>
              <a:rPr lang="ru-RU" dirty="0" smtClean="0"/>
              <a:t>Создать тектовый документ</a:t>
            </a:r>
          </a:p>
          <a:p>
            <a:pPr marL="800100" lvl="1" indent="-342900" algn="just">
              <a:buAutoNum type="arabicPeriod"/>
            </a:pPr>
            <a:r>
              <a:rPr lang="ru-RU" dirty="0" smtClean="0"/>
              <a:t>Написать программу и сохранить документ как </a:t>
            </a:r>
            <a:r>
              <a:rPr lang="en-US" dirty="0" smtClean="0"/>
              <a:t>***.</a:t>
            </a:r>
            <a:r>
              <a:rPr lang="en-US" dirty="0" err="1" smtClean="0"/>
              <a:t>js</a:t>
            </a:r>
            <a:r>
              <a:rPr lang="ru-RU" dirty="0" smtClean="0"/>
              <a:t>. Запомнить где находится файл. Например «</a:t>
            </a:r>
            <a:r>
              <a:rPr lang="en-US" dirty="0" smtClean="0"/>
              <a:t>C:\Users\Vlad\Desktop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а имя файла </a:t>
            </a:r>
            <a:r>
              <a:rPr lang="en-US" dirty="0" smtClean="0"/>
              <a:t>example.js. </a:t>
            </a:r>
            <a:r>
              <a:rPr lang="ru-RU" dirty="0" smtClean="0"/>
              <a:t>Означает что файл находится на Рабочем столе.</a:t>
            </a:r>
            <a:endParaRPr lang="en-US" dirty="0" smtClean="0"/>
          </a:p>
          <a:p>
            <a:pPr marL="800100" lvl="1" indent="-342900" algn="just">
              <a:buAutoNum type="arabicPeriod"/>
            </a:pPr>
            <a:r>
              <a:rPr lang="ru-RU" dirty="0" smtClean="0"/>
              <a:t>Открыть командную строку и перейти на рабочий стол с помощью команды </a:t>
            </a:r>
            <a:r>
              <a:rPr lang="en-US" dirty="0" smtClean="0"/>
              <a:t>“cd …”. </a:t>
            </a:r>
            <a:r>
              <a:rPr lang="ru-RU" dirty="0" smtClean="0"/>
              <a:t>По умолчанию, командная строка открывается в папке «</a:t>
            </a:r>
            <a:r>
              <a:rPr lang="en-US" dirty="0" smtClean="0"/>
              <a:t>C:\Users\Vlad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r>
              <a:rPr lang="ru-RU" dirty="0" smtClean="0"/>
              <a:t>Это означает что в для перехода в папку </a:t>
            </a:r>
            <a:r>
              <a:rPr lang="en-US" dirty="0" smtClean="0"/>
              <a:t>Desktop </a:t>
            </a:r>
            <a:r>
              <a:rPr lang="ru-RU" dirty="0" smtClean="0"/>
              <a:t>необходимо вызвать команду </a:t>
            </a:r>
            <a:r>
              <a:rPr lang="en-US" dirty="0" smtClean="0"/>
              <a:t>“cd Desktop”.</a:t>
            </a:r>
            <a:endParaRPr lang="ru-RU" dirty="0" smtClean="0"/>
          </a:p>
          <a:p>
            <a:pPr marL="800100" lvl="1" indent="-342900" algn="just">
              <a:buAutoNum type="arabicPeriod"/>
            </a:pPr>
            <a:r>
              <a:rPr lang="ru-RU" dirty="0" smtClean="0"/>
              <a:t>Попросить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ru-RU" dirty="0" smtClean="0"/>
              <a:t>выполнить вашу программу </a:t>
            </a:r>
            <a:r>
              <a:rPr lang="en-US" dirty="0" smtClean="0"/>
              <a:t>“node example.js”</a:t>
            </a:r>
            <a:endParaRPr lang="ru-RU" dirty="0" smtClean="0"/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16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 в </a:t>
            </a: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400" y="2291596"/>
            <a:ext cx="825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Объявление(создание) переменной:</a:t>
            </a:r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i="1" dirty="0" smtClean="0"/>
              <a:t>name</a:t>
            </a:r>
            <a:r>
              <a:rPr lang="en-US" dirty="0" smtClean="0"/>
              <a:t>;</a:t>
            </a:r>
          </a:p>
          <a:p>
            <a:r>
              <a:rPr lang="ru-RU" dirty="0" smtClean="0"/>
              <a:t>Использование переменной:</a:t>
            </a:r>
          </a:p>
          <a:p>
            <a:r>
              <a:rPr lang="en-US" dirty="0" smtClean="0"/>
              <a:t>name = ‘Vlad’;</a:t>
            </a:r>
          </a:p>
          <a:p>
            <a:r>
              <a:rPr lang="en-US" dirty="0" smtClean="0"/>
              <a:t>console.log(name);</a:t>
            </a:r>
          </a:p>
          <a:p>
            <a:endParaRPr lang="en-US" dirty="0"/>
          </a:p>
          <a:p>
            <a:r>
              <a:rPr lang="ru-RU" dirty="0" smtClean="0"/>
              <a:t>Объявление переменной и присвоение ей значения: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age = 22;</a:t>
            </a:r>
          </a:p>
          <a:p>
            <a:r>
              <a:rPr lang="en-US" dirty="0" smtClean="0"/>
              <a:t>console.log(age);</a:t>
            </a:r>
          </a:p>
          <a:p>
            <a:endParaRPr lang="en-US" dirty="0"/>
          </a:p>
          <a:p>
            <a:r>
              <a:rPr lang="ru-RU" dirty="0" smtClean="0"/>
              <a:t>Можно менять значение в переменной: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 = ‘Vlad’;</a:t>
            </a:r>
          </a:p>
          <a:p>
            <a:r>
              <a:rPr lang="en-US" dirty="0" smtClean="0"/>
              <a:t>console.log(name);</a:t>
            </a:r>
          </a:p>
          <a:p>
            <a:r>
              <a:rPr lang="en-US" dirty="0" smtClean="0"/>
              <a:t>name = 22;</a:t>
            </a:r>
          </a:p>
          <a:p>
            <a:r>
              <a:rPr lang="en-US" dirty="0" smtClean="0"/>
              <a:t>console.log(name);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Правила именования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400" y="2291596"/>
            <a:ext cx="825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три правила:</a:t>
            </a:r>
          </a:p>
          <a:p>
            <a:pPr marL="342900" indent="-342900">
              <a:buAutoNum type="arabicPeriod"/>
            </a:pPr>
            <a:r>
              <a:rPr lang="ru-RU" dirty="0" smtClean="0"/>
              <a:t>Имя переменной может состоять из букв, цифр и символов «_» и «</a:t>
            </a:r>
            <a:r>
              <a:rPr lang="en-US" dirty="0" smtClean="0"/>
              <a:t>$</a:t>
            </a:r>
            <a:r>
              <a:rPr lang="ru-RU" dirty="0" smtClean="0"/>
              <a:t>».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Первый сим</a:t>
            </a:r>
            <a:r>
              <a:rPr lang="ru-RU" dirty="0"/>
              <a:t>в</a:t>
            </a:r>
            <a:r>
              <a:rPr lang="ru-RU" dirty="0" smtClean="0"/>
              <a:t>ол не должен быть цифрой.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Нельзя использовать зарезервированное слово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7977"/>
              </p:ext>
            </p:extLst>
          </p:nvPr>
        </p:nvGraphicFramePr>
        <p:xfrm>
          <a:off x="97972" y="4544935"/>
          <a:ext cx="8903444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9085">
                  <a:extLst>
                    <a:ext uri="{9D8B030D-6E8A-4147-A177-3AD203B41FA5}">
                      <a16:colId xmlns:a16="http://schemas.microsoft.com/office/drawing/2014/main" val="1124078589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2776484832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891366964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6733852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432880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6880198"/>
                    </a:ext>
                  </a:extLst>
                </a:gridCol>
                <a:gridCol w="758343">
                  <a:extLst>
                    <a:ext uri="{9D8B030D-6E8A-4147-A177-3AD203B41FA5}">
                      <a16:colId xmlns:a16="http://schemas.microsoft.com/office/drawing/2014/main" val="2609370186"/>
                    </a:ext>
                  </a:extLst>
                </a:gridCol>
                <a:gridCol w="1112930">
                  <a:extLst>
                    <a:ext uri="{9D8B030D-6E8A-4147-A177-3AD203B41FA5}">
                      <a16:colId xmlns:a16="http://schemas.microsoft.com/office/drawing/2014/main" val="627971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9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194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8400" y="3915330"/>
            <a:ext cx="82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Определить правильные(+) и неправильные(-) имена переменных: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400" y="5575627"/>
            <a:ext cx="82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 имеет значение: </a:t>
            </a:r>
            <a:r>
              <a:rPr lang="en-US" dirty="0" smtClean="0"/>
              <a:t>apple </a:t>
            </a:r>
            <a:r>
              <a:rPr lang="ru-RU" dirty="0" smtClean="0"/>
              <a:t>и </a:t>
            </a:r>
            <a:r>
              <a:rPr lang="en-US" dirty="0" smtClean="0"/>
              <a:t>Apple – </a:t>
            </a:r>
            <a:r>
              <a:rPr lang="ru-RU" dirty="0" smtClean="0"/>
              <a:t>разные переменные. </a:t>
            </a:r>
          </a:p>
          <a:p>
            <a:r>
              <a:rPr lang="ru-RU" dirty="0" smtClean="0"/>
              <a:t>Проверить это на практике.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36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9343" y="2543517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01686" y="2543516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74027" y="2543516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9342" y="3737323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01686" y="3740076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89221" y="3737323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52057" y="4936538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85112" y="4922997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19" idx="0"/>
            <a:endCxn id="18" idx="2"/>
          </p:cNvCxnSpPr>
          <p:nvPr/>
        </p:nvCxnSpPr>
        <p:spPr>
          <a:xfrm flipV="1">
            <a:off x="3535136" y="4394206"/>
            <a:ext cx="1637164" cy="5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0"/>
            <a:endCxn id="18" idx="2"/>
          </p:cNvCxnSpPr>
          <p:nvPr/>
        </p:nvCxnSpPr>
        <p:spPr>
          <a:xfrm flipH="1" flipV="1">
            <a:off x="5172300" y="4394206"/>
            <a:ext cx="1595891" cy="52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76748" y="4922997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7" idx="0"/>
            <a:endCxn id="18" idx="2"/>
          </p:cNvCxnSpPr>
          <p:nvPr/>
        </p:nvCxnSpPr>
        <p:spPr>
          <a:xfrm flipV="1">
            <a:off x="5159827" y="4394206"/>
            <a:ext cx="12473" cy="52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35259" y="4922997"/>
            <a:ext cx="1366157" cy="656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“User-defined”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  <a:endCxn id="18" idx="2"/>
          </p:cNvCxnSpPr>
          <p:nvPr/>
        </p:nvCxnSpPr>
        <p:spPr>
          <a:xfrm flipH="1" flipV="1">
            <a:off x="5172300" y="4394206"/>
            <a:ext cx="3146038" cy="52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3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16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Поскольку </a:t>
            </a:r>
            <a:r>
              <a:rPr lang="en-US" dirty="0" smtClean="0"/>
              <a:t>JavaScript – </a:t>
            </a:r>
            <a:r>
              <a:rPr lang="ru-RU" dirty="0" smtClean="0"/>
              <a:t>динамически типизированный язык, переменная может хранить значение любого типа: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something = ‘text’;</a:t>
            </a:r>
          </a:p>
          <a:p>
            <a:r>
              <a:rPr lang="en-US" dirty="0" smtClean="0"/>
              <a:t>something = 0;</a:t>
            </a:r>
          </a:p>
          <a:p>
            <a:r>
              <a:rPr lang="en-US" dirty="0" smtClean="0"/>
              <a:t>something = function() { console.log(‘hello’);};</a:t>
            </a:r>
          </a:p>
          <a:p>
            <a:r>
              <a:rPr lang="en-US" dirty="0" smtClean="0"/>
              <a:t>something();</a:t>
            </a:r>
          </a:p>
          <a:p>
            <a:r>
              <a:rPr lang="en-US" dirty="0" smtClean="0"/>
              <a:t>something = new Date();</a:t>
            </a:r>
          </a:p>
          <a:p>
            <a:r>
              <a:rPr lang="en-US" dirty="0" smtClean="0"/>
              <a:t>console.log(something);</a:t>
            </a:r>
          </a:p>
          <a:p>
            <a:endParaRPr lang="en-US" dirty="0"/>
          </a:p>
          <a:p>
            <a:r>
              <a:rPr lang="ru-RU" dirty="0" smtClean="0"/>
              <a:t>Для того чтобы узнать какой тип данных хранится в переменной можно вывести на экран значение – </a:t>
            </a:r>
            <a:r>
              <a:rPr lang="en-US" dirty="0" smtClean="0"/>
              <a:t>console.log(something). </a:t>
            </a:r>
          </a:p>
          <a:p>
            <a:r>
              <a:rPr lang="ru-RU" dirty="0" smtClean="0"/>
              <a:t>Альтернативный вариант – оператор </a:t>
            </a:r>
            <a:r>
              <a:rPr lang="en-US" dirty="0" err="1" smtClean="0"/>
              <a:t>typeof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something);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88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Проверить работу оператора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ru-RU" dirty="0" smtClean="0"/>
              <a:t>на следующих значениях:</a:t>
            </a:r>
          </a:p>
          <a:p>
            <a:r>
              <a:rPr lang="ru-RU" dirty="0" smtClean="0"/>
              <a:t>10</a:t>
            </a:r>
            <a:endParaRPr lang="en-US" dirty="0" smtClean="0"/>
          </a:p>
          <a:p>
            <a:r>
              <a:rPr lang="en-US" dirty="0" smtClean="0"/>
              <a:t>‘hello’</a:t>
            </a:r>
          </a:p>
          <a:p>
            <a:r>
              <a:rPr lang="en-US" dirty="0" smtClean="0"/>
              <a:t>“hello”</a:t>
            </a:r>
          </a:p>
          <a:p>
            <a:r>
              <a:rPr lang="en-US" dirty="0" smtClean="0"/>
              <a:t>function() { console.log(‘hello’) }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[1, 2, 3]</a:t>
            </a:r>
          </a:p>
          <a:p>
            <a:r>
              <a:rPr lang="en-US" dirty="0" smtClean="0"/>
              <a:t>new Date()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2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Числовой тип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</a:p>
          <a:p>
            <a:r>
              <a:rPr lang="ru-RU" dirty="0" smtClean="0"/>
              <a:t>Доступны для использования стандартные математические операции.</a:t>
            </a:r>
          </a:p>
          <a:p>
            <a:r>
              <a:rPr lang="ru-RU" dirty="0" smtClean="0"/>
              <a:t>Также операция </a:t>
            </a:r>
            <a:r>
              <a:rPr lang="en-US" dirty="0" smtClean="0"/>
              <a:t>a % b – </a:t>
            </a:r>
            <a:r>
              <a:rPr lang="ru-RU" dirty="0" smtClean="0"/>
              <a:t>остаток от деления.</a:t>
            </a:r>
          </a:p>
          <a:p>
            <a:r>
              <a:rPr lang="ru-RU" dirty="0" smtClean="0"/>
              <a:t>Порядок операций – как в математике, доступно использование скобок.</a:t>
            </a:r>
          </a:p>
          <a:p>
            <a:r>
              <a:rPr lang="en-US" dirty="0" smtClean="0"/>
              <a:t>a + b</a:t>
            </a:r>
          </a:p>
          <a:p>
            <a:r>
              <a:rPr lang="en-US" dirty="0" smtClean="0"/>
              <a:t>a + b * c</a:t>
            </a:r>
          </a:p>
          <a:p>
            <a:r>
              <a:rPr lang="en-US" dirty="0" smtClean="0"/>
              <a:t>(a + b) * c</a:t>
            </a:r>
          </a:p>
          <a:p>
            <a:endParaRPr lang="en-US" dirty="0"/>
          </a:p>
          <a:p>
            <a:r>
              <a:rPr lang="ru-RU" dirty="0" smtClean="0"/>
              <a:t>Существует проблема при работе с числами с плавающей запятой – проверить результат выполнения 0.1 + 0.2. Но эта проблема не является языковой проблемой, а проблемой системы счисления и устройства компьютера.</a:t>
            </a:r>
          </a:p>
          <a:p>
            <a:endParaRPr lang="ru-RU" dirty="0"/>
          </a:p>
          <a:p>
            <a:r>
              <a:rPr lang="ru-RU" dirty="0" smtClean="0"/>
              <a:t>Дополнительный математические операции доступны в модуле </a:t>
            </a:r>
            <a:r>
              <a:rPr lang="en-US" dirty="0" smtClean="0"/>
              <a:t>Math:</a:t>
            </a:r>
          </a:p>
          <a:p>
            <a:r>
              <a:rPr lang="en-US" dirty="0" err="1" smtClean="0"/>
              <a:t>Math.abs</a:t>
            </a:r>
            <a:r>
              <a:rPr lang="en-US" dirty="0" smtClean="0"/>
              <a:t>(-1), </a:t>
            </a:r>
            <a:r>
              <a:rPr lang="en-US" dirty="0" err="1" smtClean="0"/>
              <a:t>Math.sqrt</a:t>
            </a:r>
            <a:r>
              <a:rPr lang="en-US" dirty="0" smtClean="0"/>
              <a:t>(16), </a:t>
            </a:r>
            <a:r>
              <a:rPr lang="en-US" dirty="0" err="1" smtClean="0"/>
              <a:t>Math.pow</a:t>
            </a:r>
            <a:r>
              <a:rPr lang="en-US" dirty="0" smtClean="0"/>
              <a:t>(2, 8)</a:t>
            </a:r>
          </a:p>
          <a:p>
            <a:r>
              <a:rPr lang="ru-RU" dirty="0" smtClean="0"/>
              <a:t>Полный список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developer.mozilla.org/en-US/docs/Web/JavaScript/Reference/Global_Objects/Math#Methods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21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Числовой тип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Существует три дополнительных значения в числовом типе данных – </a:t>
            </a:r>
            <a:r>
              <a:rPr lang="en-US" dirty="0" smtClean="0"/>
              <a:t>Infinity, -Infinity,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Пример получения этих значений – </a:t>
            </a:r>
            <a:r>
              <a:rPr lang="en-US" dirty="0" smtClean="0"/>
              <a:t>1 / 0, -1 / 0, 0 / 0 </a:t>
            </a:r>
            <a:r>
              <a:rPr lang="ru-RU" dirty="0" smtClean="0"/>
              <a:t>(или </a:t>
            </a:r>
            <a:r>
              <a:rPr lang="en-US" dirty="0" smtClean="0"/>
              <a:t>10 / ‘text’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Проверить какой тип данных: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 1 / 0</a:t>
            </a:r>
          </a:p>
          <a:p>
            <a:r>
              <a:rPr lang="ru-RU" dirty="0" smtClean="0"/>
              <a:t>сделать тоже самое с 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 (1 /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5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50" y="-18459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</a:t>
            </a:r>
            <a:r>
              <a:rPr lang="en-US" sz="41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41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занятия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519116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Хранение данных в компьютере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  Вступление в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lang="ru-RU" sz="2000" dirty="0">
              <a:latin typeface="Calibri"/>
              <a:ea typeface="Roboto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Переменные в 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JavaScript</a:t>
            </a:r>
            <a:endParaRPr lang="ru-RU" sz="2000" dirty="0" smtClean="0">
              <a:latin typeface="Roboto"/>
              <a:ea typeface="Roboto"/>
              <a:cs typeface="Roboto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Типы данных в 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JavaScript.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Операции над ними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2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Числовой тип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</a:t>
            </a:r>
            <a:r>
              <a:rPr lang="ru-RU" dirty="0" smtClean="0"/>
              <a:t>имеет нестрогий контроль типов, поэтому допустимо выполнять операции над разными типами:</a:t>
            </a:r>
          </a:p>
          <a:p>
            <a:endParaRPr lang="ru-RU" dirty="0"/>
          </a:p>
          <a:p>
            <a:r>
              <a:rPr lang="en-US" dirty="0" smtClean="0"/>
              <a:t>2 * “3”</a:t>
            </a:r>
          </a:p>
          <a:p>
            <a:r>
              <a:rPr lang="en-US" dirty="0" smtClean="0"/>
              <a:t>2 + “2”</a:t>
            </a:r>
          </a:p>
          <a:p>
            <a:r>
              <a:rPr lang="en-US" dirty="0" smtClean="0"/>
              <a:t>2 + </a:t>
            </a:r>
            <a:r>
              <a:rPr lang="en-US" dirty="0" err="1" smtClean="0"/>
              <a:t>parseInt</a:t>
            </a:r>
            <a:r>
              <a:rPr lang="en-US" dirty="0" smtClean="0"/>
              <a:t>(“2”) //</a:t>
            </a:r>
            <a:r>
              <a:rPr lang="ru-RU" dirty="0" smtClean="0"/>
              <a:t>явное превращение значения в другой тип данных</a:t>
            </a:r>
            <a:endParaRPr lang="en-US" dirty="0" smtClean="0"/>
          </a:p>
          <a:p>
            <a:r>
              <a:rPr lang="en-US" dirty="0" smtClean="0"/>
              <a:t>2 + + “2”</a:t>
            </a:r>
          </a:p>
          <a:p>
            <a:r>
              <a:rPr lang="en-US" dirty="0" smtClean="0"/>
              <a:t>2 ++ “2”</a:t>
            </a:r>
          </a:p>
          <a:p>
            <a:r>
              <a:rPr lang="en-US" dirty="0" smtClean="0"/>
              <a:t>“2” + 2</a:t>
            </a:r>
          </a:p>
          <a:p>
            <a:r>
              <a:rPr lang="en-US" dirty="0" smtClean="0"/>
              <a:t>+”2” + 2</a:t>
            </a:r>
          </a:p>
          <a:p>
            <a:r>
              <a:rPr lang="en-US" dirty="0" smtClean="0"/>
              <a:t>2 * “text”</a:t>
            </a:r>
          </a:p>
          <a:p>
            <a:r>
              <a:rPr lang="en-US" dirty="0" smtClean="0"/>
              <a:t>6 / “3”</a:t>
            </a:r>
          </a:p>
          <a:p>
            <a:r>
              <a:rPr lang="en-US" dirty="0" smtClean="0"/>
              <a:t>7 % “3”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94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Числовой тип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Дополнительный операции с </a:t>
            </a:r>
            <a:r>
              <a:rPr lang="en-US" dirty="0" smtClean="0"/>
              <a:t>Number: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learn.javascript.ru/bitwise-operators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99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Сокращенная форма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стандартных математических операций существует сокращенная форма.</a:t>
            </a:r>
          </a:p>
          <a:p>
            <a:endParaRPr lang="ru-RU" dirty="0"/>
          </a:p>
          <a:p>
            <a:r>
              <a:rPr lang="ru-RU" dirty="0" smtClean="0"/>
              <a:t>Например, операция</a:t>
            </a:r>
          </a:p>
          <a:p>
            <a:r>
              <a:rPr lang="en-US" dirty="0" smtClean="0"/>
              <a:t>a = a + 5;</a:t>
            </a:r>
          </a:p>
          <a:p>
            <a:r>
              <a:rPr lang="ru-RU" dirty="0" smtClean="0"/>
              <a:t>может быть записана как</a:t>
            </a:r>
          </a:p>
          <a:p>
            <a:r>
              <a:rPr lang="en-US" dirty="0" smtClean="0"/>
              <a:t>a += 5;</a:t>
            </a:r>
          </a:p>
          <a:p>
            <a:endParaRPr lang="en-US" dirty="0"/>
          </a:p>
          <a:p>
            <a:r>
              <a:rPr lang="ru-RU" dirty="0" smtClean="0"/>
              <a:t>Или операция</a:t>
            </a:r>
          </a:p>
          <a:p>
            <a:r>
              <a:rPr lang="en-US" dirty="0" smtClean="0"/>
              <a:t>a = a / b;</a:t>
            </a:r>
          </a:p>
          <a:p>
            <a:r>
              <a:rPr lang="ru-RU" dirty="0" smtClean="0"/>
              <a:t>может быть записана как</a:t>
            </a:r>
          </a:p>
          <a:p>
            <a:r>
              <a:rPr lang="en-US" dirty="0" smtClean="0"/>
              <a:t>a /= b;</a:t>
            </a:r>
          </a:p>
          <a:p>
            <a:endParaRPr lang="en-US" dirty="0"/>
          </a:p>
          <a:p>
            <a:r>
              <a:rPr lang="ru-RU" dirty="0" smtClean="0"/>
              <a:t>Это две идентичных формы записи.</a:t>
            </a:r>
          </a:p>
          <a:p>
            <a:r>
              <a:rPr lang="ru-RU" dirty="0" smtClean="0"/>
              <a:t>Тоже самое для -= и *=.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2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Инкремент, декремент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Инкремент – операция увеличения значения переменной на единицу.</a:t>
            </a:r>
          </a:p>
          <a:p>
            <a:endParaRPr lang="ru-RU" dirty="0"/>
          </a:p>
          <a:p>
            <a:r>
              <a:rPr lang="en-US" dirty="0" err="1" smtClean="0"/>
              <a:t>var</a:t>
            </a:r>
            <a:r>
              <a:rPr lang="en-US" dirty="0" smtClean="0"/>
              <a:t> a = 1;</a:t>
            </a:r>
          </a:p>
          <a:p>
            <a:r>
              <a:rPr lang="en-US" dirty="0" smtClean="0"/>
              <a:t>a++;</a:t>
            </a:r>
          </a:p>
          <a:p>
            <a:r>
              <a:rPr lang="en-US" dirty="0" smtClean="0"/>
              <a:t>console.log(a); // 2</a:t>
            </a:r>
            <a:endParaRPr lang="ru-RU" dirty="0" smtClean="0"/>
          </a:p>
          <a:p>
            <a:r>
              <a:rPr lang="en-US" dirty="0"/>
              <a:t> </a:t>
            </a:r>
            <a:r>
              <a:rPr lang="ru-RU" dirty="0" smtClean="0"/>
              <a:t>Это сокращенная форма записи. Если бы не было инкремента, можно было бы написать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 = 1;</a:t>
            </a:r>
          </a:p>
          <a:p>
            <a:r>
              <a:rPr lang="en-US" dirty="0" smtClean="0"/>
              <a:t>a = a + 1;</a:t>
            </a:r>
          </a:p>
          <a:p>
            <a:r>
              <a:rPr lang="en-US" dirty="0" smtClean="0"/>
              <a:t>console.log(a);</a:t>
            </a:r>
          </a:p>
          <a:p>
            <a:endParaRPr lang="ru-RU" dirty="0"/>
          </a:p>
          <a:p>
            <a:r>
              <a:rPr lang="ru-RU" dirty="0" smtClean="0"/>
              <a:t>Тоже самое для декремента: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1;</a:t>
            </a:r>
          </a:p>
          <a:p>
            <a:r>
              <a:rPr lang="en-US" dirty="0" smtClean="0"/>
              <a:t>a--;</a:t>
            </a:r>
          </a:p>
          <a:p>
            <a:r>
              <a:rPr lang="en-US" dirty="0" smtClean="0"/>
              <a:t>console.log(a); //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3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Логический тип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</a:t>
            </a:r>
          </a:p>
          <a:p>
            <a:endParaRPr lang="en-US" dirty="0" smtClean="0"/>
          </a:p>
          <a:p>
            <a:r>
              <a:rPr lang="ru-RU" dirty="0" smtClean="0"/>
              <a:t>Существует всего два значения – </a:t>
            </a:r>
            <a:r>
              <a:rPr lang="en-US" dirty="0" smtClean="0"/>
              <a:t>true </a:t>
            </a:r>
            <a:r>
              <a:rPr lang="ru-RU" dirty="0" smtClean="0"/>
              <a:t>и </a:t>
            </a:r>
            <a:r>
              <a:rPr lang="en-US" dirty="0" smtClean="0"/>
              <a:t>false (</a:t>
            </a:r>
            <a:r>
              <a:rPr lang="ru-RU" dirty="0" smtClean="0"/>
              <a:t>без скобок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passwordCorrect</a:t>
            </a:r>
            <a:r>
              <a:rPr lang="en-US" dirty="0" smtClean="0"/>
              <a:t> = true;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aText</a:t>
            </a:r>
            <a:r>
              <a:rPr lang="en-US" dirty="0" smtClean="0"/>
              <a:t> = “true”; //</a:t>
            </a:r>
            <a:r>
              <a:rPr lang="ru-RU" dirty="0"/>
              <a:t> </a:t>
            </a:r>
            <a:r>
              <a:rPr lang="ru-RU" dirty="0" smtClean="0"/>
              <a:t>тут мы присвоили текст, а не логическое значение</a:t>
            </a:r>
            <a:r>
              <a:rPr lang="en-US" dirty="0" smtClean="0"/>
              <a:t> true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Логический тип широко используется в конскрукциях, где нужно принимать решение, </a:t>
            </a:r>
            <a:r>
              <a:rPr lang="en-US" dirty="0" smtClean="0"/>
              <a:t>true = “</a:t>
            </a:r>
            <a:r>
              <a:rPr lang="ru-RU" dirty="0" smtClean="0"/>
              <a:t>да</a:t>
            </a:r>
            <a:r>
              <a:rPr lang="en-US" dirty="0" smtClean="0"/>
              <a:t>”, false = “</a:t>
            </a:r>
            <a:r>
              <a:rPr lang="ru-RU" dirty="0" smtClean="0"/>
              <a:t>нет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Значение логического типа можно получить, используя операции сравнения.</a:t>
            </a:r>
          </a:p>
          <a:p>
            <a:r>
              <a:rPr lang="ru-RU" dirty="0" smtClean="0"/>
              <a:t>5 == 1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 = 4</a:t>
            </a:r>
          </a:p>
          <a:p>
            <a:r>
              <a:rPr lang="en-US" dirty="0" smtClean="0"/>
              <a:t>a &lt;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607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Логический тип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Проверить результат сравнения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10</a:t>
            </a:r>
          </a:p>
          <a:p>
            <a:r>
              <a:rPr lang="en-US" dirty="0" smtClean="0"/>
              <a:t>a == ‘10’</a:t>
            </a:r>
          </a:p>
          <a:p>
            <a:r>
              <a:rPr lang="en-US" dirty="0" smtClean="0"/>
              <a:t>a === ‘10’</a:t>
            </a:r>
          </a:p>
          <a:p>
            <a:r>
              <a:rPr lang="en-US" dirty="0"/>
              <a:t>a === ‘10’ * </a:t>
            </a:r>
            <a:r>
              <a:rPr lang="en-US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43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Логический тип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26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Дополнительные операции с </a:t>
            </a:r>
            <a:r>
              <a:rPr lang="en-US" dirty="0" smtClean="0"/>
              <a:t>Boolean: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learn.javascript.ru/logical-ops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2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Строки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</a:t>
            </a:r>
          </a:p>
          <a:p>
            <a:r>
              <a:rPr lang="ru-RU" dirty="0" smtClean="0"/>
              <a:t>Для создания строк нужно использовать пару </a:t>
            </a:r>
            <a:r>
              <a:rPr lang="ru-RU" dirty="0" smtClean="0"/>
              <a:t>кавычек</a:t>
            </a:r>
            <a:r>
              <a:rPr lang="ru-RU" dirty="0" smtClean="0"/>
              <a:t> </a:t>
            </a:r>
            <a:r>
              <a:rPr lang="en-US" dirty="0" smtClean="0"/>
              <a:t>“ ” </a:t>
            </a:r>
            <a:r>
              <a:rPr lang="ru-RU" dirty="0" smtClean="0"/>
              <a:t>либо </a:t>
            </a:r>
            <a:r>
              <a:rPr lang="en-US" dirty="0" smtClean="0"/>
              <a:t>‘ ‘ (</a:t>
            </a:r>
            <a:r>
              <a:rPr lang="ru-RU" dirty="0" smtClean="0"/>
              <a:t>двойные либо одинарные</a:t>
            </a:r>
            <a:r>
              <a:rPr lang="en-US" dirty="0" smtClean="0"/>
              <a:t>)</a:t>
            </a:r>
            <a:r>
              <a:rPr lang="ru-RU" dirty="0" smtClean="0"/>
              <a:t>. Между ними нет разницы, но если открывающяяся </a:t>
            </a:r>
            <a:r>
              <a:rPr lang="ru-RU" dirty="0" smtClean="0"/>
              <a:t>кавычка </a:t>
            </a:r>
            <a:r>
              <a:rPr lang="en-US" dirty="0" smtClean="0"/>
              <a:t>“</a:t>
            </a:r>
            <a:r>
              <a:rPr lang="ru-RU" dirty="0" smtClean="0"/>
              <a:t>, то закрывать ее должна </a:t>
            </a:r>
            <a:r>
              <a:rPr lang="en-US" dirty="0" smtClean="0"/>
              <a:t>“</a:t>
            </a:r>
            <a:r>
              <a:rPr lang="ru-RU" dirty="0" smtClean="0"/>
              <a:t>, тоже самое для </a:t>
            </a:r>
            <a:r>
              <a:rPr lang="en-US" dirty="0" smtClean="0"/>
              <a:t>‘.</a:t>
            </a:r>
            <a:endParaRPr lang="ru-RU" dirty="0" smtClean="0"/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ext = “text”; </a:t>
            </a:r>
          </a:p>
          <a:p>
            <a:endParaRPr lang="ru-RU" dirty="0" smtClean="0"/>
          </a:p>
          <a:p>
            <a:r>
              <a:rPr lang="ru-RU" dirty="0" smtClean="0"/>
              <a:t>Текст в </a:t>
            </a:r>
            <a:r>
              <a:rPr lang="en-US" dirty="0" smtClean="0"/>
              <a:t>JavaScript </a:t>
            </a:r>
            <a:r>
              <a:rPr lang="ru-RU" dirty="0" smtClean="0"/>
              <a:t>можно «соединять» (дописывать) – операция конкатенации.</a:t>
            </a:r>
          </a:p>
          <a:p>
            <a:endParaRPr lang="ru-RU" dirty="0"/>
          </a:p>
          <a:p>
            <a:r>
              <a:rPr lang="en-US" dirty="0" err="1" smtClean="0"/>
              <a:t>var</a:t>
            </a:r>
            <a:r>
              <a:rPr lang="en-US" dirty="0" smtClean="0"/>
              <a:t> name = ‘Vlad’;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‘Hello ’ + name + ‘, nice to meet you’;</a:t>
            </a:r>
          </a:p>
          <a:p>
            <a:r>
              <a:rPr lang="en-US" dirty="0" smtClean="0"/>
              <a:t>console.log(text</a:t>
            </a:r>
            <a:r>
              <a:rPr lang="en-US" dirty="0" smtClean="0"/>
              <a:t>);</a:t>
            </a:r>
            <a:r>
              <a:rPr lang="ru-RU" dirty="0" smtClean="0"/>
              <a:t> //</a:t>
            </a:r>
            <a:r>
              <a:rPr lang="en-US" dirty="0"/>
              <a:t> </a:t>
            </a:r>
            <a:r>
              <a:rPr lang="en-US" dirty="0" smtClean="0"/>
              <a:t>Hello Vlad, nice to meet you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Обратите внимание на пробел(</a:t>
            </a:r>
            <a:r>
              <a:rPr lang="en-US" dirty="0" smtClean="0"/>
              <a:t>‘ ‘</a:t>
            </a:r>
            <a:r>
              <a:rPr lang="ru-RU" dirty="0" smtClean="0"/>
              <a:t>) в тексте </a:t>
            </a:r>
            <a:r>
              <a:rPr lang="en-US" dirty="0" smtClean="0"/>
              <a:t>‘Hello ‘. </a:t>
            </a:r>
            <a:r>
              <a:rPr lang="ru-RU" dirty="0" smtClean="0"/>
              <a:t>Проверьте как выглядит текст без него.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79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Строки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00" y="2291596"/>
            <a:ext cx="825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Создайте две переменных – </a:t>
            </a:r>
            <a:r>
              <a:rPr lang="en-US" dirty="0" smtClean="0"/>
              <a:t>name </a:t>
            </a:r>
            <a:r>
              <a:rPr lang="ru-RU" dirty="0" smtClean="0"/>
              <a:t>и </a:t>
            </a:r>
            <a:r>
              <a:rPr lang="en-US" dirty="0" smtClean="0"/>
              <a:t>age. </a:t>
            </a:r>
            <a:r>
              <a:rPr lang="ru-RU" dirty="0" smtClean="0"/>
              <a:t>Запишите в них значения.</a:t>
            </a:r>
          </a:p>
          <a:p>
            <a:r>
              <a:rPr lang="ru-RU" dirty="0" smtClean="0"/>
              <a:t>Выведите на экран </a:t>
            </a:r>
            <a:r>
              <a:rPr lang="en-US" dirty="0" smtClean="0"/>
              <a:t>“Hello &lt;name&gt;, you are &lt;age&gt; years old”.</a:t>
            </a:r>
            <a:r>
              <a:rPr lang="ru-RU" dirty="0" smtClean="0"/>
              <a:t> Где вместо </a:t>
            </a:r>
            <a:r>
              <a:rPr lang="en-US" dirty="0" smtClean="0"/>
              <a:t>&lt;name&gt; </a:t>
            </a:r>
            <a:r>
              <a:rPr lang="ru-RU" dirty="0" smtClean="0"/>
              <a:t>и </a:t>
            </a:r>
            <a:r>
              <a:rPr lang="en-US" dirty="0" smtClean="0"/>
              <a:t>&lt;age&gt; </a:t>
            </a:r>
            <a:r>
              <a:rPr lang="ru-RU" dirty="0" smtClean="0"/>
              <a:t>будут поставленны записанные значения.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293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Взаимодействие с пользователем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6800" y="2931685"/>
            <a:ext cx="825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браузерном </a:t>
            </a:r>
            <a:r>
              <a:rPr lang="en-US" dirty="0" smtClean="0"/>
              <a:t>JavaScript </a:t>
            </a:r>
            <a:r>
              <a:rPr lang="ru-RU" dirty="0" smtClean="0"/>
              <a:t>существует функции </a:t>
            </a:r>
            <a:r>
              <a:rPr lang="en-US" dirty="0" smtClean="0"/>
              <a:t>alert </a:t>
            </a:r>
            <a:r>
              <a:rPr lang="ru-RU" dirty="0" smtClean="0"/>
              <a:t>которая выводит на экран текст, и </a:t>
            </a:r>
            <a:r>
              <a:rPr lang="en-US" dirty="0" smtClean="0"/>
              <a:t>prompt </a:t>
            </a:r>
            <a:r>
              <a:rPr lang="ru-RU" dirty="0" smtClean="0"/>
              <a:t>которая запрашивает у пользователя ввод. Их использование выглядит следующим образом.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answer = prompt</a:t>
            </a:r>
            <a:r>
              <a:rPr lang="en-US" dirty="0" smtClean="0"/>
              <a:t>(“</a:t>
            </a:r>
            <a:r>
              <a:rPr lang="ru-RU" dirty="0" smtClean="0"/>
              <a:t>Как вас зовут?</a:t>
            </a:r>
            <a:r>
              <a:rPr lang="en-US" dirty="0" smtClean="0"/>
              <a:t>”);</a:t>
            </a:r>
            <a:r>
              <a:rPr lang="ru-RU" dirty="0" smtClean="0"/>
              <a:t> //пользователь ответил - Влад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text = “</a:t>
            </a:r>
            <a:r>
              <a:rPr lang="ru-RU" dirty="0" smtClean="0"/>
              <a:t>Привет</a:t>
            </a:r>
            <a:r>
              <a:rPr lang="en-US" dirty="0" smtClean="0"/>
              <a:t>, ” + answer;</a:t>
            </a:r>
            <a:endParaRPr lang="ru-RU" dirty="0" smtClean="0"/>
          </a:p>
          <a:p>
            <a:r>
              <a:rPr lang="en-US" dirty="0" smtClean="0"/>
              <a:t>alert(text);  // </a:t>
            </a:r>
            <a:r>
              <a:rPr lang="ru-RU" dirty="0" smtClean="0"/>
              <a:t>Привет, Влад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3854" t="5371" r="34375" b="65000"/>
          <a:stretch/>
        </p:blipFill>
        <p:spPr>
          <a:xfrm>
            <a:off x="647700" y="4686011"/>
            <a:ext cx="3262631" cy="1711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34271" t="6111" r="34063" b="73148"/>
          <a:stretch/>
        </p:blipFill>
        <p:spPr>
          <a:xfrm>
            <a:off x="4226990" y="4699097"/>
            <a:ext cx="4610100" cy="16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0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Повторение материала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-990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браузере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6800" y="2261777"/>
            <a:ext cx="825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текстовый документ. Открыть в блокноте. Переписать базовый «каркас» браузерного </a:t>
            </a:r>
            <a:r>
              <a:rPr lang="en-US" dirty="0" smtClean="0"/>
              <a:t>JavaScript: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&lt;head&gt;&lt;title&gt;Example title&lt;/title&gt;&lt;/head&gt;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//</a:t>
            </a:r>
            <a:r>
              <a:rPr lang="ru-RU" dirty="0"/>
              <a:t>здесь будет </a:t>
            </a:r>
            <a:r>
              <a:rPr lang="en-US" dirty="0"/>
              <a:t>JavaScript </a:t>
            </a:r>
            <a:r>
              <a:rPr lang="ru-RU" dirty="0"/>
              <a:t>код</a:t>
            </a:r>
          </a:p>
          <a:p>
            <a:r>
              <a:rPr lang="ru-RU" dirty="0"/>
              <a:t>  </a:t>
            </a:r>
            <a:r>
              <a:rPr lang="en-US" dirty="0" err="1"/>
              <a:t>var</a:t>
            </a:r>
            <a:r>
              <a:rPr lang="en-US" dirty="0"/>
              <a:t> name = prompt("</a:t>
            </a:r>
            <a:r>
              <a:rPr lang="ru-RU" dirty="0"/>
              <a:t>Как вас зовут?");</a:t>
            </a:r>
          </a:p>
          <a:p>
            <a:r>
              <a:rPr lang="ru-RU" dirty="0"/>
              <a:t>  </a:t>
            </a:r>
            <a:r>
              <a:rPr lang="en-US" dirty="0"/>
              <a:t>alert("</a:t>
            </a:r>
            <a:r>
              <a:rPr lang="ru-RU" dirty="0"/>
              <a:t>Привет, " + </a:t>
            </a:r>
            <a:r>
              <a:rPr lang="en-US" dirty="0"/>
              <a:t>name + "! </a:t>
            </a:r>
            <a:r>
              <a:rPr lang="ru-RU" dirty="0"/>
              <a:t>Успехов в изучении </a:t>
            </a:r>
            <a:r>
              <a:rPr lang="en-US" dirty="0"/>
              <a:t>JavaScript!");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ru-RU" dirty="0"/>
          </a:p>
          <a:p>
            <a:r>
              <a:rPr lang="ru-RU" dirty="0" smtClean="0"/>
              <a:t>Сохранить файл. Сменить расширение с </a:t>
            </a:r>
            <a:r>
              <a:rPr lang="en-US" dirty="0" smtClean="0"/>
              <a:t>“.txt” </a:t>
            </a:r>
            <a:r>
              <a:rPr lang="ru-RU" dirty="0" smtClean="0"/>
              <a:t>на </a:t>
            </a:r>
            <a:r>
              <a:rPr lang="en-US" dirty="0" smtClean="0"/>
              <a:t>“.html” </a:t>
            </a:r>
            <a:r>
              <a:rPr lang="ru-RU" dirty="0" smtClean="0"/>
              <a:t>– возможно для этого шага нужно сменить настройки </a:t>
            </a:r>
            <a:r>
              <a:rPr lang="en-US" dirty="0" smtClean="0"/>
              <a:t>Windows (</a:t>
            </a:r>
            <a:r>
              <a:rPr lang="ru-RU" dirty="0" smtClean="0">
                <a:hlinkClick r:id="rId4"/>
              </a:rPr>
              <a:t>инструкция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Открыть в браузере, дважды кликнув на файл. Удостовериться в работоспособности.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1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-990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6800" y="2261777"/>
            <a:ext cx="825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Данные </a:t>
            </a:r>
            <a:r>
              <a:rPr lang="ru-RU" dirty="0" smtClean="0"/>
              <a:t>в компьютере записываются с помощью 0 и 1. Для хранения значения используется транзистор.</a:t>
            </a:r>
          </a:p>
          <a:p>
            <a:pPr marL="342900" indent="-342900">
              <a:buAutoNum type="arabicPeriod"/>
            </a:pPr>
            <a:r>
              <a:rPr lang="ru-RU" dirty="0" smtClean="0"/>
              <a:t>В </a:t>
            </a:r>
            <a:r>
              <a:rPr lang="en-US" dirty="0" smtClean="0"/>
              <a:t>JavaScript </a:t>
            </a:r>
            <a:r>
              <a:rPr lang="ru-RU" dirty="0" smtClean="0"/>
              <a:t>существуют такие типы данных: </a:t>
            </a:r>
            <a:r>
              <a:rPr lang="en-US" dirty="0" smtClean="0"/>
              <a:t>Number</a:t>
            </a:r>
            <a:r>
              <a:rPr lang="en-US" dirty="0" smtClean="0"/>
              <a:t>, </a:t>
            </a:r>
            <a:r>
              <a:rPr lang="en-US" dirty="0"/>
              <a:t>Boolean, String</a:t>
            </a:r>
            <a:r>
              <a:rPr lang="en-US" dirty="0" smtClean="0"/>
              <a:t>, </a:t>
            </a:r>
            <a:r>
              <a:rPr lang="ru-RU" dirty="0" smtClean="0"/>
              <a:t>а также </a:t>
            </a:r>
            <a:r>
              <a:rPr lang="en-US" dirty="0" smtClean="0"/>
              <a:t>Null</a:t>
            </a:r>
            <a:r>
              <a:rPr lang="en-US" dirty="0" smtClean="0"/>
              <a:t>, Undefined, Object.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Переменная состоит из имени и хранит значение.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Над </a:t>
            </a:r>
            <a:r>
              <a:rPr lang="en-US" dirty="0" smtClean="0"/>
              <a:t>Number</a:t>
            </a:r>
            <a:r>
              <a:rPr lang="ru-RU" dirty="0" smtClean="0"/>
              <a:t> можно выполнять стандартные математические операции, а также операции доступные в модуле </a:t>
            </a:r>
            <a:r>
              <a:rPr lang="en-US" dirty="0" smtClean="0"/>
              <a:t>Math.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2 * </a:t>
            </a:r>
            <a:r>
              <a:rPr lang="en-US" dirty="0" smtClean="0"/>
              <a:t>“2” = 4, </a:t>
            </a:r>
            <a:r>
              <a:rPr lang="ru-RU" dirty="0" smtClean="0"/>
              <a:t>но </a:t>
            </a:r>
            <a:r>
              <a:rPr lang="en-US" dirty="0" smtClean="0"/>
              <a:t>2 + “2” = “22” – </a:t>
            </a:r>
            <a:r>
              <a:rPr lang="ru-RU" dirty="0" smtClean="0"/>
              <a:t>нестрогий контроль типов.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Операция </a:t>
            </a:r>
            <a:r>
              <a:rPr lang="ru-RU" dirty="0" smtClean="0"/>
              <a:t>над </a:t>
            </a:r>
            <a:r>
              <a:rPr lang="en-US" dirty="0" smtClean="0"/>
              <a:t>String</a:t>
            </a:r>
            <a:r>
              <a:rPr lang="ru-RU" dirty="0" smtClean="0"/>
              <a:t> – конкатенация (</a:t>
            </a:r>
            <a:r>
              <a:rPr lang="en-US" dirty="0" smtClean="0"/>
              <a:t>“+”).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Базовое взаимодействие с </a:t>
            </a:r>
            <a:r>
              <a:rPr lang="ru-RU" dirty="0" smtClean="0"/>
              <a:t>пользователем</a:t>
            </a:r>
            <a:r>
              <a:rPr lang="en-US" dirty="0" smtClean="0"/>
              <a:t> </a:t>
            </a:r>
            <a:r>
              <a:rPr lang="ru-RU" dirty="0" smtClean="0"/>
              <a:t>с помощью</a:t>
            </a:r>
            <a:r>
              <a:rPr lang="en-US" dirty="0" smtClean="0"/>
              <a:t> console.log(…) </a:t>
            </a:r>
            <a:r>
              <a:rPr lang="ru-RU" dirty="0" smtClean="0"/>
              <a:t>в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alert + prompt </a:t>
            </a:r>
            <a:r>
              <a:rPr lang="ru-RU" smtClean="0"/>
              <a:t>в браузере</a:t>
            </a:r>
            <a:r>
              <a:rPr lang="ru-RU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38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-990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6800" y="2261777"/>
            <a:ext cx="8256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Установить текстовый редактор </a:t>
            </a:r>
            <a:r>
              <a:rPr lang="en-US" dirty="0" smtClean="0"/>
              <a:t>Notepad++ (</a:t>
            </a:r>
            <a:r>
              <a:rPr lang="ru-RU" dirty="0" smtClean="0">
                <a:hlinkClick r:id="rId4"/>
              </a:rPr>
              <a:t>ссылка</a:t>
            </a:r>
            <a:r>
              <a:rPr lang="en-US" dirty="0" smtClean="0"/>
              <a:t>). </a:t>
            </a:r>
            <a:r>
              <a:rPr lang="ru-RU" dirty="0" smtClean="0"/>
              <a:t>Открыть с его помощью созданный Вами на занятии файл </a:t>
            </a:r>
            <a:r>
              <a:rPr lang="en-US" dirty="0" smtClean="0"/>
              <a:t>html. </a:t>
            </a:r>
            <a:r>
              <a:rPr lang="ru-RU" dirty="0" smtClean="0"/>
              <a:t>В меню «синтаксисы» выбрать </a:t>
            </a:r>
            <a:r>
              <a:rPr lang="en-US" dirty="0" smtClean="0"/>
              <a:t>HTML. </a:t>
            </a:r>
            <a:r>
              <a:rPr lang="ru-RU" dirty="0" smtClean="0"/>
              <a:t>Удостовериться, что редактор подсветил синтаксис языка.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Спросить у пользователя имя и возраст. Вывести на экран «Привет </a:t>
            </a:r>
            <a:r>
              <a:rPr lang="en-US" dirty="0" smtClean="0"/>
              <a:t>&lt;</a:t>
            </a:r>
            <a:r>
              <a:rPr lang="ru-RU" dirty="0" smtClean="0"/>
              <a:t>имя</a:t>
            </a:r>
            <a:r>
              <a:rPr lang="en-US" dirty="0" smtClean="0"/>
              <a:t>&gt;</a:t>
            </a:r>
            <a:r>
              <a:rPr lang="ru-RU" dirty="0" smtClean="0"/>
              <a:t>, похоже что через 5 лет тебе будет </a:t>
            </a:r>
            <a:r>
              <a:rPr lang="en-US" dirty="0" smtClean="0"/>
              <a:t>&lt;</a:t>
            </a:r>
            <a:r>
              <a:rPr lang="ru-RU" dirty="0" smtClean="0"/>
              <a:t>возраст + 5</a:t>
            </a:r>
            <a:r>
              <a:rPr lang="en-US" dirty="0" smtClean="0"/>
              <a:t>&gt;</a:t>
            </a:r>
            <a:r>
              <a:rPr lang="ru-RU" dirty="0" smtClean="0"/>
              <a:t> лет!».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Решить уравнение </a:t>
            </a:r>
            <a:r>
              <a:rPr lang="en-US" dirty="0" smtClean="0"/>
              <a:t>ax + b = 0. (x = - b / a). </a:t>
            </a:r>
            <a:r>
              <a:rPr lang="ru-RU" dirty="0" smtClean="0"/>
              <a:t>Попросить пользователя ввести число </a:t>
            </a:r>
            <a:r>
              <a:rPr lang="en-US" dirty="0" smtClean="0"/>
              <a:t>a </a:t>
            </a:r>
            <a:r>
              <a:rPr lang="ru-RU" dirty="0" smtClean="0"/>
              <a:t>и число </a:t>
            </a:r>
            <a:r>
              <a:rPr lang="en-US" dirty="0" smtClean="0"/>
              <a:t>b. </a:t>
            </a:r>
            <a:r>
              <a:rPr lang="ru-RU" dirty="0" smtClean="0"/>
              <a:t>Результат вывести на экран.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Попросить пользователя ввести два числа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ru-RU" dirty="0" smtClean="0"/>
              <a:t>. Вывести на экран меньшее из них. (подсказка: модуль </a:t>
            </a:r>
            <a:r>
              <a:rPr lang="en-US" dirty="0" smtClean="0"/>
              <a:t>Math).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Попросить пользователя ввести 4 числа </a:t>
            </a:r>
            <a:r>
              <a:rPr lang="en-US" dirty="0" smtClean="0"/>
              <a:t>a</a:t>
            </a:r>
            <a:r>
              <a:rPr lang="ru-RU" dirty="0" smtClean="0"/>
              <a:t>,</a:t>
            </a:r>
            <a:r>
              <a:rPr lang="en-US" dirty="0" smtClean="0"/>
              <a:t> b</a:t>
            </a:r>
            <a:r>
              <a:rPr lang="ru-RU" dirty="0" smtClean="0"/>
              <a:t>,</a:t>
            </a:r>
            <a:r>
              <a:rPr lang="en-US" dirty="0" smtClean="0"/>
              <a:t> c</a:t>
            </a:r>
            <a:r>
              <a:rPr lang="ru-RU" dirty="0" smtClean="0"/>
              <a:t> и</a:t>
            </a:r>
            <a:r>
              <a:rPr lang="en-US" dirty="0" smtClean="0"/>
              <a:t> d</a:t>
            </a:r>
            <a:r>
              <a:rPr lang="ru-RU" dirty="0" smtClean="0"/>
              <a:t>. Вывести на экран сумму самого большого и </a:t>
            </a:r>
            <a:r>
              <a:rPr lang="ru-RU" smtClean="0"/>
              <a:t>самого маленького </a:t>
            </a:r>
            <a:r>
              <a:rPr lang="ru-RU" dirty="0" smtClean="0"/>
              <a:t>чисел. </a:t>
            </a:r>
          </a:p>
        </p:txBody>
      </p:sp>
    </p:spTree>
    <p:extLst>
      <p:ext uri="{BB962C8B-B14F-4D97-AF65-F5344CB8AC3E}">
        <p14:creationId xmlns:p14="http://schemas.microsoft.com/office/powerpoint/2010/main" val="1102219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1750" y="2842822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Устройство памяти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96502" y="2344514"/>
            <a:ext cx="1167319" cy="84192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46306" y="2344514"/>
            <a:ext cx="2017679" cy="1211254"/>
            <a:chOff x="846306" y="2344514"/>
            <a:chExt cx="2017679" cy="1211254"/>
          </a:xfrm>
        </p:grpSpPr>
        <p:sp>
          <p:nvSpPr>
            <p:cNvPr id="2" name="Rectangle 1"/>
            <p:cNvSpPr/>
            <p:nvPr/>
          </p:nvSpPr>
          <p:spPr>
            <a:xfrm>
              <a:off x="1439694" y="2558374"/>
              <a:ext cx="655806" cy="379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2" idx="1"/>
            </p:cNvCxnSpPr>
            <p:nvPr/>
          </p:nvCxnSpPr>
          <p:spPr>
            <a:xfrm flipH="1" flipV="1">
              <a:off x="1089498" y="2743200"/>
              <a:ext cx="350196" cy="4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095500" y="2743200"/>
              <a:ext cx="350196" cy="4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Lightning Bolt 7"/>
            <p:cNvSpPr/>
            <p:nvPr/>
          </p:nvSpPr>
          <p:spPr>
            <a:xfrm>
              <a:off x="846306" y="2344514"/>
              <a:ext cx="243192" cy="39868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2" idx="2"/>
            </p:cNvCxnSpPr>
            <p:nvPr/>
          </p:nvCxnSpPr>
          <p:spPr>
            <a:xfrm flipV="1">
              <a:off x="1767597" y="2937753"/>
              <a:ext cx="0" cy="35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445696" y="2519464"/>
              <a:ext cx="418289" cy="4182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495" y="3186436"/>
              <a:ext cx="56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вкл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6306" y="3531597"/>
            <a:ext cx="2017679" cy="1210866"/>
            <a:chOff x="846306" y="2344514"/>
            <a:chExt cx="2017679" cy="1210866"/>
          </a:xfrm>
        </p:grpSpPr>
        <p:sp>
          <p:nvSpPr>
            <p:cNvPr id="23" name="Rectangle 22"/>
            <p:cNvSpPr/>
            <p:nvPr/>
          </p:nvSpPr>
          <p:spPr>
            <a:xfrm>
              <a:off x="1439694" y="2558374"/>
              <a:ext cx="655806" cy="379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1"/>
            </p:cNvCxnSpPr>
            <p:nvPr/>
          </p:nvCxnSpPr>
          <p:spPr>
            <a:xfrm flipH="1" flipV="1">
              <a:off x="1089498" y="2743200"/>
              <a:ext cx="350196" cy="4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2095500" y="2743200"/>
              <a:ext cx="350196" cy="4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Lightning Bolt 25"/>
            <p:cNvSpPr/>
            <p:nvPr/>
          </p:nvSpPr>
          <p:spPr>
            <a:xfrm>
              <a:off x="846306" y="2344514"/>
              <a:ext cx="243192" cy="39868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23" idx="2"/>
            </p:cNvCxnSpPr>
            <p:nvPr/>
          </p:nvCxnSpPr>
          <p:spPr>
            <a:xfrm flipV="1">
              <a:off x="1767597" y="2937753"/>
              <a:ext cx="0" cy="35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445696" y="2519464"/>
              <a:ext cx="418289" cy="41828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85495" y="3186048"/>
              <a:ext cx="712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выкл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19" idx="0"/>
          </p:cNvCxnSpPr>
          <p:nvPr/>
        </p:nvCxnSpPr>
        <p:spPr>
          <a:xfrm flipH="1" flipV="1">
            <a:off x="2363822" y="3186437"/>
            <a:ext cx="1491240" cy="247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4181" y="3434236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транзистор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290212" y="2390986"/>
            <a:ext cx="3131242" cy="1028698"/>
            <a:chOff x="5290212" y="2390986"/>
            <a:chExt cx="3131242" cy="1028698"/>
          </a:xfrm>
        </p:grpSpPr>
        <p:grpSp>
          <p:nvGrpSpPr>
            <p:cNvPr id="33" name="Group 32"/>
            <p:cNvGrpSpPr/>
            <p:nvPr/>
          </p:nvGrpSpPr>
          <p:grpSpPr>
            <a:xfrm>
              <a:off x="5290212" y="2390986"/>
              <a:ext cx="393896" cy="1028698"/>
              <a:chOff x="5290212" y="2390986"/>
              <a:chExt cx="393896" cy="102869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stCxn id="20" idx="2"/>
                <a:endCxn id="45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684108" y="2390986"/>
              <a:ext cx="393896" cy="1028698"/>
              <a:chOff x="5290212" y="2390986"/>
              <a:chExt cx="393896" cy="102869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9" idx="2"/>
                <a:endCxn id="51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075072" y="2390986"/>
              <a:ext cx="393896" cy="1028698"/>
              <a:chOff x="5290212" y="2390986"/>
              <a:chExt cx="393896" cy="102869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/>
              <p:cNvCxnSpPr>
                <a:stCxn id="53" idx="2"/>
                <a:endCxn id="55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466503" y="2390986"/>
              <a:ext cx="393896" cy="1028698"/>
              <a:chOff x="5290212" y="2390986"/>
              <a:chExt cx="393896" cy="102869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>
                <a:stCxn id="57" idx="2"/>
                <a:endCxn id="59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857933" y="2390986"/>
              <a:ext cx="393896" cy="1028698"/>
              <a:chOff x="5290212" y="2390986"/>
              <a:chExt cx="393896" cy="102869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61" idx="2"/>
                <a:endCxn id="63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50464" y="2390986"/>
              <a:ext cx="393896" cy="1028698"/>
              <a:chOff x="5290212" y="2390986"/>
              <a:chExt cx="393896" cy="102869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stCxn id="65" idx="2"/>
                <a:endCxn id="67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633662" y="2390986"/>
              <a:ext cx="393896" cy="1028698"/>
              <a:chOff x="5290212" y="2390986"/>
              <a:chExt cx="393896" cy="102869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stCxn id="69" idx="2"/>
                <a:endCxn id="71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8027558" y="2390986"/>
              <a:ext cx="393896" cy="1028698"/>
              <a:chOff x="5290212" y="2390986"/>
              <a:chExt cx="393896" cy="102869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290212" y="2390986"/>
                <a:ext cx="393896" cy="39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>
                <a:stCxn id="73" idx="2"/>
                <a:endCxn id="75" idx="0"/>
              </p:cNvCxnSpPr>
              <p:nvPr/>
            </p:nvCxnSpPr>
            <p:spPr>
              <a:xfrm>
                <a:off x="5487160" y="2784882"/>
                <a:ext cx="0" cy="24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5290212" y="3025788"/>
                <a:ext cx="393896" cy="393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0</a:t>
                </a:r>
                <a:endParaRPr lang="en-US" dirty="0"/>
              </a:p>
            </p:txBody>
          </p:sp>
        </p:grpSp>
      </p:grpSp>
      <p:cxnSp>
        <p:nvCxnSpPr>
          <p:cNvPr id="76" name="Straight Arrow Connector 75"/>
          <p:cNvCxnSpPr>
            <a:stCxn id="19" idx="0"/>
            <a:endCxn id="20" idx="1"/>
          </p:cNvCxnSpPr>
          <p:nvPr/>
        </p:nvCxnSpPr>
        <p:spPr>
          <a:xfrm flipV="1">
            <a:off x="3855062" y="2587934"/>
            <a:ext cx="1435150" cy="846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4" idx="2"/>
          </p:cNvCxnSpPr>
          <p:nvPr/>
        </p:nvCxnSpPr>
        <p:spPr>
          <a:xfrm>
            <a:off x="3957747" y="2660430"/>
            <a:ext cx="1385029" cy="5623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65758" y="2291098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2"/>
            <a:endCxn id="12" idx="6"/>
          </p:cNvCxnSpPr>
          <p:nvPr/>
        </p:nvCxnSpPr>
        <p:spPr>
          <a:xfrm flipH="1">
            <a:off x="2863985" y="2660430"/>
            <a:ext cx="1093762" cy="681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87206" y="4088011"/>
            <a:ext cx="52519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Десятичная система счисления (мы пользуемся ей):</a:t>
            </a:r>
          </a:p>
          <a:p>
            <a:r>
              <a:rPr lang="ru-RU" dirty="0" smtClean="0"/>
              <a:t>1059 = </a:t>
            </a:r>
          </a:p>
          <a:p>
            <a:r>
              <a:rPr lang="ru-RU" dirty="0"/>
              <a:t> </a:t>
            </a:r>
            <a:r>
              <a:rPr lang="ru-RU" dirty="0" smtClean="0"/>
              <a:t>= 1*1000 + 0*100 + 5*10   + 9*1 =</a:t>
            </a:r>
          </a:p>
          <a:p>
            <a:r>
              <a:rPr lang="ru-RU" dirty="0"/>
              <a:t> </a:t>
            </a:r>
            <a:r>
              <a:rPr lang="ru-RU" dirty="0" smtClean="0"/>
              <a:t>= 1*10</a:t>
            </a:r>
            <a:r>
              <a:rPr lang="ru-RU" baseline="30000" dirty="0" smtClean="0"/>
              <a:t>3    </a:t>
            </a:r>
            <a:r>
              <a:rPr lang="ru-RU" dirty="0" smtClean="0"/>
              <a:t> + 0*10</a:t>
            </a:r>
            <a:r>
              <a:rPr lang="ru-RU" baseline="30000" dirty="0" smtClean="0"/>
              <a:t>2</a:t>
            </a:r>
            <a:r>
              <a:rPr lang="ru-RU" dirty="0" smtClean="0"/>
              <a:t>  + 5*10</a:t>
            </a:r>
            <a:r>
              <a:rPr lang="ru-RU" baseline="30000" dirty="0" smtClean="0"/>
              <a:t>1</a:t>
            </a:r>
            <a:r>
              <a:rPr lang="ru-RU" dirty="0" smtClean="0"/>
              <a:t> + 9*10</a:t>
            </a:r>
            <a:r>
              <a:rPr lang="ru-RU" baseline="30000" dirty="0" smtClean="0"/>
              <a:t>0</a:t>
            </a:r>
          </a:p>
          <a:p>
            <a:r>
              <a:rPr lang="ru-RU" dirty="0" smtClean="0"/>
              <a:t>Двуичная система </a:t>
            </a:r>
            <a:r>
              <a:rPr lang="ru-RU" dirty="0"/>
              <a:t>счисления </a:t>
            </a:r>
            <a:r>
              <a:rPr lang="ru-RU" dirty="0" smtClean="0"/>
              <a:t>(компьютеры):</a:t>
            </a:r>
          </a:p>
          <a:p>
            <a:r>
              <a:rPr lang="en-US" dirty="0" smtClean="0"/>
              <a:t>00011010 (</a:t>
            </a:r>
            <a:r>
              <a:rPr lang="ru-RU" dirty="0" smtClean="0"/>
              <a:t>рисунок</a:t>
            </a:r>
            <a:r>
              <a:rPr lang="en-US" dirty="0" smtClean="0"/>
              <a:t>)</a:t>
            </a:r>
            <a:r>
              <a:rPr lang="ru-RU" dirty="0" smtClean="0"/>
              <a:t> =</a:t>
            </a:r>
          </a:p>
          <a:p>
            <a:r>
              <a:rPr lang="ru-RU" dirty="0" smtClean="0"/>
              <a:t>= </a:t>
            </a:r>
            <a:r>
              <a:rPr lang="en-US" dirty="0" smtClean="0"/>
              <a:t>0*2</a:t>
            </a:r>
            <a:r>
              <a:rPr lang="en-US" baseline="30000" dirty="0" smtClean="0"/>
              <a:t>7</a:t>
            </a:r>
            <a:r>
              <a:rPr lang="en-US" dirty="0" smtClean="0"/>
              <a:t>+0*2</a:t>
            </a:r>
            <a:r>
              <a:rPr lang="en-US" baseline="30000" dirty="0" smtClean="0"/>
              <a:t>6</a:t>
            </a:r>
            <a:r>
              <a:rPr lang="en-US" dirty="0" smtClean="0"/>
              <a:t>+0*2</a:t>
            </a:r>
            <a:r>
              <a:rPr lang="en-US" baseline="30000" dirty="0" smtClean="0"/>
              <a:t>5</a:t>
            </a:r>
            <a:r>
              <a:rPr lang="en-US" dirty="0" smtClean="0"/>
              <a:t>+1*2</a:t>
            </a:r>
            <a:r>
              <a:rPr lang="en-US" baseline="30000" dirty="0" smtClean="0"/>
              <a:t>4</a:t>
            </a:r>
            <a:r>
              <a:rPr lang="en-US" dirty="0" smtClean="0"/>
              <a:t>+1*2</a:t>
            </a:r>
            <a:r>
              <a:rPr lang="en-US" baseline="30000" dirty="0" smtClean="0"/>
              <a:t>3</a:t>
            </a:r>
            <a:r>
              <a:rPr lang="en-US" dirty="0" smtClean="0"/>
              <a:t>+0*2</a:t>
            </a:r>
            <a:r>
              <a:rPr lang="en-US" baseline="30000" dirty="0" smtClean="0"/>
              <a:t>2</a:t>
            </a:r>
            <a:r>
              <a:rPr lang="en-US" dirty="0" smtClean="0"/>
              <a:t>+1*2</a:t>
            </a:r>
            <a:r>
              <a:rPr lang="en-US" baseline="30000" dirty="0" smtClean="0"/>
              <a:t>1</a:t>
            </a:r>
            <a:r>
              <a:rPr lang="en-US" dirty="0" smtClean="0"/>
              <a:t>+0*2</a:t>
            </a:r>
            <a:r>
              <a:rPr lang="en-US" baseline="30000" dirty="0" smtClean="0"/>
              <a:t>0 </a:t>
            </a:r>
            <a:r>
              <a:rPr lang="en-US" dirty="0" smtClean="0"/>
              <a:t>=</a:t>
            </a:r>
          </a:p>
          <a:p>
            <a:r>
              <a:rPr lang="en-US" dirty="0" smtClean="0"/>
              <a:t>= 0      +0      +0     +1*16+1*8 +0      +2      +0 = 26</a:t>
            </a:r>
            <a:endParaRPr lang="ru-RU" dirty="0"/>
          </a:p>
          <a:p>
            <a:endParaRPr lang="en-US" baseline="30000" dirty="0"/>
          </a:p>
        </p:txBody>
      </p:sp>
      <p:sp>
        <p:nvSpPr>
          <p:cNvPr id="91" name="TextBox 90"/>
          <p:cNvSpPr txBox="1"/>
          <p:nvPr/>
        </p:nvSpPr>
        <p:spPr>
          <a:xfrm>
            <a:off x="443614" y="5525354"/>
            <a:ext cx="305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00011010 – </a:t>
            </a:r>
            <a:r>
              <a:rPr lang="ru-RU" dirty="0" smtClean="0"/>
              <a:t>для компьютера</a:t>
            </a:r>
          </a:p>
          <a:p>
            <a:r>
              <a:rPr lang="ru-RU" dirty="0" smtClean="0"/>
              <a:t>26 – для человека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1280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Устройство памяти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5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19899" y="2432063"/>
            <a:ext cx="577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хранения текста составлена специальная таблица, где каждой букве соответствует набор 0 и 1.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64675"/>
              </p:ext>
            </p:extLst>
          </p:nvPr>
        </p:nvGraphicFramePr>
        <p:xfrm>
          <a:off x="1808971" y="3060383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09644664"/>
                    </a:ext>
                  </a:extLst>
                </a:gridCol>
                <a:gridCol w="1522057">
                  <a:extLst>
                    <a:ext uri="{9D8B030D-6E8A-4147-A177-3AD203B41FA5}">
                      <a16:colId xmlns:a16="http://schemas.microsoft.com/office/drawing/2014/main" val="355874022"/>
                    </a:ext>
                  </a:extLst>
                </a:gridCol>
                <a:gridCol w="1525943">
                  <a:extLst>
                    <a:ext uri="{9D8B030D-6E8A-4147-A177-3AD203B41FA5}">
                      <a16:colId xmlns:a16="http://schemas.microsoft.com/office/drawing/2014/main" val="3033957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2677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01100010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9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1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6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2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5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0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Устройство памяти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6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19899" y="2432063"/>
            <a:ext cx="7689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Посчитать сколько 01001111 будет означать для человека.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как будет в памяти выглядеть текст «</a:t>
            </a:r>
            <a:r>
              <a:rPr lang="en-US" dirty="0" smtClean="0"/>
              <a:t>Hello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Какое самое большое число можно записать имея 8 транзисторов? 16?</a:t>
            </a:r>
          </a:p>
        </p:txBody>
      </p:sp>
    </p:spTree>
    <p:extLst>
      <p:ext uri="{BB962C8B-B14F-4D97-AF65-F5344CB8AC3E}">
        <p14:creationId xmlns:p14="http://schemas.microsoft.com/office/powerpoint/2010/main" val="1024983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Вступление в </a:t>
            </a: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7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19899" y="2432063"/>
            <a:ext cx="83648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JavaScript – </a:t>
            </a:r>
            <a:r>
              <a:rPr lang="ru-RU" dirty="0" smtClean="0"/>
              <a:t>интерпретируемый, </a:t>
            </a:r>
            <a:r>
              <a:rPr lang="ru-RU" dirty="0" smtClean="0"/>
              <a:t>динамически</a:t>
            </a:r>
            <a:r>
              <a:rPr lang="ru-RU" dirty="0"/>
              <a:t>й</a:t>
            </a:r>
            <a:r>
              <a:rPr lang="ru-RU" dirty="0" smtClean="0"/>
              <a:t> язык </a:t>
            </a:r>
            <a:r>
              <a:rPr lang="ru-RU" dirty="0" smtClean="0"/>
              <a:t>с нестрогим контролем типов.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Два популярных интерпретатора – браузер и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Не путать с </a:t>
            </a:r>
            <a:r>
              <a:rPr lang="en-US" dirty="0" smtClean="0"/>
              <a:t>Java – </a:t>
            </a:r>
            <a:r>
              <a:rPr lang="ru-RU" dirty="0" smtClean="0"/>
              <a:t>это разные языки.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В браузере </a:t>
            </a:r>
            <a:r>
              <a:rPr lang="en-US" dirty="0" smtClean="0"/>
              <a:t>JavaScript </a:t>
            </a:r>
            <a:r>
              <a:rPr lang="ru-RU" dirty="0" smtClean="0"/>
              <a:t>отвечает за взаимодействие с пользователем – обработка нажатия на кнопку, динамическое обновление странички (добавление/удаление элементов по какому-то событию)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В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JavaScript </a:t>
            </a:r>
            <a:r>
              <a:rPr lang="ru-RU" dirty="0" smtClean="0"/>
              <a:t>пишут «внутреннюю логику» сайта – сохранение пользователей в базе данных, отправка сообщения от другого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4048404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Лексика </a:t>
            </a: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43377"/>
              </p:ext>
            </p:extLst>
          </p:nvPr>
        </p:nvGraphicFramePr>
        <p:xfrm>
          <a:off x="462823" y="2332278"/>
          <a:ext cx="8419302" cy="402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03217">
                  <a:extLst>
                    <a:ext uri="{9D8B030D-6E8A-4147-A177-3AD203B41FA5}">
                      <a16:colId xmlns:a16="http://schemas.microsoft.com/office/drawing/2014/main" val="1355210232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1167898335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717373082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1047369046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113085627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2525754431"/>
                    </a:ext>
                  </a:extLst>
                </a:gridCol>
              </a:tblGrid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abstract</a:t>
                      </a:r>
                      <a:endParaRPr lang="en-US" sz="1600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arguments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await*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boolean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break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byte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17262982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case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catch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char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class*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const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continue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74400564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debugger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default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do</a:t>
                      </a:r>
                      <a:endParaRPr lang="en-US" sz="1600" dirty="0"/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double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06526484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enum</a:t>
                      </a:r>
                      <a:r>
                        <a:rPr lang="en-US" sz="1600" dirty="0">
                          <a:effectLst/>
                        </a:rPr>
                        <a:t>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eval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export*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extends*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final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00592935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finally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function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goto</a:t>
                      </a:r>
                      <a:endParaRPr lang="en-US" sz="1600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if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53217406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implements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import*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instanceof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int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interface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11222138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let*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native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new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null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package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89923099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private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protected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public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short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static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37424399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super*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switch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synchronized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this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throw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throws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54065179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transient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true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try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typeof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var</a:t>
                      </a:r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void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41743700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volatile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while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with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yield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6401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22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Лексика </a:t>
            </a: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51004"/>
              </p:ext>
            </p:extLst>
          </p:nvPr>
        </p:nvGraphicFramePr>
        <p:xfrm>
          <a:off x="582114" y="2916251"/>
          <a:ext cx="8419302" cy="2773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03217">
                  <a:extLst>
                    <a:ext uri="{9D8B030D-6E8A-4147-A177-3AD203B41FA5}">
                      <a16:colId xmlns:a16="http://schemas.microsoft.com/office/drawing/2014/main" val="1355210232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1167898335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717373082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1047369046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113085627"/>
                    </a:ext>
                  </a:extLst>
                </a:gridCol>
                <a:gridCol w="1403217">
                  <a:extLst>
                    <a:ext uri="{9D8B030D-6E8A-4147-A177-3AD203B41FA5}">
                      <a16:colId xmlns:a16="http://schemas.microsoft.com/office/drawing/2014/main" val="2525754431"/>
                    </a:ext>
                  </a:extLst>
                </a:gridCol>
              </a:tblGrid>
              <a:tr h="353367"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2982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0564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26484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&gt;&gt;&gt;=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92935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7406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 marL="60960" marR="60960" marT="60960" marB="6096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22138"/>
                  </a:ext>
                </a:extLst>
              </a:tr>
              <a:tr h="353367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&gt;&gt;&gt;</a:t>
                      </a:r>
                      <a:endParaRPr lang="en-US" dirty="0"/>
                    </a:p>
                  </a:txBody>
                  <a:tcPr marL="121920" marR="60960" marT="60960" marB="6096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?</a:t>
                      </a:r>
                      <a:r>
                        <a:rPr lang="en-US" baseline="0" dirty="0" smtClean="0"/>
                        <a:t> … : …</a:t>
                      </a:r>
                      <a:endParaRPr lang="en-US" dirty="0"/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=&gt;</a:t>
                      </a:r>
                      <a:endParaRPr lang="en-US" dirty="0"/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 }</a:t>
                      </a:r>
                      <a:endParaRPr lang="en-US" dirty="0"/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//</a:t>
                      </a:r>
                      <a:endParaRPr lang="en-US" dirty="0"/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/*</a:t>
                      </a:r>
                      <a:r>
                        <a:rPr lang="ru-RU" baseline="0" dirty="0" smtClean="0"/>
                        <a:t> */</a:t>
                      </a:r>
                      <a:endParaRPr lang="en-US" dirty="0"/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8992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166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7714</TotalTime>
  <Words>2080</Words>
  <Application>Microsoft Office PowerPoint</Application>
  <PresentationFormat>On-screen Show (4:3)</PresentationFormat>
  <Paragraphs>555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Noto Sans Symbols</vt:lpstr>
      <vt:lpstr>Roboto</vt:lpstr>
      <vt:lpstr>Office Theme</vt:lpstr>
      <vt:lpstr>PowerPoint Presentation</vt:lpstr>
      <vt:lpstr>План занятия</vt:lpstr>
      <vt:lpstr>Повторение материала</vt:lpstr>
      <vt:lpstr>Устройство памяти</vt:lpstr>
      <vt:lpstr>Устройство памяти</vt:lpstr>
      <vt:lpstr>Устройство памяти</vt:lpstr>
      <vt:lpstr>Вступление в JavaScript</vt:lpstr>
      <vt:lpstr>Лексика JavaScript</vt:lpstr>
      <vt:lpstr>Лексика JavaScript</vt:lpstr>
      <vt:lpstr>Лексика JavaScript</vt:lpstr>
      <vt:lpstr>Вывод текста в NodeJS</vt:lpstr>
      <vt:lpstr>Взаимодействие с  NodeJS</vt:lpstr>
      <vt:lpstr>Переменные в JavaScript</vt:lpstr>
      <vt:lpstr>Правила именования</vt:lpstr>
      <vt:lpstr>Типы данных</vt:lpstr>
      <vt:lpstr>Типы данных</vt:lpstr>
      <vt:lpstr>Типы данных</vt:lpstr>
      <vt:lpstr>Числовой тип данных</vt:lpstr>
      <vt:lpstr>Числовой тип данных</vt:lpstr>
      <vt:lpstr>Числовой тип данных</vt:lpstr>
      <vt:lpstr>Числовой тип данных</vt:lpstr>
      <vt:lpstr>Сокращенная форма</vt:lpstr>
      <vt:lpstr>Инкремент, декремент</vt:lpstr>
      <vt:lpstr>Логический тип</vt:lpstr>
      <vt:lpstr>Логический тип</vt:lpstr>
      <vt:lpstr>Логический тип</vt:lpstr>
      <vt:lpstr>Строки</vt:lpstr>
      <vt:lpstr>Строки</vt:lpstr>
      <vt:lpstr>Взаимодействие с пользователем</vt:lpstr>
      <vt:lpstr>JavaScript в браузере</vt:lpstr>
      <vt:lpstr>Summary</vt:lpstr>
      <vt:lpstr>Домашнее задание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</dc:creator>
  <cp:lastModifiedBy>Vlad</cp:lastModifiedBy>
  <cp:revision>91</cp:revision>
  <dcterms:created xsi:type="dcterms:W3CDTF">2018-09-05T20:07:41Z</dcterms:created>
  <dcterms:modified xsi:type="dcterms:W3CDTF">2018-09-18T08:18:46Z</dcterms:modified>
</cp:coreProperties>
</file>