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9" r:id="rId2"/>
    <p:sldId id="536" r:id="rId3"/>
    <p:sldId id="535" r:id="rId4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B95F26B-0005-43D9-94F5-9D769710F566}">
          <p14:sldIdLst>
            <p14:sldId id="259"/>
            <p14:sldId id="536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495082"/>
    <a:srgbClr val="AE5350"/>
    <a:srgbClr val="24AE34"/>
    <a:srgbClr val="27AA33"/>
    <a:srgbClr val="2A428C"/>
    <a:srgbClr val="376092"/>
    <a:srgbClr val="FFFFCC"/>
    <a:srgbClr val="FFFF00"/>
    <a:srgbClr val="99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2902" autoAdjust="0"/>
  </p:normalViewPr>
  <p:slideViewPr>
    <p:cSldViewPr>
      <p:cViewPr varScale="1">
        <p:scale>
          <a:sx n="118" d="100"/>
          <a:sy n="118" d="100"/>
        </p:scale>
        <p:origin x="2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6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06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142" cy="511650"/>
          </a:xfrm>
          <a:prstGeom prst="rect">
            <a:avLst/>
          </a:prstGeom>
        </p:spPr>
        <p:txBody>
          <a:bodyPr vert="horz" lIns="94632" tIns="47316" rIns="94632" bIns="47316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Noto Sans CJK JP Regular" pitchFamily="34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504" y="2"/>
            <a:ext cx="3076142" cy="511650"/>
          </a:xfrm>
          <a:prstGeom prst="rect">
            <a:avLst/>
          </a:prstGeom>
        </p:spPr>
        <p:txBody>
          <a:bodyPr vert="horz" lIns="94632" tIns="47316" rIns="94632" bIns="47316" rtlCol="0"/>
          <a:lstStyle>
            <a:lvl1pPr algn="r">
              <a:defRPr sz="1200"/>
            </a:lvl1pPr>
          </a:lstStyle>
          <a:p>
            <a:fld id="{BFF6D749-AFFD-4FC0-AEE1-BC44527ED327}" type="datetimeFigureOut">
              <a:rPr kumimoji="1" lang="ja-JP" altLang="en-US" smtClean="0">
                <a:ea typeface="Noto Sans CJK JP Regular" pitchFamily="34" charset="-128"/>
              </a:rPr>
              <a:t>2024/2/15</a:t>
            </a:fld>
            <a:endParaRPr kumimoji="1" lang="ja-JP" altLang="en-US" dirty="0">
              <a:ea typeface="Noto Sans CJK JP Regular" pitchFamily="34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331"/>
            <a:ext cx="3076142" cy="511648"/>
          </a:xfrm>
          <a:prstGeom prst="rect">
            <a:avLst/>
          </a:prstGeom>
        </p:spPr>
        <p:txBody>
          <a:bodyPr vert="horz" lIns="94632" tIns="47316" rIns="94632" bIns="47316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Noto Sans CJK JP Regular" pitchFamily="34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504" y="9721331"/>
            <a:ext cx="3076142" cy="511648"/>
          </a:xfrm>
          <a:prstGeom prst="rect">
            <a:avLst/>
          </a:prstGeom>
        </p:spPr>
        <p:txBody>
          <a:bodyPr vert="horz" lIns="94632" tIns="47316" rIns="94632" bIns="47316" rtlCol="0" anchor="b"/>
          <a:lstStyle>
            <a:lvl1pPr algn="r">
              <a:defRPr sz="1200"/>
            </a:lvl1pPr>
          </a:lstStyle>
          <a:p>
            <a:fld id="{5982DFC4-422D-47F7-9082-A21E7FF5137A}" type="slidenum">
              <a:rPr kumimoji="1" lang="ja-JP" altLang="en-US" smtClean="0">
                <a:ea typeface="Noto Sans CJK JP Regular" pitchFamily="34" charset="-128"/>
              </a:rPr>
              <a:t>‹#›</a:t>
            </a:fld>
            <a:endParaRPr kumimoji="1" lang="ja-JP" altLang="en-US" dirty="0"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26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4" cy="511731"/>
          </a:xfrm>
          <a:prstGeom prst="rect">
            <a:avLst/>
          </a:prstGeom>
        </p:spPr>
        <p:txBody>
          <a:bodyPr vert="horz" lIns="94632" tIns="47316" rIns="94632" bIns="47316" rtlCol="0"/>
          <a:lstStyle>
            <a:lvl1pPr algn="l">
              <a:defRPr sz="1200">
                <a:ea typeface="Noto Sans CJK JP Regular" pitchFamily="34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4" cy="511731"/>
          </a:xfrm>
          <a:prstGeom prst="rect">
            <a:avLst/>
          </a:prstGeom>
        </p:spPr>
        <p:txBody>
          <a:bodyPr vert="horz" lIns="94632" tIns="47316" rIns="94632" bIns="47316" rtlCol="0"/>
          <a:lstStyle>
            <a:lvl1pPr algn="r">
              <a:defRPr sz="1200">
                <a:ea typeface="Noto Sans CJK JP Regular" pitchFamily="34" charset="-128"/>
              </a:defRPr>
            </a:lvl1pPr>
          </a:lstStyle>
          <a:p>
            <a:fld id="{3F9C19D4-1C77-4252-A8C9-C3296CF84CF0}" type="datetimeFigureOut">
              <a:rPr lang="ja-JP" altLang="en-US" smtClean="0"/>
              <a:pPr/>
              <a:t>2024/2/15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2" tIns="47316" rIns="94632" bIns="47316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32" tIns="47316" rIns="94632" bIns="47316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4" cy="511731"/>
          </a:xfrm>
          <a:prstGeom prst="rect">
            <a:avLst/>
          </a:prstGeom>
        </p:spPr>
        <p:txBody>
          <a:bodyPr vert="horz" lIns="94632" tIns="47316" rIns="94632" bIns="47316" rtlCol="0" anchor="b"/>
          <a:lstStyle>
            <a:lvl1pPr algn="l">
              <a:defRPr sz="1200">
                <a:ea typeface="Noto Sans CJK JP Regular" pitchFamily="34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4" cy="511731"/>
          </a:xfrm>
          <a:prstGeom prst="rect">
            <a:avLst/>
          </a:prstGeom>
        </p:spPr>
        <p:txBody>
          <a:bodyPr vert="horz" lIns="94632" tIns="47316" rIns="94632" bIns="47316" rtlCol="0" anchor="b"/>
          <a:lstStyle>
            <a:lvl1pPr algn="r">
              <a:defRPr sz="1200">
                <a:ea typeface="Noto Sans CJK JP Regular" pitchFamily="34" charset="-128"/>
              </a:defRPr>
            </a:lvl1pPr>
          </a:lstStyle>
          <a:p>
            <a:fld id="{E2643678-841E-4B03-BA71-26E04D5D14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08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Noto Sans CJK JP Regular" pitchFamily="34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Noto Sans CJK JP Regular" pitchFamily="34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Noto Sans CJK JP Regular" pitchFamily="34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Noto Sans CJK JP Regular" pitchFamily="34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Noto Sans CJK JP Regular" pitchFamily="34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43678-841E-4B03-BA71-26E04D5D1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46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CJK JP Regular" pitchFamily="34" charset="-128"/>
                <a:ea typeface="Noto Sans CJK JP Regular" pitchFamily="34" charset="-128"/>
              </a:defRPr>
            </a:lvl1pPr>
          </a:lstStyle>
          <a:p>
            <a:fld id="{6F90653B-6D18-49C1-B89F-3F7162401164}" type="datetime1">
              <a:rPr lang="ja-JP" altLang="en-US" smtClean="0"/>
              <a:pPr/>
              <a:t>2024/2/15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CJK JP Regular" pitchFamily="34" charset="-128"/>
                <a:ea typeface="Noto Sans CJK JP Regular" pitchFamily="34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7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A4F0-FAE9-43EE-B797-A446AF3F70A3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B43-3C3F-46C0-85A6-DA9D4D2FF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93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EB62-24F0-4A3A-ABD6-345999C0A6E3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B43-3C3F-46C0-85A6-DA9D4D2FF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03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11521280" cy="562074"/>
          </a:xfrm>
        </p:spPr>
        <p:txBody>
          <a:bodyPr>
            <a:noAutofit/>
          </a:bodyPr>
          <a:lstStyle>
            <a:lvl1pPr algn="l">
              <a:defRPr sz="22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69" y="836712"/>
            <a:ext cx="10972800" cy="532859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434E-535A-45B6-BA73-9F284FA633B3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9" name="直線コネクタ 8"/>
          <p:cNvCxnSpPr>
            <a:endCxn id="11" idx="1"/>
          </p:cNvCxnSpPr>
          <p:nvPr userDrawn="1"/>
        </p:nvCxnSpPr>
        <p:spPr>
          <a:xfrm>
            <a:off x="328816" y="692696"/>
            <a:ext cx="1151538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フローチャート : 判断 6"/>
          <p:cNvSpPr/>
          <p:nvPr userDrawn="1"/>
        </p:nvSpPr>
        <p:spPr>
          <a:xfrm>
            <a:off x="128300" y="620688"/>
            <a:ext cx="192021" cy="14401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ea typeface="Noto Sans CJK JP Regular" pitchFamily="34" charset="-128"/>
            </a:endParaRPr>
          </a:p>
        </p:txBody>
      </p:sp>
      <p:sp>
        <p:nvSpPr>
          <p:cNvPr id="11" name="フローチャート : 判断 10"/>
          <p:cNvSpPr/>
          <p:nvPr userDrawn="1"/>
        </p:nvSpPr>
        <p:spPr>
          <a:xfrm>
            <a:off x="11844203" y="620688"/>
            <a:ext cx="192021" cy="14401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778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CC8-08E4-4F22-99EC-91F1D5BA1FFD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B43-3C3F-46C0-85A6-DA9D4D2FF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92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BE1C-96C5-4211-BFC5-5C3CF09635A1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B43-3C3F-46C0-85A6-DA9D4D2FF6E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874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39AA-013C-4211-B748-E3B9C8761EA3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B43-3C3F-46C0-85A6-DA9D4D2FF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8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97-8826-482C-88C2-132AF2C943B5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B43-3C3F-46C0-85A6-DA9D4D2FF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5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6DEE-C58A-4893-B723-DDD3ADE54A39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5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F63E-9C9B-4343-AB5E-2C1E6F4114BB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B43-3C3F-46C0-85A6-DA9D4D2FF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86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147-3D03-42F0-8567-52B08A7E12B6}" type="datetime1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1B43-3C3F-46C0-85A6-DA9D4D2FF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25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JP Regular" pitchFamily="34" charset="-128"/>
                <a:ea typeface="Noto Sans CJK JP Regular" pitchFamily="34" charset="-128"/>
              </a:defRPr>
            </a:lvl1pPr>
          </a:lstStyle>
          <a:p>
            <a:fld id="{E5F3B5A0-4A58-40F2-9EAB-679EF476371F}" type="datetime1">
              <a:rPr lang="ja-JP" altLang="en-US" smtClean="0"/>
              <a:pPr/>
              <a:t>2024/2/15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JP Regular" pitchFamily="34" charset="-128"/>
                <a:ea typeface="Noto Sans CJK JP Regular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84299" y="646387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defRPr>
            </a:lvl1pPr>
          </a:lstStyle>
          <a:p>
            <a:fld id="{42441B43-3C3F-46C0-85A6-DA9D4D2FF6E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34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Noto Sans CJK JP Regular" pitchFamily="34" charset="-128"/>
          <a:ea typeface="Noto Sans CJK JP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Noto Sans CJK JP Regular" pitchFamily="34" charset="-128"/>
          <a:ea typeface="Noto Sans CJK JP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Noto Sans CJK JP Regular" pitchFamily="34" charset="-128"/>
          <a:ea typeface="Noto Sans CJK JP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Noto Sans CJK JP Regular" pitchFamily="34" charset="-128"/>
          <a:ea typeface="Noto Sans CJK JP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Noto Sans CJK JP Regular" pitchFamily="34" charset="-128"/>
          <a:ea typeface="Noto Sans CJK JP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Noto Sans CJK JP Regular" pitchFamily="34" charset="-128"/>
          <a:ea typeface="Noto Sans CJK JP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L4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8" Type="http://schemas.openxmlformats.org/officeDocument/2006/relationships/image" Target="../media/image16.png"/><Relationship Id="rId3" Type="http://schemas.openxmlformats.org/officeDocument/2006/relationships/image" Target="../media/image12.png"/><Relationship Id="rId21" Type="http://schemas.openxmlformats.org/officeDocument/2006/relationships/image" Target="../media/image27.png"/><Relationship Id="rId17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9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サブタイトル 2"/>
          <p:cNvSpPr>
            <a:spLocks noGrp="1"/>
          </p:cNvSpPr>
          <p:nvPr>
            <p:ph type="subTitle" idx="1"/>
          </p:nvPr>
        </p:nvSpPr>
        <p:spPr>
          <a:xfrm>
            <a:off x="2895600" y="4797152"/>
            <a:ext cx="6400800" cy="1152128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Hiroaki Takahashi</a:t>
            </a:r>
            <a:r>
              <a:rPr lang="ja-JP" altLang="en-US" sz="2800" dirty="0"/>
              <a:t> </a:t>
            </a:r>
            <a:r>
              <a:rPr lang="en-US" altLang="ja-JP" sz="2800" dirty="0"/>
              <a:t>(MiLL4U)</a:t>
            </a:r>
          </a:p>
          <a:p>
            <a:r>
              <a:rPr lang="en-US" altLang="ja-JP" sz="1600" dirty="0">
                <a:hlinkClick r:id="rId3"/>
              </a:rPr>
              <a:t>https://github.com/MiLL4U/</a:t>
            </a:r>
            <a:endParaRPr lang="en-US" altLang="ja-JP" sz="1600" dirty="0"/>
          </a:p>
          <a:p>
            <a:endParaRPr lang="en-US" altLang="ja-JP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C55747C-00E4-632B-5040-BC17E4E9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672" y="908720"/>
            <a:ext cx="7990656" cy="3528392"/>
          </a:xfrm>
        </p:spPr>
        <p:txBody>
          <a:bodyPr>
            <a:normAutofit/>
          </a:bodyPr>
          <a:lstStyle/>
          <a:p>
            <a:r>
              <a:rPr lang="en-US" altLang="ja-JP" dirty="0"/>
              <a:t>Theory of Hyper Spectral HCA</a:t>
            </a:r>
            <a:br>
              <a:rPr lang="en-US" altLang="ja-JP" dirty="0"/>
            </a:br>
            <a:r>
              <a:rPr lang="en-US" altLang="ja-JP" dirty="0"/>
              <a:t>(HSHCA)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005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386DB-6DB0-94C2-582B-FFD2C9C9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Challenges of HCA in Raman Imaging Analysis of Cells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A9C579-87F1-7D56-AA65-E737AF607536}"/>
              </a:ext>
            </a:extLst>
          </p:cNvPr>
          <p:cNvSpPr txBox="1"/>
          <p:nvPr/>
        </p:nvSpPr>
        <p:spPr>
          <a:xfrm>
            <a:off x="335360" y="908721"/>
            <a:ext cx="11521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Hierarchical Clustering Analysis (HCA) enables automatic classification of intracellular regions (cytoplasm, nucleus, etc.) in Raman imaging of cells</a:t>
            </a: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B33883BD-321C-3326-3845-4202FCAFE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569" y="1916723"/>
            <a:ext cx="2305245" cy="1980000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67FB39D-9C78-4339-4F84-9004DB6EC3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7708" y="1916723"/>
            <a:ext cx="2305245" cy="1980000"/>
          </a:xfrm>
          <a:prstGeom prst="rect">
            <a:avLst/>
          </a:prstGeom>
        </p:spPr>
      </p:pic>
      <p:pic>
        <p:nvPicPr>
          <p:cNvPr id="13" name="図 12" descr="グラフ, ヒストグラム&#10;&#10;自動的に生成された説明">
            <a:extLst>
              <a:ext uri="{FF2B5EF4-FFF2-40B4-BE49-F238E27FC236}">
                <a16:creationId xmlns:a16="http://schemas.microsoft.com/office/drawing/2014/main" id="{5D68450B-F920-1762-6534-F26B30EAEA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53" y="1916723"/>
            <a:ext cx="1994383" cy="1980000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1B5938EE-5B61-B2A1-538B-FC4E540255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7569" y="4027153"/>
            <a:ext cx="2305245" cy="1980000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48C63B84-8D14-8E32-C5EA-E2B71A778C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7707" y="4027153"/>
            <a:ext cx="2305245" cy="1980000"/>
          </a:xfrm>
          <a:prstGeom prst="rect">
            <a:avLst/>
          </a:prstGeom>
        </p:spPr>
      </p:pic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3B2722C5-7E10-5F9A-A635-FB7CCFFF66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52" y="4027153"/>
            <a:ext cx="1994383" cy="19800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26CBD3-ADE5-85F4-91F8-7F34D97CBD0E}"/>
              </a:ext>
            </a:extLst>
          </p:cNvPr>
          <p:cNvSpPr txBox="1"/>
          <p:nvPr/>
        </p:nvSpPr>
        <p:spPr>
          <a:xfrm>
            <a:off x="4752518" y="1628800"/>
            <a:ext cx="1299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cyt</a:t>
            </a:r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 </a:t>
            </a:r>
            <a:r>
              <a:rPr lang="en-US" altLang="ja-JP" sz="1600" i="1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c </a:t>
            </a:r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image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EFA165-D4CC-F6E3-43FE-B49827CE5082}"/>
              </a:ext>
            </a:extLst>
          </p:cNvPr>
          <p:cNvSpPr txBox="1"/>
          <p:nvPr/>
        </p:nvSpPr>
        <p:spPr>
          <a:xfrm>
            <a:off x="2494692" y="1628800"/>
            <a:ext cx="1515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C-H str. image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8DB934-4214-7BBB-A41C-5C24697EE4EF}"/>
              </a:ext>
            </a:extLst>
          </p:cNvPr>
          <p:cNvSpPr txBox="1"/>
          <p:nvPr/>
        </p:nvSpPr>
        <p:spPr>
          <a:xfrm>
            <a:off x="7057763" y="1628800"/>
            <a:ext cx="1224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HCA result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2A4AA6-F129-0E8B-1313-71229AA609E2}"/>
              </a:ext>
            </a:extLst>
          </p:cNvPr>
          <p:cNvSpPr txBox="1"/>
          <p:nvPr/>
        </p:nvSpPr>
        <p:spPr>
          <a:xfrm>
            <a:off x="8675528" y="5087506"/>
            <a:ext cx="24610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Utilized algorithms:</a:t>
            </a:r>
          </a:p>
          <a:p>
            <a:r>
              <a:rPr lang="ja-JP" altLang="en-US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・</a:t>
            </a:r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Ward’s</a:t>
            </a:r>
            <a:r>
              <a:rPr lang="ja-JP" altLang="en-US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 </a:t>
            </a:r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method</a:t>
            </a:r>
          </a:p>
          <a:p>
            <a:r>
              <a:rPr lang="ja-JP" altLang="en-US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・</a:t>
            </a:r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Euclidean distance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2F0456B-8AC3-7898-4A24-F26E1FF87EBC}"/>
              </a:ext>
            </a:extLst>
          </p:cNvPr>
          <p:cNvSpPr txBox="1"/>
          <p:nvPr/>
        </p:nvSpPr>
        <p:spPr>
          <a:xfrm>
            <a:off x="2059828" y="6137583"/>
            <a:ext cx="8356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There are instances where the periphery of the cytoplasm is misclassified as the nucleus, leading to incorrect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187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44A5B8-D22A-3C41-8C68-3FBF8A9469F2}"/>
              </a:ext>
            </a:extLst>
          </p:cNvPr>
          <p:cNvSpPr txBox="1"/>
          <p:nvPr/>
        </p:nvSpPr>
        <p:spPr>
          <a:xfrm>
            <a:off x="2179729" y="2071816"/>
            <a:ext cx="46641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Distance Between Spectra</a:t>
            </a:r>
          </a:p>
          <a:p>
            <a:r>
              <a:rPr lang="ja-JP" altLang="en-US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（</a:t>
            </a:r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e.g.,</a:t>
            </a:r>
            <a:r>
              <a:rPr lang="ja-JP" altLang="en-US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 </a:t>
            </a:r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sum of squared differences in spectra</a:t>
            </a:r>
            <a:r>
              <a:rPr lang="ja-JP" altLang="en-US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）</a:t>
            </a:r>
            <a:endParaRPr lang="en-US" altLang="ja-JP" sz="1600" dirty="0"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841CEB3-2EFB-10ED-1562-375E8304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Improvements to the Hierarchical Clustering Analysis Algorithm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9EF1CB-1FDD-03DC-2C9B-1CE8CBE58F93}"/>
              </a:ext>
            </a:extLst>
          </p:cNvPr>
          <p:cNvSpPr txBox="1"/>
          <p:nvPr/>
        </p:nvSpPr>
        <p:spPr>
          <a:xfrm>
            <a:off x="1271464" y="1279024"/>
            <a:ext cx="8909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→ </a:t>
            </a:r>
            <a:r>
              <a:rPr lang="en-US" altLang="ja-JP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Introducing the concept of </a:t>
            </a:r>
            <a:r>
              <a:rPr lang="en-US" altLang="ja-JP" dirty="0">
                <a:solidFill>
                  <a:schemeClr val="accent2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real-space distance </a:t>
            </a:r>
            <a:r>
              <a:rPr lang="en-US" altLang="ja-JP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into distance definition in HCA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0748B1-FF57-3139-4D72-A4FBA2D3868B}"/>
                  </a:ext>
                </a:extLst>
              </p:cNvPr>
              <p:cNvSpPr txBox="1"/>
              <p:nvPr/>
            </p:nvSpPr>
            <p:spPr>
              <a:xfrm>
                <a:off x="4186086" y="1759941"/>
                <a:ext cx="427155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𝑠𝑝𝑒𝑐𝑡𝑟𝑎𝑙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𝑠𝑝𝑎𝑡𝑖𝑎𝑙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0748B1-FF57-3139-4D72-A4FBA2D38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86" y="1759941"/>
                <a:ext cx="4271554" cy="298415"/>
              </a:xfrm>
              <a:prstGeom prst="rect">
                <a:avLst/>
              </a:prstGeom>
              <a:blipFill>
                <a:blip r:embed="rId2"/>
                <a:stretch>
                  <a:fillRect l="-857" t="-2041" r="-1571" b="-265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33C140-BC24-EA6B-1D6E-948265333ED3}"/>
              </a:ext>
            </a:extLst>
          </p:cNvPr>
          <p:cNvCxnSpPr>
            <a:cxnSpLocks/>
          </p:cNvCxnSpPr>
          <p:nvPr/>
        </p:nvCxnSpPr>
        <p:spPr>
          <a:xfrm flipV="1">
            <a:off x="5087888" y="2104238"/>
            <a:ext cx="360040" cy="142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5F595C0-BC2A-06E5-5077-81FFEACD8ECD}"/>
                  </a:ext>
                </a:extLst>
              </p:cNvPr>
              <p:cNvSpPr txBox="1"/>
              <p:nvPr/>
            </p:nvSpPr>
            <p:spPr>
              <a:xfrm>
                <a:off x="7680176" y="2044831"/>
                <a:ext cx="2736304" cy="636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dirty="0">
                    <a:solidFill>
                      <a:schemeClr val="accent2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Real-Space Distance (</a:t>
                </a:r>
                <a:r>
                  <a:rPr lang="el-GR" altLang="ja-JP" sz="1600" dirty="0">
                    <a:solidFill>
                      <a:schemeClr val="accent2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μ</a:t>
                </a:r>
                <a:r>
                  <a:rPr lang="en-US" altLang="ja-JP" sz="1600" dirty="0">
                    <a:solidFill>
                      <a:schemeClr val="accent2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m)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Noto Sans CJK JP Regular" panose="020B0500000000000000" pitchFamily="34" charset="-128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Noto Sans CJK JP Regular" panose="020B0500000000000000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Noto Sans CJK JP Regular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Noto Sans CJK JP Regular" panose="020B0500000000000000" pitchFamily="34" charset="-12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Noto Sans CJK JP Regular" panose="020B0500000000000000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Noto Sans CJK JP Regular" panose="020B0500000000000000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Noto Sans CJK JP Regular" panose="020B0500000000000000" pitchFamily="34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Noto Sans CJK JP Regular" panose="020B05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Noto Sans CJK JP Regular" panose="020B0500000000000000" pitchFamily="34" charset="-12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  <a:ea typeface="Noto Sans CJK JP Regular" panose="020B0500000000000000" pitchFamily="34" charset="-128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Noto Sans CJK JP Regular" panose="020B0500000000000000" pitchFamily="34" charset="-128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ja-JP" sz="1600" dirty="0">
                  <a:latin typeface="Noto Sans CJK JP Regular" panose="020B0500000000000000" pitchFamily="34" charset="-128"/>
                  <a:ea typeface="Noto Sans CJK JP Regular" panose="020B0500000000000000" pitchFamily="34" charset="-128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5F595C0-BC2A-06E5-5077-81FFEACD8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2044831"/>
                <a:ext cx="2736304" cy="636713"/>
              </a:xfrm>
              <a:prstGeom prst="rect">
                <a:avLst/>
              </a:prstGeom>
              <a:blipFill>
                <a:blip r:embed="rId3"/>
                <a:stretch>
                  <a:fillRect l="-1336" t="-2857" b="-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3B5528-6321-3BED-56D3-3A30E771B6EA}"/>
              </a:ext>
            </a:extLst>
          </p:cNvPr>
          <p:cNvCxnSpPr>
            <a:cxnSpLocks/>
          </p:cNvCxnSpPr>
          <p:nvPr/>
        </p:nvCxnSpPr>
        <p:spPr>
          <a:xfrm flipH="1" flipV="1">
            <a:off x="7392145" y="2117014"/>
            <a:ext cx="312481" cy="10783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E61405-D8B8-79AA-E8F3-20FCF1634DB6}"/>
              </a:ext>
            </a:extLst>
          </p:cNvPr>
          <p:cNvSpPr txBox="1"/>
          <p:nvPr/>
        </p:nvSpPr>
        <p:spPr>
          <a:xfrm>
            <a:off x="623392" y="886532"/>
            <a:ext cx="9874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In Raman imaging, adjacent points are likely to belong to the same intracellular region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B913C0-EC09-7F26-AE42-8D36AC7A2809}"/>
              </a:ext>
            </a:extLst>
          </p:cNvPr>
          <p:cNvSpPr txBox="1"/>
          <p:nvPr/>
        </p:nvSpPr>
        <p:spPr>
          <a:xfrm>
            <a:off x="1158631" y="2677618"/>
            <a:ext cx="9874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i="1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Note: The two distances are in different dimensions → Introduce a coefficient (</a:t>
            </a:r>
            <a:r>
              <a:rPr lang="ja-JP" altLang="en-US" sz="1600" i="1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𝜆</a:t>
            </a:r>
            <a:r>
              <a:rPr lang="en-US" altLang="ja-JP" sz="1600" i="1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) to scale them</a:t>
            </a:r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DA4FCBF9-37CA-7FB1-440D-881913F29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9111" y="3288974"/>
            <a:ext cx="1937959" cy="166453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071AC5-E776-6221-653A-FA00746D9A2C}"/>
              </a:ext>
            </a:extLst>
          </p:cNvPr>
          <p:cNvSpPr txBox="1"/>
          <p:nvPr/>
        </p:nvSpPr>
        <p:spPr>
          <a:xfrm>
            <a:off x="2399978" y="2992797"/>
            <a:ext cx="1515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C-H str. image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3F1CA04-B15F-6D2E-537B-0254B5CD69B9}"/>
              </a:ext>
            </a:extLst>
          </p:cNvPr>
          <p:cNvGrpSpPr/>
          <p:nvPr/>
        </p:nvGrpSpPr>
        <p:grpSpPr>
          <a:xfrm>
            <a:off x="4895046" y="2953740"/>
            <a:ext cx="1631767" cy="1943279"/>
            <a:chOff x="2574793" y="3632335"/>
            <a:chExt cx="1631767" cy="1943279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EE545F86-30E9-BF7E-3FCC-E53F54146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93" y="3955614"/>
              <a:ext cx="1631767" cy="162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5C2DF4B-1AB8-41DF-94DD-50D98DB343FB}"/>
                    </a:ext>
                  </a:extLst>
                </p:cNvPr>
                <p:cNvSpPr txBox="1"/>
                <p:nvPr/>
              </p:nvSpPr>
              <p:spPr>
                <a:xfrm>
                  <a:off x="2582908" y="3632335"/>
                  <a:ext cx="12778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5C2DF4B-1AB8-41DF-94DD-50D98DB34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908" y="3632335"/>
                  <a:ext cx="127788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7D9C843-2173-D84E-1F5C-5503031C7D11}"/>
              </a:ext>
            </a:extLst>
          </p:cNvPr>
          <p:cNvGrpSpPr/>
          <p:nvPr/>
        </p:nvGrpSpPr>
        <p:grpSpPr>
          <a:xfrm>
            <a:off x="6688329" y="2953740"/>
            <a:ext cx="1631767" cy="1943278"/>
            <a:chOff x="2574793" y="3632335"/>
            <a:chExt cx="1631767" cy="1943278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6641AD10-737E-29D4-7CB1-26E8B30B1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4793" y="3955614"/>
              <a:ext cx="1631767" cy="1619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0A3290E7-97A6-5AC1-35BC-687EBD619879}"/>
                    </a:ext>
                  </a:extLst>
                </p:cNvPr>
                <p:cNvSpPr txBox="1"/>
                <p:nvPr/>
              </p:nvSpPr>
              <p:spPr>
                <a:xfrm>
                  <a:off x="2588424" y="3632335"/>
                  <a:ext cx="12778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0A3290E7-97A6-5AC1-35BC-687EBD619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424" y="3632335"/>
                  <a:ext cx="127788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2FAF648-1293-ABD1-D367-4FC7220627EB}"/>
              </a:ext>
            </a:extLst>
          </p:cNvPr>
          <p:cNvGrpSpPr/>
          <p:nvPr/>
        </p:nvGrpSpPr>
        <p:grpSpPr>
          <a:xfrm>
            <a:off x="8481612" y="2953740"/>
            <a:ext cx="1631766" cy="1943278"/>
            <a:chOff x="2574793" y="3632335"/>
            <a:chExt cx="1631766" cy="1943278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235FC6C7-478E-FB83-C3CE-BBD35BB2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4793" y="3955614"/>
              <a:ext cx="1631766" cy="1619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03548D7E-9779-9897-9B86-70F135EE0A21}"/>
                    </a:ext>
                  </a:extLst>
                </p:cNvPr>
                <p:cNvSpPr txBox="1"/>
                <p:nvPr/>
              </p:nvSpPr>
              <p:spPr>
                <a:xfrm>
                  <a:off x="2579580" y="3632335"/>
                  <a:ext cx="12778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03548D7E-9779-9897-9B86-70F135EE0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580" y="3632335"/>
                  <a:ext cx="127788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1733C99E-10D0-E95A-845C-37551F1B47AF}"/>
              </a:ext>
            </a:extLst>
          </p:cNvPr>
          <p:cNvGrpSpPr/>
          <p:nvPr/>
        </p:nvGrpSpPr>
        <p:grpSpPr>
          <a:xfrm>
            <a:off x="4895046" y="4808466"/>
            <a:ext cx="1631767" cy="1943278"/>
            <a:chOff x="2574793" y="3632335"/>
            <a:chExt cx="1631767" cy="1943278"/>
          </a:xfrm>
        </p:grpSpPr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E490562D-B2E0-76F7-E736-C6DB739FC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4793" y="3955614"/>
              <a:ext cx="1631767" cy="1619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300CB3E4-D988-C8E1-B36F-996F68D7264E}"/>
                    </a:ext>
                  </a:extLst>
                </p:cNvPr>
                <p:cNvSpPr txBox="1"/>
                <p:nvPr/>
              </p:nvSpPr>
              <p:spPr>
                <a:xfrm>
                  <a:off x="2582908" y="3632335"/>
                  <a:ext cx="12778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300CB3E4-D988-C8E1-B36F-996F68D72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908" y="3632335"/>
                  <a:ext cx="127788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074EBDD-4C92-A5BD-1E13-C104B56BB528}"/>
              </a:ext>
            </a:extLst>
          </p:cNvPr>
          <p:cNvGrpSpPr/>
          <p:nvPr/>
        </p:nvGrpSpPr>
        <p:grpSpPr>
          <a:xfrm>
            <a:off x="6688328" y="4808467"/>
            <a:ext cx="1631766" cy="1943278"/>
            <a:chOff x="2574793" y="3632335"/>
            <a:chExt cx="1631766" cy="1943278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0330DB88-65FD-A1AF-86B6-3E830D6B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4793" y="3955614"/>
              <a:ext cx="1631766" cy="1619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A8D8FCFF-B6A9-3319-0CC1-37616EC3FA11}"/>
                    </a:ext>
                  </a:extLst>
                </p:cNvPr>
                <p:cNvSpPr txBox="1"/>
                <p:nvPr/>
              </p:nvSpPr>
              <p:spPr>
                <a:xfrm>
                  <a:off x="2593964" y="3632335"/>
                  <a:ext cx="12778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A8D8FCFF-B6A9-3319-0CC1-37616EC3F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964" y="3632335"/>
                  <a:ext cx="127788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6D5382B-74C7-D280-2B61-05424D99B7FE}"/>
              </a:ext>
            </a:extLst>
          </p:cNvPr>
          <p:cNvGrpSpPr/>
          <p:nvPr/>
        </p:nvGrpSpPr>
        <p:grpSpPr>
          <a:xfrm>
            <a:off x="8481613" y="4808468"/>
            <a:ext cx="1649217" cy="1943277"/>
            <a:chOff x="2574793" y="3632335"/>
            <a:chExt cx="1649217" cy="1943277"/>
          </a:xfrm>
        </p:grpSpPr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B41D4446-ADF3-4D81-63D5-D2BEDEB16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4793" y="3955614"/>
              <a:ext cx="1631766" cy="16199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9B87E3A5-E644-1ABF-E653-C2B799B66951}"/>
                    </a:ext>
                  </a:extLst>
                </p:cNvPr>
                <p:cNvSpPr txBox="1"/>
                <p:nvPr/>
              </p:nvSpPr>
              <p:spPr>
                <a:xfrm>
                  <a:off x="2611414" y="3632335"/>
                  <a:ext cx="1612596" cy="372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5×10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9B87E3A5-E644-1ABF-E653-C2B799B66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414" y="3632335"/>
                  <a:ext cx="1612596" cy="3724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7" name="図 46" descr="グラフ, ヒストグラム&#10;&#10;自動的に生成された説明">
            <a:extLst>
              <a:ext uri="{FF2B5EF4-FFF2-40B4-BE49-F238E27FC236}">
                <a16:creationId xmlns:a16="http://schemas.microsoft.com/office/drawing/2014/main" id="{B40AC031-8EED-1853-15C9-702BC46B0B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02" y="5131744"/>
            <a:ext cx="1631768" cy="16200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1184CFE-55BE-3D0D-DF56-11E382112D85}"/>
              </a:ext>
            </a:extLst>
          </p:cNvPr>
          <p:cNvSpPr txBox="1"/>
          <p:nvPr/>
        </p:nvSpPr>
        <p:spPr>
          <a:xfrm>
            <a:off x="2399978" y="4823855"/>
            <a:ext cx="1515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Normal HCA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EB4F5ED-0812-A376-5443-6E633F00F79F}"/>
              </a:ext>
            </a:extLst>
          </p:cNvPr>
          <p:cNvCxnSpPr/>
          <p:nvPr/>
        </p:nvCxnSpPr>
        <p:spPr>
          <a:xfrm>
            <a:off x="4511824" y="3277018"/>
            <a:ext cx="0" cy="34747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3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21798</TotalTime>
  <Words>210</Words>
  <Application>Microsoft Office PowerPoint</Application>
  <PresentationFormat>ワイド画面</PresentationFormat>
  <Paragraphs>30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Noto Sans CJK JP Regular</vt:lpstr>
      <vt:lpstr>Arial</vt:lpstr>
      <vt:lpstr>Calibri</vt:lpstr>
      <vt:lpstr>Cambria Math</vt:lpstr>
      <vt:lpstr>Wingdings</vt:lpstr>
      <vt:lpstr>Office ​​テーマ</vt:lpstr>
      <vt:lpstr>Theory of Hyper Spectral HCA (HSHCA)</vt:lpstr>
      <vt:lpstr>The Challenges of HCA in Raman Imaging Analysis of Cells</vt:lpstr>
      <vt:lpstr>Improvements to the Hierarchical Clustering Analysis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ラマンイメージングによる細胞内 脂質のラベルフリー解析</dc:title>
  <dc:creator>Hiroaki</dc:creator>
  <cp:lastModifiedBy>大智 高橋</cp:lastModifiedBy>
  <cp:revision>609</cp:revision>
  <cp:lastPrinted>2024-02-14T05:53:37Z</cp:lastPrinted>
  <dcterms:created xsi:type="dcterms:W3CDTF">2019-12-10T04:28:04Z</dcterms:created>
  <dcterms:modified xsi:type="dcterms:W3CDTF">2024-02-15T08:03:02Z</dcterms:modified>
</cp:coreProperties>
</file>