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58" r:id="rId4"/>
    <p:sldId id="283" r:id="rId5"/>
    <p:sldId id="259" r:id="rId6"/>
    <p:sldId id="260" r:id="rId7"/>
    <p:sldId id="28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5" r:id="rId18"/>
    <p:sldId id="286" r:id="rId19"/>
    <p:sldId id="270" r:id="rId20"/>
    <p:sldId id="271" r:id="rId21"/>
    <p:sldId id="287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268" y="-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7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023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5422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108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770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89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574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328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190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03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208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455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33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86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8438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453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049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148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B0511C-0D71-4453-BA63-D18C82CAA18A}" type="datetimeFigureOut">
              <a:rPr lang="zh-CN" altLang="en-US" smtClean="0"/>
              <a:pPr/>
              <a:t>2022/5/17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40029C-0996-41C1-AE45-AE5B8587D7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331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431" y="1051104"/>
            <a:ext cx="9652628" cy="4319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708503"/>
      </p:ext>
    </p:extLst>
  </p:cSld>
  <p:clrMapOvr>
    <a:masterClrMapping/>
  </p:clrMapOvr>
  <p:transition advTm="267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50111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企业债券申报文件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55169"/>
            <a:ext cx="7545946" cy="52265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9809686"/>
      </p:ext>
    </p:extLst>
  </p:cSld>
  <p:clrMapOvr>
    <a:masterClrMapping/>
  </p:clrMapOvr>
  <p:transition advTm="2479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586" y="688571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各中介主要工作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199" y="1395535"/>
            <a:ext cx="9741229" cy="47734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6598517"/>
      </p:ext>
    </p:extLst>
  </p:cSld>
  <p:clrMapOvr>
    <a:masterClrMapping/>
  </p:clrMapOvr>
  <p:transition advTm="9433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650111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各中介主要工作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38812"/>
            <a:ext cx="9537987" cy="4977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3006158"/>
      </p:ext>
    </p:extLst>
  </p:cSld>
  <p:clrMapOvr>
    <a:masterClrMapping/>
  </p:clrMapOvr>
  <p:transition advTm="4426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636044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各中介主要工作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48459"/>
            <a:ext cx="9714273" cy="49394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8576557"/>
      </p:ext>
    </p:extLst>
  </p:cSld>
  <p:clrMapOvr>
    <a:masterClrMapping/>
  </p:clrMapOvr>
  <p:transition advTm="6306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519" y="593840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企业债券发行方案设计及相关法律要素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2841" y="1506828"/>
            <a:ext cx="8546091" cy="5254580"/>
          </a:xfrm>
          <a:prstGeom prst="rect">
            <a:avLst/>
          </a:prstGeom>
        </p:spPr>
      </p:pic>
      <p:sp>
        <p:nvSpPr>
          <p:cNvPr id="4" name="右箭头标注 3"/>
          <p:cNvSpPr/>
          <p:nvPr/>
        </p:nvSpPr>
        <p:spPr>
          <a:xfrm>
            <a:off x="287079" y="5188688"/>
            <a:ext cx="2030819" cy="153108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有地方政府背书安全吗？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1333992"/>
      </p:ext>
    </p:extLst>
  </p:cSld>
  <p:clrMapOvr>
    <a:masterClrMapping/>
  </p:clrMapOvr>
  <p:transition advTm="10918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05152" y="579773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企业债券发行方案设计及相关法律要素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4383" y="1404926"/>
            <a:ext cx="8482952" cy="533388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0" y="2998380"/>
            <a:ext cx="1786270" cy="3377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/>
              <a:t>抵押和质押的本质区别</a:t>
            </a:r>
            <a:r>
              <a:rPr lang="zh-CN" altLang="en-US" b="1" dirty="0" smtClean="0"/>
              <a:t>是：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“占管形态”。</a:t>
            </a:r>
            <a:endParaRPr lang="en-US" altLang="zh-CN" b="1" dirty="0" smtClean="0"/>
          </a:p>
          <a:p>
            <a:pPr algn="just"/>
            <a:endParaRPr lang="en-US" altLang="zh-CN" b="1" dirty="0" smtClean="0"/>
          </a:p>
          <a:p>
            <a:pPr algn="just">
              <a:buFont typeface="Arial" pitchFamily="34" charset="0"/>
              <a:buChar char="•"/>
            </a:pPr>
            <a:r>
              <a:rPr lang="zh-CN" altLang="en-US" b="1" dirty="0" smtClean="0"/>
              <a:t>抵押不转移对</a:t>
            </a:r>
            <a:r>
              <a:rPr lang="en-US" altLang="en-US" b="1" dirty="0" smtClean="0"/>
              <a:t>抵押物</a:t>
            </a:r>
            <a:r>
              <a:rPr lang="zh-CN" altLang="en-US" b="1" dirty="0" smtClean="0"/>
              <a:t>的占管</a:t>
            </a:r>
            <a:r>
              <a:rPr lang="zh-CN" altLang="en-US" b="1" dirty="0" smtClean="0"/>
              <a:t>形态</a:t>
            </a:r>
            <a:endParaRPr lang="en-US" altLang="zh-CN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altLang="en-US" b="1" dirty="0" err="1" smtClean="0"/>
              <a:t>质押</a:t>
            </a:r>
            <a:r>
              <a:rPr lang="zh-CN" altLang="en-US" b="1" dirty="0" smtClean="0"/>
              <a:t>改变</a:t>
            </a:r>
            <a:r>
              <a:rPr lang="zh-CN" altLang="en-US" b="1" dirty="0" smtClean="0"/>
              <a:t>了质押物的占管形态</a:t>
            </a:r>
          </a:p>
        </p:txBody>
      </p:sp>
    </p:spTree>
    <p:extLst>
      <p:ext uri="{BB962C8B-B14F-4D97-AF65-F5344CB8AC3E}">
        <p14:creationId xmlns="" xmlns:p14="http://schemas.microsoft.com/office/powerpoint/2010/main" val="407866406"/>
      </p:ext>
    </p:extLst>
  </p:cSld>
  <p:clrMapOvr>
    <a:masterClrMapping/>
  </p:clrMapOvr>
  <p:transition advTm="16610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62585" y="60790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企业债券发行方案设计及相关法律要素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39258"/>
            <a:ext cx="8112617" cy="531403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0" y="5837274"/>
            <a:ext cx="1881963" cy="102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b="1" dirty="0" smtClean="0"/>
              <a:t>发行人上调票面利率的选择权</a:t>
            </a:r>
            <a:r>
              <a:rPr lang="zh-CN" altLang="en-US" sz="1500" dirty="0" smtClean="0"/>
              <a:t>和</a:t>
            </a:r>
            <a:r>
              <a:rPr lang="zh-CN" altLang="en-US" sz="1500" b="1" dirty="0" smtClean="0"/>
              <a:t>投资者回售的选择</a:t>
            </a:r>
            <a:r>
              <a:rPr lang="zh-CN" altLang="en-US" sz="1500" b="1" dirty="0" smtClean="0"/>
              <a:t>权</a:t>
            </a:r>
            <a:r>
              <a:rPr lang="zh-CN" altLang="en-US" sz="1500" dirty="0" smtClean="0"/>
              <a:t>是成对出现的。</a:t>
            </a:r>
            <a:endParaRPr lang="zh-CN" altLang="en-US" sz="1500" dirty="0"/>
          </a:p>
        </p:txBody>
      </p:sp>
      <p:sp>
        <p:nvSpPr>
          <p:cNvPr id="8" name="左箭头标注 7"/>
          <p:cNvSpPr/>
          <p:nvPr/>
        </p:nvSpPr>
        <p:spPr>
          <a:xfrm>
            <a:off x="6057900" y="4902200"/>
            <a:ext cx="5918200" cy="9017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9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债券持有人可以要求发行人以约定价格赎回债券，以减少持有人的可能损失。</a:t>
            </a:r>
            <a:endParaRPr lang="zh-CN" altLang="en-US" dirty="0"/>
          </a:p>
        </p:txBody>
      </p:sp>
      <p:sp>
        <p:nvSpPr>
          <p:cNvPr id="9" name="左箭头标注 8"/>
          <p:cNvSpPr/>
          <p:nvPr/>
        </p:nvSpPr>
        <p:spPr>
          <a:xfrm>
            <a:off x="3492500" y="6070600"/>
            <a:ext cx="8140700" cy="3175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发行人可以以协议价格赎回债券，以减少发行人的可能损失。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05567309"/>
      </p:ext>
    </p:extLst>
  </p:cSld>
  <p:clrMapOvr>
    <a:masterClrMapping/>
  </p:clrMapOvr>
  <p:transition advTm="10088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债券附加选择权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2892" y="2488018"/>
            <a:ext cx="6156251" cy="6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b="1" dirty="0" smtClean="0"/>
              <a:t>发行人上调票面利率的选择</a:t>
            </a:r>
            <a:r>
              <a:rPr lang="zh-CN" altLang="en-US" sz="1500" b="1" dirty="0" smtClean="0"/>
              <a:t>权 ＋</a:t>
            </a:r>
            <a:r>
              <a:rPr lang="zh-CN" altLang="en-US" sz="1500" b="1" dirty="0" smtClean="0"/>
              <a:t> </a:t>
            </a:r>
            <a:r>
              <a:rPr lang="zh-CN" altLang="en-US" sz="1500" b="1" dirty="0" smtClean="0"/>
              <a:t>投资者</a:t>
            </a:r>
            <a:r>
              <a:rPr lang="zh-CN" altLang="en-US" sz="1500" b="1" dirty="0" smtClean="0"/>
              <a:t>回售的选择</a:t>
            </a:r>
            <a:r>
              <a:rPr lang="zh-CN" altLang="en-US" sz="1500" b="1" dirty="0" smtClean="0"/>
              <a:t>权</a:t>
            </a:r>
            <a:endParaRPr lang="zh-CN" altLang="en-US" sz="1500" dirty="0"/>
          </a:p>
        </p:txBody>
      </p:sp>
      <p:sp>
        <p:nvSpPr>
          <p:cNvPr id="6" name="圆角矩形 5"/>
          <p:cNvSpPr/>
          <p:nvPr/>
        </p:nvSpPr>
        <p:spPr>
          <a:xfrm>
            <a:off x="1566529" y="3427227"/>
            <a:ext cx="7896448" cy="10809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 smtClean="0"/>
              <a:t>当利率上行时，</a:t>
            </a:r>
            <a:r>
              <a:rPr lang="zh-CN" altLang="en-US" sz="1600" dirty="0" smtClean="0"/>
              <a:t>发行人就可以行使上调利率的</a:t>
            </a:r>
            <a:r>
              <a:rPr lang="zh-CN" altLang="en-US" sz="1600" dirty="0" smtClean="0"/>
              <a:t>权利，也可以不行使；如果发行人不上调利率，</a:t>
            </a:r>
            <a:r>
              <a:rPr lang="zh-CN" altLang="en-US" sz="1600" dirty="0" smtClean="0"/>
              <a:t>债券持有人</a:t>
            </a:r>
            <a:r>
              <a:rPr lang="zh-CN" altLang="en-US" sz="1600" dirty="0" smtClean="0"/>
              <a:t>就</a:t>
            </a:r>
            <a:r>
              <a:rPr lang="zh-CN" altLang="en-US" sz="1600" dirty="0" smtClean="0"/>
              <a:t>可能</a:t>
            </a:r>
            <a:r>
              <a:rPr lang="zh-CN" altLang="en-US" sz="1600" dirty="0" smtClean="0"/>
              <a:t>会</a:t>
            </a:r>
            <a:r>
              <a:rPr lang="zh-CN" altLang="en-US" sz="1600" dirty="0" smtClean="0"/>
              <a:t>选择回售债券获得现金投向其他更具吸引力的品种。</a:t>
            </a:r>
            <a:endParaRPr lang="zh-CN" altLang="en-US" sz="1500" dirty="0"/>
          </a:p>
        </p:txBody>
      </p:sp>
      <p:sp>
        <p:nvSpPr>
          <p:cNvPr id="7" name="圆角矩形 6"/>
          <p:cNvSpPr/>
          <p:nvPr/>
        </p:nvSpPr>
        <p:spPr>
          <a:xfrm>
            <a:off x="684027" y="4968948"/>
            <a:ext cx="6156251" cy="6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b="1" dirty="0" smtClean="0"/>
              <a:t>发行人回购选择权 ＋</a:t>
            </a:r>
            <a:r>
              <a:rPr lang="zh-CN" altLang="en-US" sz="1500" b="1" dirty="0" smtClean="0"/>
              <a:t> </a:t>
            </a:r>
            <a:r>
              <a:rPr lang="zh-CN" altLang="en-US" sz="1500" b="1" dirty="0" smtClean="0"/>
              <a:t>投资者</a:t>
            </a:r>
            <a:r>
              <a:rPr lang="zh-CN" altLang="en-US" sz="1500" b="1" dirty="0" smtClean="0"/>
              <a:t>回售的选择</a:t>
            </a:r>
            <a:r>
              <a:rPr lang="zh-CN" altLang="en-US" sz="1500" b="1" dirty="0" smtClean="0"/>
              <a:t>权    ？？</a:t>
            </a:r>
            <a:endParaRPr lang="zh-CN" altLang="en-US" sz="1500" dirty="0"/>
          </a:p>
        </p:txBody>
      </p:sp>
      <p:sp>
        <p:nvSpPr>
          <p:cNvPr id="9" name="圆角矩形 8"/>
          <p:cNvSpPr/>
          <p:nvPr/>
        </p:nvSpPr>
        <p:spPr>
          <a:xfrm>
            <a:off x="1644501" y="5777022"/>
            <a:ext cx="7896448" cy="10809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市场利率下行</a:t>
            </a:r>
            <a:r>
              <a:rPr lang="zh-CN" altLang="en-US" sz="1600" dirty="0" smtClean="0"/>
              <a:t>，发行人回</a:t>
            </a:r>
            <a:r>
              <a:rPr lang="zh-CN" altLang="en-US" sz="1600" dirty="0" smtClean="0"/>
              <a:t>购债券后就可以按照较低的市场利率重新发行债券，降低企业融资成本</a:t>
            </a:r>
            <a:r>
              <a:rPr lang="zh-CN" altLang="en-US" sz="1600" dirty="0" smtClean="0"/>
              <a:t>。此时，债券</a:t>
            </a:r>
            <a:r>
              <a:rPr lang="zh-CN" altLang="en-US" sz="1600" dirty="0" smtClean="0"/>
              <a:t>持有人</a:t>
            </a:r>
            <a:r>
              <a:rPr lang="zh-CN" altLang="en-US" sz="1600" dirty="0" smtClean="0"/>
              <a:t>不会选取回售债券。</a:t>
            </a:r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债券附加选择</a:t>
            </a:r>
            <a:r>
              <a:rPr lang="zh-CN" altLang="en-US" dirty="0" smtClean="0"/>
              <a:t>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2892" y="2488018"/>
            <a:ext cx="6156251" cy="6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b="1" dirty="0" smtClean="0"/>
              <a:t>发行人上调票面利率的选择</a:t>
            </a:r>
            <a:r>
              <a:rPr lang="zh-CN" altLang="en-US" sz="1500" b="1" dirty="0" smtClean="0"/>
              <a:t>权 ＋</a:t>
            </a:r>
            <a:r>
              <a:rPr lang="zh-CN" altLang="en-US" sz="1500" b="1" dirty="0" smtClean="0"/>
              <a:t> </a:t>
            </a:r>
            <a:r>
              <a:rPr lang="zh-CN" altLang="en-US" sz="1500" b="1" dirty="0" smtClean="0"/>
              <a:t>投资者</a:t>
            </a:r>
            <a:r>
              <a:rPr lang="zh-CN" altLang="en-US" sz="1500" b="1" dirty="0" smtClean="0"/>
              <a:t>回售的选择</a:t>
            </a:r>
            <a:r>
              <a:rPr lang="zh-CN" altLang="en-US" sz="1500" b="1" dirty="0" smtClean="0"/>
              <a:t>权</a:t>
            </a:r>
            <a:endParaRPr lang="zh-CN" altLang="en-US" sz="1500" dirty="0"/>
          </a:p>
        </p:txBody>
      </p:sp>
      <p:sp>
        <p:nvSpPr>
          <p:cNvPr id="6" name="圆角矩形 5"/>
          <p:cNvSpPr/>
          <p:nvPr/>
        </p:nvSpPr>
        <p:spPr>
          <a:xfrm>
            <a:off x="1566529" y="3427227"/>
            <a:ext cx="7896448" cy="10809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 smtClean="0"/>
              <a:t>当利率上行时，</a:t>
            </a:r>
            <a:r>
              <a:rPr lang="zh-CN" altLang="en-US" sz="1600" dirty="0" smtClean="0"/>
              <a:t>发行人就可以行使上调利率的</a:t>
            </a:r>
            <a:r>
              <a:rPr lang="zh-CN" altLang="en-US" sz="1600" dirty="0" smtClean="0"/>
              <a:t>权利，也可以不行使；如果发行人不上调利率，</a:t>
            </a:r>
            <a:r>
              <a:rPr lang="zh-CN" altLang="en-US" sz="1600" dirty="0" smtClean="0"/>
              <a:t>债券持有人</a:t>
            </a:r>
            <a:r>
              <a:rPr lang="zh-CN" altLang="en-US" sz="1600" dirty="0" smtClean="0"/>
              <a:t>就</a:t>
            </a:r>
            <a:r>
              <a:rPr lang="zh-CN" altLang="en-US" sz="1600" dirty="0" smtClean="0"/>
              <a:t>可能</a:t>
            </a:r>
            <a:r>
              <a:rPr lang="zh-CN" altLang="en-US" sz="1600" dirty="0" smtClean="0"/>
              <a:t>会</a:t>
            </a:r>
            <a:r>
              <a:rPr lang="zh-CN" altLang="en-US" sz="1600" dirty="0" smtClean="0"/>
              <a:t>选择回售债券获得现金投向其他更具吸引力的品种。</a:t>
            </a:r>
            <a:endParaRPr lang="zh-CN" altLang="en-US" sz="1500" dirty="0"/>
          </a:p>
        </p:txBody>
      </p:sp>
      <p:sp>
        <p:nvSpPr>
          <p:cNvPr id="7" name="圆角矩形 6"/>
          <p:cNvSpPr/>
          <p:nvPr/>
        </p:nvSpPr>
        <p:spPr>
          <a:xfrm>
            <a:off x="684027" y="4968948"/>
            <a:ext cx="6156251" cy="6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b="1" dirty="0" smtClean="0"/>
              <a:t>发行人回购选择权 ＋</a:t>
            </a:r>
            <a:r>
              <a:rPr lang="zh-CN" altLang="en-US" sz="1500" b="1" dirty="0" smtClean="0"/>
              <a:t> </a:t>
            </a:r>
            <a:r>
              <a:rPr lang="zh-CN" altLang="en-US" sz="1500" b="1" dirty="0" smtClean="0"/>
              <a:t>投资者</a:t>
            </a:r>
            <a:r>
              <a:rPr lang="zh-CN" altLang="en-US" sz="1500" b="1" dirty="0" smtClean="0"/>
              <a:t>回售的选择</a:t>
            </a:r>
            <a:r>
              <a:rPr lang="zh-CN" altLang="en-US" sz="1500" b="1" dirty="0" smtClean="0"/>
              <a:t>权    ？？</a:t>
            </a:r>
            <a:endParaRPr lang="zh-CN" altLang="en-US" sz="1500" dirty="0"/>
          </a:p>
        </p:txBody>
      </p:sp>
      <p:sp>
        <p:nvSpPr>
          <p:cNvPr id="8" name="圆角矩形 7"/>
          <p:cNvSpPr/>
          <p:nvPr/>
        </p:nvSpPr>
        <p:spPr>
          <a:xfrm>
            <a:off x="1644501" y="5777022"/>
            <a:ext cx="7896448" cy="10809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市场利率下行</a:t>
            </a:r>
            <a:r>
              <a:rPr lang="zh-CN" altLang="en-US" sz="1600" dirty="0" smtClean="0"/>
              <a:t>，发行人回</a:t>
            </a:r>
            <a:r>
              <a:rPr lang="zh-CN" altLang="en-US" sz="1600" dirty="0" smtClean="0"/>
              <a:t>购债券后就可以按照较低的市场利率重新发行债券，降低企业融资成本</a:t>
            </a:r>
            <a:r>
              <a:rPr lang="zh-CN" altLang="en-US" sz="1600" dirty="0" smtClean="0"/>
              <a:t>。此时，债券</a:t>
            </a:r>
            <a:r>
              <a:rPr lang="zh-CN" altLang="en-US" sz="1600" dirty="0" smtClean="0"/>
              <a:t>持有人</a:t>
            </a:r>
            <a:r>
              <a:rPr lang="zh-CN" altLang="en-US" sz="1600" dirty="0" smtClean="0"/>
              <a:t>不会选取回售债券。</a:t>
            </a:r>
            <a:endParaRPr lang="zh-CN" altLang="en-US" sz="1500" dirty="0"/>
          </a:p>
        </p:txBody>
      </p:sp>
      <p:sp>
        <p:nvSpPr>
          <p:cNvPr id="9" name="左箭头标注 8"/>
          <p:cNvSpPr/>
          <p:nvPr/>
        </p:nvSpPr>
        <p:spPr>
          <a:xfrm>
            <a:off x="5029200" y="4902200"/>
            <a:ext cx="4038600" cy="685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改为“投资者不允许发行人回购的选择权”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64111" y="55163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企业债券发行方案设计及相关法律要素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7" y="1351870"/>
            <a:ext cx="9739223" cy="498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70301411"/>
      </p:ext>
    </p:extLst>
  </p:cSld>
  <p:clrMapOvr>
    <a:masterClrMapping/>
  </p:clrMapOvr>
  <p:transition advTm="9333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企业债券发行工作流程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8743" y="1967773"/>
            <a:ext cx="3545983" cy="4266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3842768"/>
      </p:ext>
    </p:extLst>
  </p:cSld>
  <p:clrMapOvr>
    <a:masterClrMapping/>
  </p:clrMapOvr>
  <p:transition advTm="4959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5975" y="636043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企业债券发行方案设计及相关法律要素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8833834" cy="50567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3412075"/>
      </p:ext>
    </p:extLst>
  </p:cSld>
  <p:clrMapOvr>
    <a:masterClrMapping/>
  </p:clrMapOvr>
  <p:transition advTm="6289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债权人</a:t>
            </a:r>
            <a:r>
              <a:rPr lang="en-US" altLang="zh-CN" dirty="0" smtClean="0"/>
              <a:t>VS</a:t>
            </a:r>
            <a:r>
              <a:rPr lang="zh-CN" altLang="en-US" dirty="0" smtClean="0"/>
              <a:t>股东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22300" y="2235200"/>
            <a:ext cx="3251200" cy="250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债权人：</a:t>
            </a:r>
            <a:endParaRPr lang="en-US" altLang="zh-CN" sz="2000" dirty="0" smtClean="0"/>
          </a:p>
          <a:p>
            <a:r>
              <a:rPr lang="zh-CN" altLang="en-US" sz="2000" dirty="0" smtClean="0"/>
              <a:t>只</a:t>
            </a:r>
            <a:r>
              <a:rPr lang="zh-CN" altLang="en-US" sz="2000" dirty="0" smtClean="0"/>
              <a:t>关心： 利息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本金</a:t>
            </a:r>
            <a:endParaRPr lang="en-US" altLang="zh-CN" sz="2000" dirty="0" smtClean="0"/>
          </a:p>
          <a:p>
            <a:r>
              <a:rPr lang="zh-CN" altLang="en-US" sz="2000" dirty="0" smtClean="0"/>
              <a:t>最好有担保：抵押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质押</a:t>
            </a:r>
            <a:endParaRPr lang="en-US" altLang="zh-CN" sz="2000" dirty="0" smtClean="0"/>
          </a:p>
          <a:p>
            <a:r>
              <a:rPr lang="zh-CN" altLang="en-US" sz="2000" dirty="0" smtClean="0"/>
              <a:t>底线：净资产</a:t>
            </a:r>
            <a:endParaRPr lang="en-US" altLang="zh-CN" sz="2000" dirty="0" smtClean="0"/>
          </a:p>
          <a:p>
            <a:r>
              <a:rPr lang="zh-CN" altLang="en-US" sz="2000" dirty="0" smtClean="0"/>
              <a:t>自我保护：求</a:t>
            </a:r>
            <a:r>
              <a:rPr lang="zh-CN" altLang="en-US" sz="2000" dirty="0" smtClean="0"/>
              <a:t>偿</a:t>
            </a:r>
            <a:r>
              <a:rPr lang="zh-CN" altLang="en-US" sz="2000" dirty="0" smtClean="0"/>
              <a:t>权第一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4051300" y="2260600"/>
            <a:ext cx="3594100" cy="250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股东：</a:t>
            </a:r>
            <a:endParaRPr lang="en-US" altLang="zh-CN" sz="2000" dirty="0" smtClean="0"/>
          </a:p>
          <a:p>
            <a:r>
              <a:rPr lang="zh-CN" altLang="en-US" sz="2000" dirty="0" smtClean="0"/>
              <a:t>收益来源： 未来现金流</a:t>
            </a:r>
            <a:endParaRPr lang="en-US" altLang="zh-CN" sz="2000" dirty="0" smtClean="0"/>
          </a:p>
          <a:p>
            <a:r>
              <a:rPr lang="zh-CN" altLang="en-US" sz="2000" dirty="0" smtClean="0"/>
              <a:t>关注：企业家能力</a:t>
            </a:r>
            <a:endParaRPr lang="en-US" altLang="zh-CN" sz="2000" dirty="0" smtClean="0"/>
          </a:p>
          <a:p>
            <a:r>
              <a:rPr lang="zh-CN" altLang="en-US" sz="2000" dirty="0" smtClean="0"/>
              <a:t>底线：无</a:t>
            </a:r>
            <a:endParaRPr lang="en-US" altLang="zh-CN" sz="2000" dirty="0" smtClean="0"/>
          </a:p>
          <a:p>
            <a:r>
              <a:rPr lang="zh-CN" altLang="en-US" sz="2000" dirty="0" smtClean="0"/>
              <a:t>自我保护：投票权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决策权</a:t>
            </a:r>
          </a:p>
        </p:txBody>
      </p:sp>
      <p:sp>
        <p:nvSpPr>
          <p:cNvPr id="8" name="左箭头标注 7"/>
          <p:cNvSpPr/>
          <p:nvPr/>
        </p:nvSpPr>
        <p:spPr>
          <a:xfrm>
            <a:off x="6045200" y="3530600"/>
            <a:ext cx="5803900" cy="6731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3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净值（账面净值）是股票市值的有力支撑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993900" y="5029200"/>
            <a:ext cx="3606800" cy="18288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/>
              <a:t>       资产               负债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 </a:t>
            </a:r>
            <a:r>
              <a:rPr lang="en-US" altLang="zh-CN" sz="2200" b="1" dirty="0" smtClean="0"/>
              <a:t>          </a:t>
            </a:r>
          </a:p>
          <a:p>
            <a:r>
              <a:rPr lang="en-US" altLang="zh-CN" sz="2200" b="1" dirty="0" smtClean="0"/>
              <a:t> </a:t>
            </a:r>
          </a:p>
          <a:p>
            <a:r>
              <a:rPr lang="en-US" altLang="zh-CN" sz="2200" b="1" dirty="0" smtClean="0"/>
              <a:t> </a:t>
            </a:r>
            <a:r>
              <a:rPr lang="en-US" altLang="zh-CN" sz="2200" b="1" dirty="0" smtClean="0"/>
              <a:t>                          </a:t>
            </a:r>
            <a:r>
              <a:rPr lang="zh-CN" altLang="en-US" sz="2200" b="1" dirty="0" smtClean="0"/>
              <a:t>股东权益</a:t>
            </a:r>
            <a:endParaRPr lang="en-US" altLang="zh-CN" sz="2200" b="1" dirty="0" smtClean="0"/>
          </a:p>
        </p:txBody>
      </p:sp>
      <p:cxnSp>
        <p:nvCxnSpPr>
          <p:cNvPr id="11" name="直接连接符 10"/>
          <p:cNvCxnSpPr>
            <a:stCxn id="9" idx="0"/>
            <a:endCxn id="9" idx="2"/>
          </p:cNvCxnSpPr>
          <p:nvPr/>
        </p:nvCxnSpPr>
        <p:spPr>
          <a:xfrm rot="16200000" flipH="1">
            <a:off x="2882900" y="5943600"/>
            <a:ext cx="1828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84600" y="6057900"/>
            <a:ext cx="17399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线形标注 1(带强调线) 16"/>
          <p:cNvSpPr/>
          <p:nvPr/>
        </p:nvSpPr>
        <p:spPr>
          <a:xfrm>
            <a:off x="7035800" y="4813300"/>
            <a:ext cx="5156200" cy="1727200"/>
          </a:xfrm>
          <a:prstGeom prst="accentCallout1">
            <a:avLst>
              <a:gd name="adj1" fmla="val 58456"/>
              <a:gd name="adj2" fmla="val -15054"/>
              <a:gd name="adj3" fmla="val 112500"/>
              <a:gd name="adj4" fmla="val -38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债权人认为：“是我的”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净资产成了抵押品</a:t>
            </a:r>
            <a:endParaRPr lang="en-US" altLang="zh-CN" b="1" dirty="0" smtClean="0"/>
          </a:p>
          <a:p>
            <a:r>
              <a:rPr lang="zh-CN" altLang="en-US" b="1" dirty="0" smtClean="0"/>
              <a:t>股东</a:t>
            </a:r>
            <a:r>
              <a:rPr lang="zh-CN" altLang="en-US" b="1" dirty="0" smtClean="0"/>
              <a:t>认为：“是我的”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净资产成了股价支持</a:t>
            </a:r>
            <a:endParaRPr lang="en-US" altLang="zh-CN" b="1" dirty="0" smtClean="0"/>
          </a:p>
          <a:p>
            <a:r>
              <a:rPr lang="zh-CN" altLang="en-US" b="1" dirty="0" smtClean="0"/>
              <a:t>正常经营时：是股东的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确实支撑股价</a:t>
            </a:r>
            <a:endParaRPr lang="en-US" altLang="zh-CN" b="1" dirty="0" smtClean="0"/>
          </a:p>
          <a:p>
            <a:r>
              <a:rPr lang="zh-CN" altLang="en-US" b="1" dirty="0" smtClean="0"/>
              <a:t>资不抵债时：是债权人的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股价趋近于</a:t>
            </a:r>
            <a:r>
              <a:rPr lang="en-US" altLang="zh-CN" b="1" dirty="0" smtClean="0"/>
              <a:t>0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7840" y="551637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企业债券发行方案设计及相关法律要素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34909"/>
            <a:ext cx="8743682" cy="53233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4102053"/>
      </p:ext>
    </p:extLst>
  </p:cSld>
  <p:clrMapOvr>
    <a:masterClrMapping/>
  </p:clrMapOvr>
  <p:transition advTm="22517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689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企业债券审批监管架构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81070"/>
            <a:ext cx="9181564" cy="52458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6878512"/>
      </p:ext>
    </p:extLst>
  </p:cSld>
  <p:clrMapOvr>
    <a:masterClrMapping/>
  </p:clrMapOvr>
  <p:transition advTm="13553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企业债券发行注册制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500" dirty="0" smtClean="0"/>
              <a:t>《</a:t>
            </a:r>
            <a:r>
              <a:rPr lang="zh-CN" altLang="en-US" sz="2500" dirty="0" smtClean="0"/>
              <a:t>中华人民共和国证券法</a:t>
            </a:r>
            <a:r>
              <a:rPr lang="en-US" altLang="zh-CN" sz="2500" dirty="0" smtClean="0"/>
              <a:t>》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2019</a:t>
            </a:r>
            <a:r>
              <a:rPr lang="zh-CN" altLang="en-US" sz="2500" dirty="0" smtClean="0"/>
              <a:t>年</a:t>
            </a:r>
            <a:r>
              <a:rPr lang="en-US" altLang="zh-CN" sz="2500" dirty="0" smtClean="0"/>
              <a:t>12</a:t>
            </a:r>
            <a:r>
              <a:rPr lang="zh-CN" altLang="en-US" sz="2500" dirty="0" smtClean="0"/>
              <a:t>月</a:t>
            </a:r>
            <a:r>
              <a:rPr lang="en-US" altLang="zh-CN" sz="2500" dirty="0" smtClean="0"/>
              <a:t>28</a:t>
            </a:r>
            <a:r>
              <a:rPr lang="zh-CN" altLang="en-US" sz="2500" dirty="0" smtClean="0"/>
              <a:t>日修订：</a:t>
            </a:r>
            <a:endParaRPr lang="en-US" altLang="zh-CN" sz="2500" dirty="0" smtClean="0"/>
          </a:p>
          <a:p>
            <a:pPr algn="just">
              <a:buNone/>
            </a:pPr>
            <a:r>
              <a:rPr lang="en-US" altLang="zh-CN" sz="2500" dirty="0" smtClean="0"/>
              <a:t>    </a:t>
            </a:r>
          </a:p>
          <a:p>
            <a:pPr algn="just">
              <a:buNone/>
            </a:pPr>
            <a:r>
              <a:rPr lang="en-US" altLang="zh-CN" sz="2500" dirty="0" smtClean="0"/>
              <a:t>           </a:t>
            </a:r>
            <a:r>
              <a:rPr lang="zh-CN" altLang="en-US" sz="2500" dirty="0" smtClean="0"/>
              <a:t>自</a:t>
            </a:r>
            <a:r>
              <a:rPr lang="en-US" altLang="zh-CN" sz="2500" dirty="0" smtClean="0"/>
              <a:t>2020</a:t>
            </a:r>
            <a:r>
              <a:rPr lang="zh-CN" altLang="en-US" sz="2500" dirty="0" smtClean="0"/>
              <a:t>年</a:t>
            </a:r>
            <a:r>
              <a:rPr lang="en-US" altLang="zh-CN" sz="2500" dirty="0" smtClean="0"/>
              <a:t>3</a:t>
            </a:r>
            <a:r>
              <a:rPr lang="zh-CN" altLang="en-US" sz="2500" dirty="0" smtClean="0"/>
              <a:t>月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日，企业债券发行由核准制改为注册制。国家发展改革委为企业债券的法定注册机关，发行企业债券应当依法经国家发展改革委注册。国家发展改革委指定相关机构负责企业债券的受理、审核。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80403" y="678247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企业债券审批监管架构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64" t="9891" r="758" b="20826"/>
          <a:stretch/>
        </p:blipFill>
        <p:spPr>
          <a:xfrm>
            <a:off x="1210183" y="2418581"/>
            <a:ext cx="9403080" cy="413366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251700" y="736600"/>
            <a:ext cx="4699000" cy="179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企业债券发行交易地点：</a:t>
            </a:r>
            <a:endParaRPr lang="en-US" altLang="zh-CN" sz="2800" dirty="0" smtClean="0"/>
          </a:p>
          <a:p>
            <a:pPr marL="800100" lvl="1" indent="-342900">
              <a:buAutoNum type="arabicPeriod"/>
            </a:pPr>
            <a:r>
              <a:rPr lang="zh-CN" altLang="en-US" sz="2800" dirty="0" smtClean="0"/>
              <a:t>银行间债券市场</a:t>
            </a:r>
            <a:endParaRPr lang="en-US" altLang="zh-CN" sz="2800" dirty="0" smtClean="0"/>
          </a:p>
          <a:p>
            <a:pPr marL="800100" lvl="1" indent="-342900">
              <a:buAutoNum type="arabicPeriod"/>
            </a:pPr>
            <a:r>
              <a:rPr lang="zh-CN" altLang="en-US" sz="2800" dirty="0" smtClean="0"/>
              <a:t>交易所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300413848"/>
      </p:ext>
    </p:extLst>
  </p:cSld>
  <p:clrMapOvr>
    <a:masterClrMapping/>
  </p:clrMapOvr>
  <p:transition advTm="10453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0548" y="692314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企业债券发行程序总览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35660"/>
            <a:ext cx="8666408" cy="5182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0001555"/>
      </p:ext>
    </p:extLst>
  </p:cSld>
  <p:clrMapOvr>
    <a:masterClrMapping/>
  </p:clrMapOvr>
  <p:transition advTm="1423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债权人</a:t>
            </a:r>
            <a:r>
              <a:rPr lang="en-US" altLang="zh-CN" dirty="0" smtClean="0"/>
              <a:t>VS</a:t>
            </a:r>
            <a:r>
              <a:rPr lang="zh-CN" altLang="en-US" dirty="0" smtClean="0"/>
              <a:t>股东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22300" y="2235200"/>
            <a:ext cx="3251200" cy="250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债权人：</a:t>
            </a:r>
            <a:endParaRPr lang="en-US" altLang="zh-CN" sz="2000" dirty="0" smtClean="0"/>
          </a:p>
          <a:p>
            <a:r>
              <a:rPr lang="zh-CN" altLang="en-US" sz="2000" dirty="0" smtClean="0"/>
              <a:t>只</a:t>
            </a:r>
            <a:r>
              <a:rPr lang="zh-CN" altLang="en-US" sz="2000" dirty="0" smtClean="0"/>
              <a:t>关心： 利息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本金</a:t>
            </a:r>
            <a:endParaRPr lang="en-US" altLang="zh-CN" sz="2000" dirty="0" smtClean="0"/>
          </a:p>
          <a:p>
            <a:r>
              <a:rPr lang="zh-CN" altLang="en-US" sz="2000" dirty="0" smtClean="0"/>
              <a:t>最好有担保：抵押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质押</a:t>
            </a:r>
            <a:endParaRPr lang="en-US" altLang="zh-CN" sz="2000" dirty="0" smtClean="0"/>
          </a:p>
          <a:p>
            <a:r>
              <a:rPr lang="zh-CN" altLang="en-US" sz="2000" dirty="0" smtClean="0"/>
              <a:t>底线：净资产</a:t>
            </a:r>
            <a:endParaRPr lang="en-US" altLang="zh-CN" sz="2000" dirty="0" smtClean="0"/>
          </a:p>
          <a:p>
            <a:r>
              <a:rPr lang="zh-CN" altLang="en-US" sz="2000" dirty="0" smtClean="0"/>
              <a:t>自我保护：求</a:t>
            </a:r>
            <a:r>
              <a:rPr lang="zh-CN" altLang="en-US" sz="2000" dirty="0" smtClean="0"/>
              <a:t>偿</a:t>
            </a:r>
            <a:r>
              <a:rPr lang="zh-CN" altLang="en-US" sz="2000" dirty="0" smtClean="0"/>
              <a:t>权第一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4051300" y="2260600"/>
            <a:ext cx="3594100" cy="250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股东：</a:t>
            </a:r>
            <a:endParaRPr lang="en-US" altLang="zh-CN" sz="2000" dirty="0" smtClean="0"/>
          </a:p>
          <a:p>
            <a:r>
              <a:rPr lang="zh-CN" altLang="en-US" sz="2000" dirty="0" smtClean="0"/>
              <a:t>收益来源： 未来现金流</a:t>
            </a:r>
            <a:endParaRPr lang="en-US" altLang="zh-CN" sz="2000" dirty="0" smtClean="0"/>
          </a:p>
          <a:p>
            <a:r>
              <a:rPr lang="zh-CN" altLang="en-US" sz="2000" dirty="0" smtClean="0"/>
              <a:t>关注：企业家能力</a:t>
            </a:r>
            <a:endParaRPr lang="en-US" altLang="zh-CN" sz="2000" dirty="0" smtClean="0"/>
          </a:p>
          <a:p>
            <a:r>
              <a:rPr lang="zh-CN" altLang="en-US" sz="2000" dirty="0" smtClean="0"/>
              <a:t>底线：无</a:t>
            </a:r>
            <a:endParaRPr lang="en-US" altLang="zh-CN" sz="2000" dirty="0" smtClean="0"/>
          </a:p>
          <a:p>
            <a:r>
              <a:rPr lang="zh-CN" altLang="en-US" sz="2000" dirty="0" smtClean="0"/>
              <a:t>自我保护：投票权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决策权</a:t>
            </a:r>
          </a:p>
        </p:txBody>
      </p:sp>
      <p:sp>
        <p:nvSpPr>
          <p:cNvPr id="8" name="左箭头标注 7"/>
          <p:cNvSpPr/>
          <p:nvPr/>
        </p:nvSpPr>
        <p:spPr>
          <a:xfrm>
            <a:off x="6045200" y="3530600"/>
            <a:ext cx="5803900" cy="6731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3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净值（账面净值）是股票市值的有力支撑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993900" y="5029200"/>
            <a:ext cx="3606800" cy="18288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/>
              <a:t>       资产               负债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 </a:t>
            </a:r>
            <a:r>
              <a:rPr lang="en-US" altLang="zh-CN" sz="2200" b="1" dirty="0" smtClean="0"/>
              <a:t>          </a:t>
            </a:r>
          </a:p>
          <a:p>
            <a:r>
              <a:rPr lang="en-US" altLang="zh-CN" sz="2200" b="1" dirty="0" smtClean="0"/>
              <a:t> </a:t>
            </a:r>
          </a:p>
          <a:p>
            <a:r>
              <a:rPr lang="en-US" altLang="zh-CN" sz="2200" b="1" dirty="0" smtClean="0"/>
              <a:t> </a:t>
            </a:r>
            <a:r>
              <a:rPr lang="en-US" altLang="zh-CN" sz="2200" b="1" dirty="0" smtClean="0"/>
              <a:t>                          </a:t>
            </a:r>
            <a:r>
              <a:rPr lang="zh-CN" altLang="en-US" sz="2200" b="1" dirty="0" smtClean="0"/>
              <a:t>股东权益</a:t>
            </a:r>
            <a:endParaRPr lang="en-US" altLang="zh-CN" sz="2200" b="1" dirty="0" smtClean="0"/>
          </a:p>
        </p:txBody>
      </p:sp>
      <p:cxnSp>
        <p:nvCxnSpPr>
          <p:cNvPr id="11" name="直接连接符 10"/>
          <p:cNvCxnSpPr>
            <a:stCxn id="9" idx="0"/>
            <a:endCxn id="9" idx="2"/>
          </p:cNvCxnSpPr>
          <p:nvPr/>
        </p:nvCxnSpPr>
        <p:spPr>
          <a:xfrm rot="16200000" flipH="1">
            <a:off x="2882900" y="5943600"/>
            <a:ext cx="1828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84600" y="6057900"/>
            <a:ext cx="17399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线形标注 1(带强调线) 16"/>
          <p:cNvSpPr/>
          <p:nvPr/>
        </p:nvSpPr>
        <p:spPr>
          <a:xfrm>
            <a:off x="7035800" y="4813300"/>
            <a:ext cx="5156200" cy="1727200"/>
          </a:xfrm>
          <a:prstGeom prst="accentCallout1">
            <a:avLst>
              <a:gd name="adj1" fmla="val 58456"/>
              <a:gd name="adj2" fmla="val -15054"/>
              <a:gd name="adj3" fmla="val 112500"/>
              <a:gd name="adj4" fmla="val -38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债权人认为：“是我的”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净资产成了抵押品</a:t>
            </a:r>
            <a:endParaRPr lang="en-US" altLang="zh-CN" b="1" dirty="0" smtClean="0"/>
          </a:p>
          <a:p>
            <a:r>
              <a:rPr lang="zh-CN" altLang="en-US" b="1" dirty="0" smtClean="0"/>
              <a:t>股东</a:t>
            </a:r>
            <a:r>
              <a:rPr lang="zh-CN" altLang="en-US" b="1" dirty="0" smtClean="0"/>
              <a:t>认为：“是我的”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净资产成了股价支持</a:t>
            </a:r>
            <a:endParaRPr lang="en-US" altLang="zh-CN" b="1" dirty="0" smtClean="0"/>
          </a:p>
          <a:p>
            <a:r>
              <a:rPr lang="zh-CN" altLang="en-US" b="1" dirty="0" smtClean="0"/>
              <a:t>正常经营时：是股东的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确实支撑股价</a:t>
            </a:r>
            <a:endParaRPr lang="en-US" altLang="zh-CN" b="1" dirty="0" smtClean="0"/>
          </a:p>
          <a:p>
            <a:r>
              <a:rPr lang="zh-CN" altLang="en-US" b="1" dirty="0" smtClean="0"/>
              <a:t>资不抵债时：是债权人的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股价趋近于</a:t>
            </a:r>
            <a:r>
              <a:rPr lang="en-US" altLang="zh-CN" b="1" dirty="0" smtClean="0"/>
              <a:t>0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21976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企业债券申报及审核流程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64290"/>
            <a:ext cx="9348989" cy="4666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3458136"/>
      </p:ext>
    </p:extLst>
  </p:cSld>
  <p:clrMapOvr>
    <a:masterClrMapping/>
  </p:clrMapOvr>
  <p:transition advTm="4249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4014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各环节主要工作程序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260978"/>
            <a:ext cx="8795197" cy="5426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9672644"/>
      </p:ext>
    </p:extLst>
  </p:cSld>
  <p:clrMapOvr>
    <a:masterClrMapping/>
  </p:clrMapOvr>
  <p:transition advTm="90308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1114</TotalTime>
  <Words>706</Words>
  <Application>Microsoft Office PowerPoint</Application>
  <PresentationFormat>自定义</PresentationFormat>
  <Paragraphs>83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离子会议室</vt:lpstr>
      <vt:lpstr>幻灯片 1</vt:lpstr>
      <vt:lpstr>企业债券发行工作流程</vt:lpstr>
      <vt:lpstr>企业债券审批监管架构</vt:lpstr>
      <vt:lpstr>企业债券发行注册制</vt:lpstr>
      <vt:lpstr>企业债券审批监管架构</vt:lpstr>
      <vt:lpstr>企业债券发行程序总览</vt:lpstr>
      <vt:lpstr>债权人VS股东</vt:lpstr>
      <vt:lpstr>企业债券申报及审核流程</vt:lpstr>
      <vt:lpstr>各环节主要工作程序</vt:lpstr>
      <vt:lpstr>企业债券申报文件</vt:lpstr>
      <vt:lpstr>各中介主要工作</vt:lpstr>
      <vt:lpstr>各中介主要工作</vt:lpstr>
      <vt:lpstr>各中介主要工作</vt:lpstr>
      <vt:lpstr>企业债券发行方案设计及相关法律要素</vt:lpstr>
      <vt:lpstr>企业债券发行方案设计及相关法律要素</vt:lpstr>
      <vt:lpstr>企业债券发行方案设计及相关法律要素</vt:lpstr>
      <vt:lpstr>债券附加选择权</vt:lpstr>
      <vt:lpstr>债券附加选择权</vt:lpstr>
      <vt:lpstr>企业债券发行方案设计及相关法律要素</vt:lpstr>
      <vt:lpstr>企业债券发行方案设计及相关法律要素</vt:lpstr>
      <vt:lpstr>债权人VS股东</vt:lpstr>
      <vt:lpstr>企业债券发行方案设计及相关法律要素</vt:lpstr>
    </vt:vector>
  </TitlesOfParts>
  <Company>Personal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gary.guo</dc:creator>
  <cp:lastModifiedBy>xbany</cp:lastModifiedBy>
  <cp:revision>64</cp:revision>
  <dcterms:created xsi:type="dcterms:W3CDTF">2018-04-17T07:06:58Z</dcterms:created>
  <dcterms:modified xsi:type="dcterms:W3CDTF">2022-05-18T05:14:53Z</dcterms:modified>
</cp:coreProperties>
</file>