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5"/>
  </p:handoutMasterIdLst>
  <p:sldIdLst>
    <p:sldId id="256" r:id="rId2"/>
    <p:sldId id="318" r:id="rId3"/>
    <p:sldId id="348" r:id="rId4"/>
    <p:sldId id="320" r:id="rId5"/>
    <p:sldId id="321" r:id="rId6"/>
    <p:sldId id="322" r:id="rId7"/>
    <p:sldId id="323" r:id="rId8"/>
    <p:sldId id="326" r:id="rId9"/>
    <p:sldId id="357" r:id="rId10"/>
    <p:sldId id="356" r:id="rId11"/>
    <p:sldId id="358" r:id="rId12"/>
    <p:sldId id="361" r:id="rId13"/>
    <p:sldId id="359" r:id="rId14"/>
    <p:sldId id="360" r:id="rId15"/>
    <p:sldId id="327" r:id="rId16"/>
    <p:sldId id="328" r:id="rId17"/>
    <p:sldId id="329" r:id="rId18"/>
    <p:sldId id="331" r:id="rId19"/>
    <p:sldId id="333" r:id="rId20"/>
    <p:sldId id="334" r:id="rId21"/>
    <p:sldId id="335" r:id="rId22"/>
    <p:sldId id="336" r:id="rId23"/>
    <p:sldId id="337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54" r:id="rId34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65" autoAdjust="0"/>
  </p:normalViewPr>
  <p:slideViewPr>
    <p:cSldViewPr snapToGrid="0">
      <p:cViewPr varScale="1">
        <p:scale>
          <a:sx n="87" d="100"/>
          <a:sy n="87" d="100"/>
        </p:scale>
        <p:origin x="27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F9E92-5D82-4718-AF27-CAA75CE6FBB9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3D5A1-EA6B-4947-AB1F-2C38498842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437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8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2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43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438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71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80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48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14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4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16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0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94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7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2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303BF0-AC3C-42E0-8695-AA60E44DED9F}" type="datetimeFigureOut">
              <a:rPr lang="zh-CN" altLang="en-US" smtClean="0"/>
              <a:pPr/>
              <a:t>2023/4/23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5911B-4B8F-430B-8FB9-7E511D58434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6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股票市场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762015"/>
      </p:ext>
    </p:extLst>
  </p:cSld>
  <p:clrMapOvr>
    <a:masterClrMapping/>
  </p:clrMapOvr>
  <p:transition advTm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0AA1-A93F-A40B-735D-DEDD7FA3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股息贴现模型</a:t>
            </a:r>
            <a:r>
              <a:rPr lang="en-US" altLang="zh-CN" dirty="0"/>
              <a:t>VS.</a:t>
            </a:r>
            <a:r>
              <a:rPr lang="zh-CN" altLang="en-US" dirty="0"/>
              <a:t>净值（账面价值）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CDDF-11DE-515A-FB0A-8A822FA4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219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设想一种情况，疫情开始后，一家企业一直关门歇业，该企业的股价是多少？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</a:t>
            </a:r>
            <a:r>
              <a:rPr lang="zh-CN" altLang="en-US" dirty="0"/>
              <a:t>假设公司共</a:t>
            </a:r>
            <a:r>
              <a:rPr lang="en-US" altLang="zh-CN" dirty="0"/>
              <a:t>10</a:t>
            </a:r>
            <a:r>
              <a:rPr lang="zh-CN" altLang="en-US" dirty="0"/>
              <a:t>万股</a:t>
            </a:r>
            <a:endParaRPr lang="en-US" altLang="zh-CN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928E363C-3020-6618-D371-A938D1DC6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38536"/>
              </p:ext>
            </p:extLst>
          </p:nvPr>
        </p:nvGraphicFramePr>
        <p:xfrm>
          <a:off x="1295401" y="3704268"/>
          <a:ext cx="94723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476">
                  <a:extLst>
                    <a:ext uri="{9D8B030D-6E8A-4147-A177-3AD203B41FA5}">
                      <a16:colId xmlns:a16="http://schemas.microsoft.com/office/drawing/2014/main" val="2533556878"/>
                    </a:ext>
                  </a:extLst>
                </a:gridCol>
                <a:gridCol w="1493165">
                  <a:extLst>
                    <a:ext uri="{9D8B030D-6E8A-4147-A177-3AD203B41FA5}">
                      <a16:colId xmlns:a16="http://schemas.microsoft.com/office/drawing/2014/main" val="4155914966"/>
                    </a:ext>
                  </a:extLst>
                </a:gridCol>
                <a:gridCol w="1256417">
                  <a:extLst>
                    <a:ext uri="{9D8B030D-6E8A-4147-A177-3AD203B41FA5}">
                      <a16:colId xmlns:a16="http://schemas.microsoft.com/office/drawing/2014/main" val="1867637867"/>
                    </a:ext>
                  </a:extLst>
                </a:gridCol>
                <a:gridCol w="1225585">
                  <a:extLst>
                    <a:ext uri="{9D8B030D-6E8A-4147-A177-3AD203B41FA5}">
                      <a16:colId xmlns:a16="http://schemas.microsoft.com/office/drawing/2014/main" val="3234056206"/>
                    </a:ext>
                  </a:extLst>
                </a:gridCol>
                <a:gridCol w="1171627">
                  <a:extLst>
                    <a:ext uri="{9D8B030D-6E8A-4147-A177-3AD203B41FA5}">
                      <a16:colId xmlns:a16="http://schemas.microsoft.com/office/drawing/2014/main" val="40021105"/>
                    </a:ext>
                  </a:extLst>
                </a:gridCol>
                <a:gridCol w="1318081">
                  <a:extLst>
                    <a:ext uri="{9D8B030D-6E8A-4147-A177-3AD203B41FA5}">
                      <a16:colId xmlns:a16="http://schemas.microsoft.com/office/drawing/2014/main" val="852916419"/>
                    </a:ext>
                  </a:extLst>
                </a:gridCol>
                <a:gridCol w="1217025">
                  <a:extLst>
                    <a:ext uri="{9D8B030D-6E8A-4147-A177-3AD203B41FA5}">
                      <a16:colId xmlns:a16="http://schemas.microsoft.com/office/drawing/2014/main" val="369830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T=0</a:t>
                      </a:r>
                      <a:r>
                        <a:rPr lang="zh-CN" altLang="en-US" dirty="0"/>
                        <a:t>（疫情）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5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资产总额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净值（账面价值）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根据股息贴现模型计算的股价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91808"/>
                  </a:ext>
                </a:extLst>
              </a:tr>
            </a:tbl>
          </a:graphicData>
        </a:graphic>
      </p:graphicFrame>
      <p:sp>
        <p:nvSpPr>
          <p:cNvPr id="8" name="标注: 上箭头 7">
            <a:extLst>
              <a:ext uri="{FF2B5EF4-FFF2-40B4-BE49-F238E27FC236}">
                <a16:creationId xmlns:a16="http://schemas.microsoft.com/office/drawing/2014/main" id="{F7F76B4A-C0ED-CF7D-A722-9436973AE2A3}"/>
              </a:ext>
            </a:extLst>
          </p:cNvPr>
          <p:cNvSpPr/>
          <p:nvPr/>
        </p:nvSpPr>
        <p:spPr>
          <a:xfrm>
            <a:off x="2311603" y="5065029"/>
            <a:ext cx="2991917" cy="583928"/>
          </a:xfrm>
          <a:prstGeom prst="up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股价到底是</a:t>
            </a:r>
            <a:r>
              <a:rPr lang="en-US" altLang="zh-CN" dirty="0"/>
              <a:t>0</a:t>
            </a:r>
            <a:r>
              <a:rPr lang="zh-CN" altLang="en-US" dirty="0"/>
              <a:t>还是</a:t>
            </a:r>
            <a:r>
              <a:rPr lang="en-US" altLang="zh-CN" dirty="0"/>
              <a:t>10</a:t>
            </a:r>
            <a:r>
              <a:rPr lang="zh-CN" altLang="en-US" dirty="0"/>
              <a:t>元？</a:t>
            </a:r>
          </a:p>
        </p:txBody>
      </p:sp>
    </p:spTree>
    <p:extLst>
      <p:ext uri="{BB962C8B-B14F-4D97-AF65-F5344CB8AC3E}">
        <p14:creationId xmlns:p14="http://schemas.microsoft.com/office/powerpoint/2010/main" val="141319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0AA1-A93F-A40B-735D-DEDD7FA3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股息贴现模型</a:t>
            </a:r>
            <a:r>
              <a:rPr lang="en-US" altLang="zh-CN" dirty="0"/>
              <a:t>VS.</a:t>
            </a:r>
            <a:r>
              <a:rPr lang="zh-CN" altLang="en-US" dirty="0"/>
              <a:t>净值（账面价值）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CDDF-11DE-515A-FB0A-8A822FA4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219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设想一种情况，疫情开始后，一家企业一直关门歇业，该企业的股价是多少？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</a:t>
            </a:r>
            <a:r>
              <a:rPr lang="zh-CN" altLang="en-US" dirty="0"/>
              <a:t>假设公司共</a:t>
            </a:r>
            <a:r>
              <a:rPr lang="en-US" altLang="zh-CN" dirty="0"/>
              <a:t>10</a:t>
            </a:r>
            <a:r>
              <a:rPr lang="zh-CN" altLang="en-US" dirty="0"/>
              <a:t>万股</a:t>
            </a:r>
            <a:endParaRPr lang="en-US" altLang="zh-CN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655A1095-DA24-CF77-DC9D-F3ADF48E4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51881"/>
              </p:ext>
            </p:extLst>
          </p:nvPr>
        </p:nvGraphicFramePr>
        <p:xfrm>
          <a:off x="1295401" y="3704268"/>
          <a:ext cx="94723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476">
                  <a:extLst>
                    <a:ext uri="{9D8B030D-6E8A-4147-A177-3AD203B41FA5}">
                      <a16:colId xmlns:a16="http://schemas.microsoft.com/office/drawing/2014/main" val="2533556878"/>
                    </a:ext>
                  </a:extLst>
                </a:gridCol>
                <a:gridCol w="1493165">
                  <a:extLst>
                    <a:ext uri="{9D8B030D-6E8A-4147-A177-3AD203B41FA5}">
                      <a16:colId xmlns:a16="http://schemas.microsoft.com/office/drawing/2014/main" val="4155914966"/>
                    </a:ext>
                  </a:extLst>
                </a:gridCol>
                <a:gridCol w="1256417">
                  <a:extLst>
                    <a:ext uri="{9D8B030D-6E8A-4147-A177-3AD203B41FA5}">
                      <a16:colId xmlns:a16="http://schemas.microsoft.com/office/drawing/2014/main" val="1867637867"/>
                    </a:ext>
                  </a:extLst>
                </a:gridCol>
                <a:gridCol w="1225585">
                  <a:extLst>
                    <a:ext uri="{9D8B030D-6E8A-4147-A177-3AD203B41FA5}">
                      <a16:colId xmlns:a16="http://schemas.microsoft.com/office/drawing/2014/main" val="3234056206"/>
                    </a:ext>
                  </a:extLst>
                </a:gridCol>
                <a:gridCol w="1171627">
                  <a:extLst>
                    <a:ext uri="{9D8B030D-6E8A-4147-A177-3AD203B41FA5}">
                      <a16:colId xmlns:a16="http://schemas.microsoft.com/office/drawing/2014/main" val="40021105"/>
                    </a:ext>
                  </a:extLst>
                </a:gridCol>
                <a:gridCol w="1318081">
                  <a:extLst>
                    <a:ext uri="{9D8B030D-6E8A-4147-A177-3AD203B41FA5}">
                      <a16:colId xmlns:a16="http://schemas.microsoft.com/office/drawing/2014/main" val="852916419"/>
                    </a:ext>
                  </a:extLst>
                </a:gridCol>
                <a:gridCol w="1217025">
                  <a:extLst>
                    <a:ext uri="{9D8B030D-6E8A-4147-A177-3AD203B41FA5}">
                      <a16:colId xmlns:a16="http://schemas.microsoft.com/office/drawing/2014/main" val="369830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T=0</a:t>
                      </a:r>
                      <a:r>
                        <a:rPr lang="zh-CN" altLang="en-US" dirty="0"/>
                        <a:t>（疫情）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5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资产总额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净值（账面价值）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现金流</a:t>
                      </a:r>
                      <a:r>
                        <a:rPr lang="zh-CN" altLang="en-US" dirty="0"/>
                        <a:t>贴现模型计算的股价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</a:p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91808"/>
                  </a:ext>
                </a:extLst>
              </a:tr>
            </a:tbl>
          </a:graphicData>
        </a:graphic>
      </p:graphicFrame>
      <p:sp>
        <p:nvSpPr>
          <p:cNvPr id="11" name="右大括号 10">
            <a:extLst>
              <a:ext uri="{FF2B5EF4-FFF2-40B4-BE49-F238E27FC236}">
                <a16:creationId xmlns:a16="http://schemas.microsoft.com/office/drawing/2014/main" id="{55F9C780-F6C9-94A6-9470-7E66B8DC5993}"/>
              </a:ext>
            </a:extLst>
          </p:cNvPr>
          <p:cNvSpPr/>
          <p:nvPr/>
        </p:nvSpPr>
        <p:spPr>
          <a:xfrm rot="5400000">
            <a:off x="7489791" y="2813379"/>
            <a:ext cx="452871" cy="4913196"/>
          </a:xfrm>
          <a:prstGeom prst="rightBrace">
            <a:avLst>
              <a:gd name="adj1" fmla="val 71731"/>
              <a:gd name="adj2" fmla="val 4861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3">
                <a:extLst>
                  <a:ext uri="{FF2B5EF4-FFF2-40B4-BE49-F238E27FC236}">
                    <a16:creationId xmlns:a16="http://schemas.microsoft.com/office/drawing/2014/main" id="{7DC213EC-F777-34BE-11FE-0951E0DF1002}"/>
                  </a:ext>
                </a:extLst>
              </p:cNvPr>
              <p:cNvSpPr txBox="1"/>
              <p:nvPr/>
            </p:nvSpPr>
            <p:spPr bwMode="auto">
              <a:xfrm>
                <a:off x="6571486" y="5508933"/>
                <a:ext cx="4437890" cy="64314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对象 3">
                <a:extLst>
                  <a:ext uri="{FF2B5EF4-FFF2-40B4-BE49-F238E27FC236}">
                    <a16:creationId xmlns:a16="http://schemas.microsoft.com/office/drawing/2014/main" id="{7DC213EC-F777-34BE-11FE-0951E0DF1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1486" y="5508933"/>
                <a:ext cx="4437890" cy="64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32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0AA1-A93F-A40B-735D-DEDD7FA3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股息贴现模型</a:t>
            </a:r>
            <a:r>
              <a:rPr lang="en-US" altLang="zh-CN" dirty="0"/>
              <a:t>VS.</a:t>
            </a:r>
            <a:r>
              <a:rPr lang="zh-CN" altLang="en-US" dirty="0"/>
              <a:t>净值（账面价值）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CDDF-11DE-515A-FB0A-8A822FA4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219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设想一种情况，疫情开始后，一家企业一直关门歇业，该企业的股价是多少？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</a:t>
            </a:r>
            <a:r>
              <a:rPr lang="zh-CN" altLang="en-US" dirty="0"/>
              <a:t>假设公司共</a:t>
            </a:r>
            <a:r>
              <a:rPr lang="en-US" altLang="zh-CN" dirty="0"/>
              <a:t>10</a:t>
            </a:r>
            <a:r>
              <a:rPr lang="zh-CN" altLang="en-US" dirty="0"/>
              <a:t>万股</a:t>
            </a:r>
            <a:endParaRPr lang="en-US" altLang="zh-CN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655A1095-DA24-CF77-DC9D-F3ADF48E4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25724"/>
              </p:ext>
            </p:extLst>
          </p:nvPr>
        </p:nvGraphicFramePr>
        <p:xfrm>
          <a:off x="1295401" y="3704268"/>
          <a:ext cx="94723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476">
                  <a:extLst>
                    <a:ext uri="{9D8B030D-6E8A-4147-A177-3AD203B41FA5}">
                      <a16:colId xmlns:a16="http://schemas.microsoft.com/office/drawing/2014/main" val="2533556878"/>
                    </a:ext>
                  </a:extLst>
                </a:gridCol>
                <a:gridCol w="1493165">
                  <a:extLst>
                    <a:ext uri="{9D8B030D-6E8A-4147-A177-3AD203B41FA5}">
                      <a16:colId xmlns:a16="http://schemas.microsoft.com/office/drawing/2014/main" val="4155914966"/>
                    </a:ext>
                  </a:extLst>
                </a:gridCol>
                <a:gridCol w="1256417">
                  <a:extLst>
                    <a:ext uri="{9D8B030D-6E8A-4147-A177-3AD203B41FA5}">
                      <a16:colId xmlns:a16="http://schemas.microsoft.com/office/drawing/2014/main" val="1867637867"/>
                    </a:ext>
                  </a:extLst>
                </a:gridCol>
                <a:gridCol w="1225585">
                  <a:extLst>
                    <a:ext uri="{9D8B030D-6E8A-4147-A177-3AD203B41FA5}">
                      <a16:colId xmlns:a16="http://schemas.microsoft.com/office/drawing/2014/main" val="3234056206"/>
                    </a:ext>
                  </a:extLst>
                </a:gridCol>
                <a:gridCol w="1171627">
                  <a:extLst>
                    <a:ext uri="{9D8B030D-6E8A-4147-A177-3AD203B41FA5}">
                      <a16:colId xmlns:a16="http://schemas.microsoft.com/office/drawing/2014/main" val="40021105"/>
                    </a:ext>
                  </a:extLst>
                </a:gridCol>
                <a:gridCol w="1318081">
                  <a:extLst>
                    <a:ext uri="{9D8B030D-6E8A-4147-A177-3AD203B41FA5}">
                      <a16:colId xmlns:a16="http://schemas.microsoft.com/office/drawing/2014/main" val="852916419"/>
                    </a:ext>
                  </a:extLst>
                </a:gridCol>
                <a:gridCol w="1217025">
                  <a:extLst>
                    <a:ext uri="{9D8B030D-6E8A-4147-A177-3AD203B41FA5}">
                      <a16:colId xmlns:a16="http://schemas.microsoft.com/office/drawing/2014/main" val="369830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T=0</a:t>
                      </a:r>
                      <a:r>
                        <a:rPr lang="zh-CN" altLang="en-US" dirty="0"/>
                        <a:t>（疫情）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5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资产总额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净值（账面价值）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现金流</a:t>
                      </a:r>
                      <a:r>
                        <a:rPr lang="zh-CN" altLang="en-US" dirty="0"/>
                        <a:t>贴现模型计算的股价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</a:p>
                    <a:p>
                      <a:pPr algn="ctr"/>
                      <a:r>
                        <a:rPr lang="zh-CN" altLang="en-US" dirty="0"/>
                        <a:t>？元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</a:p>
                    <a:p>
                      <a:pPr algn="ctr"/>
                      <a:r>
                        <a:rPr lang="zh-CN" altLang="en-US" dirty="0"/>
                        <a:t>？元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</a:p>
                    <a:p>
                      <a:pPr algn="ctr"/>
                      <a:r>
                        <a:rPr lang="zh-CN" altLang="en-US" dirty="0"/>
                        <a:t>？元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R4</a:t>
                      </a:r>
                    </a:p>
                    <a:p>
                      <a:pPr algn="ctr"/>
                      <a:r>
                        <a:rPr lang="zh-CN" altLang="en-US" dirty="0"/>
                        <a:t>？元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R5</a:t>
                      </a:r>
                    </a:p>
                    <a:p>
                      <a:pPr algn="ctr"/>
                      <a:r>
                        <a:rPr lang="zh-CN" altLang="en-US" dirty="0"/>
                        <a:t>？元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91808"/>
                  </a:ext>
                </a:extLst>
              </a:tr>
            </a:tbl>
          </a:graphicData>
        </a:graphic>
      </p:graphicFrame>
      <p:sp>
        <p:nvSpPr>
          <p:cNvPr id="11" name="右大括号 10">
            <a:extLst>
              <a:ext uri="{FF2B5EF4-FFF2-40B4-BE49-F238E27FC236}">
                <a16:creationId xmlns:a16="http://schemas.microsoft.com/office/drawing/2014/main" id="{55F9C780-F6C9-94A6-9470-7E66B8DC5993}"/>
              </a:ext>
            </a:extLst>
          </p:cNvPr>
          <p:cNvSpPr/>
          <p:nvPr/>
        </p:nvSpPr>
        <p:spPr>
          <a:xfrm rot="5400000">
            <a:off x="7489791" y="2813379"/>
            <a:ext cx="452871" cy="4913196"/>
          </a:xfrm>
          <a:prstGeom prst="rightBrace">
            <a:avLst>
              <a:gd name="adj1" fmla="val 71731"/>
              <a:gd name="adj2" fmla="val 4861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3">
                <a:extLst>
                  <a:ext uri="{FF2B5EF4-FFF2-40B4-BE49-F238E27FC236}">
                    <a16:creationId xmlns:a16="http://schemas.microsoft.com/office/drawing/2014/main" id="{34235546-DBBB-BF8F-C3B7-3C661618214A}"/>
                  </a:ext>
                </a:extLst>
              </p:cNvPr>
              <p:cNvSpPr txBox="1"/>
              <p:nvPr/>
            </p:nvSpPr>
            <p:spPr bwMode="auto">
              <a:xfrm>
                <a:off x="6571486" y="5508933"/>
                <a:ext cx="4437890" cy="643149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对象 3">
                <a:extLst>
                  <a:ext uri="{FF2B5EF4-FFF2-40B4-BE49-F238E27FC236}">
                    <a16:creationId xmlns:a16="http://schemas.microsoft.com/office/drawing/2014/main" id="{34235546-DBBB-BF8F-C3B7-3C6616182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1486" y="5508933"/>
                <a:ext cx="4437890" cy="643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42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0AA1-A93F-A40B-735D-DEDD7FA3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股息贴现模型</a:t>
            </a:r>
            <a:r>
              <a:rPr lang="en-US" altLang="zh-CN" dirty="0"/>
              <a:t>VS.</a:t>
            </a:r>
            <a:r>
              <a:rPr lang="zh-CN" altLang="en-US" dirty="0"/>
              <a:t>净值（账面价值）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CDDF-11DE-515A-FB0A-8A822FA4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219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设想一种情况，疫情开始后，一家企业一直关门歇业，该企业的股价是多少？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</a:t>
            </a:r>
            <a:r>
              <a:rPr lang="zh-CN" altLang="en-US" dirty="0"/>
              <a:t>假设公司共</a:t>
            </a:r>
            <a:r>
              <a:rPr lang="en-US" altLang="zh-CN" dirty="0"/>
              <a:t>10</a:t>
            </a:r>
            <a:r>
              <a:rPr lang="zh-CN" altLang="en-US" dirty="0"/>
              <a:t>万股</a:t>
            </a:r>
            <a:endParaRPr lang="en-US" altLang="zh-CN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655A1095-DA24-CF77-DC9D-F3ADF48E4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98551"/>
              </p:ext>
            </p:extLst>
          </p:nvPr>
        </p:nvGraphicFramePr>
        <p:xfrm>
          <a:off x="1295401" y="3704268"/>
          <a:ext cx="94723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476">
                  <a:extLst>
                    <a:ext uri="{9D8B030D-6E8A-4147-A177-3AD203B41FA5}">
                      <a16:colId xmlns:a16="http://schemas.microsoft.com/office/drawing/2014/main" val="2533556878"/>
                    </a:ext>
                  </a:extLst>
                </a:gridCol>
                <a:gridCol w="1493165">
                  <a:extLst>
                    <a:ext uri="{9D8B030D-6E8A-4147-A177-3AD203B41FA5}">
                      <a16:colId xmlns:a16="http://schemas.microsoft.com/office/drawing/2014/main" val="4155914966"/>
                    </a:ext>
                  </a:extLst>
                </a:gridCol>
                <a:gridCol w="1256417">
                  <a:extLst>
                    <a:ext uri="{9D8B030D-6E8A-4147-A177-3AD203B41FA5}">
                      <a16:colId xmlns:a16="http://schemas.microsoft.com/office/drawing/2014/main" val="1867637867"/>
                    </a:ext>
                  </a:extLst>
                </a:gridCol>
                <a:gridCol w="1225585">
                  <a:extLst>
                    <a:ext uri="{9D8B030D-6E8A-4147-A177-3AD203B41FA5}">
                      <a16:colId xmlns:a16="http://schemas.microsoft.com/office/drawing/2014/main" val="3234056206"/>
                    </a:ext>
                  </a:extLst>
                </a:gridCol>
                <a:gridCol w="1171627">
                  <a:extLst>
                    <a:ext uri="{9D8B030D-6E8A-4147-A177-3AD203B41FA5}">
                      <a16:colId xmlns:a16="http://schemas.microsoft.com/office/drawing/2014/main" val="40021105"/>
                    </a:ext>
                  </a:extLst>
                </a:gridCol>
                <a:gridCol w="1318081">
                  <a:extLst>
                    <a:ext uri="{9D8B030D-6E8A-4147-A177-3AD203B41FA5}">
                      <a16:colId xmlns:a16="http://schemas.microsoft.com/office/drawing/2014/main" val="852916419"/>
                    </a:ext>
                  </a:extLst>
                </a:gridCol>
                <a:gridCol w="1217025">
                  <a:extLst>
                    <a:ext uri="{9D8B030D-6E8A-4147-A177-3AD203B41FA5}">
                      <a16:colId xmlns:a16="http://schemas.microsoft.com/office/drawing/2014/main" val="369830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T=0</a:t>
                      </a:r>
                      <a:r>
                        <a:rPr lang="zh-CN" altLang="en-US" dirty="0"/>
                        <a:t>（疫情）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5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资产总额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净值（账面价值）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现金流</a:t>
                      </a:r>
                      <a:r>
                        <a:rPr lang="zh-CN" altLang="en-US" dirty="0"/>
                        <a:t>贴现模型计算的股价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</a:p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R4</a:t>
                      </a:r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R5</a:t>
                      </a:r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9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0AA1-A93F-A40B-735D-DEDD7FA3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股息贴现模型</a:t>
            </a:r>
            <a:r>
              <a:rPr lang="en-US" altLang="zh-CN" dirty="0"/>
              <a:t>VS.</a:t>
            </a:r>
            <a:r>
              <a:rPr lang="zh-CN" altLang="en-US" dirty="0"/>
              <a:t>净值（账面价值）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CDDF-11DE-515A-FB0A-8A822FA4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10657637" cy="3521999"/>
          </a:xfrm>
        </p:spPr>
        <p:txBody>
          <a:bodyPr>
            <a:normAutofit lnSpcReduction="10000"/>
          </a:bodyPr>
          <a:lstStyle/>
          <a:p>
            <a:endParaRPr lang="en-US" altLang="zh-CN" u="sng" dirty="0"/>
          </a:p>
          <a:p>
            <a:endParaRPr lang="en-US" altLang="zh-CN" u="sng" dirty="0"/>
          </a:p>
          <a:p>
            <a:endParaRPr lang="en-US" altLang="zh-CN" u="sng" dirty="0"/>
          </a:p>
          <a:p>
            <a:endParaRPr lang="en-US" altLang="zh-CN" u="sng" dirty="0"/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  *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营业现金流量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=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净利润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PingFang SC"/>
              </a:rPr>
              <a:t>+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折旧</a:t>
            </a:r>
            <a:endParaRPr lang="en-US" altLang="zh-CN" sz="2000" u="sng" dirty="0"/>
          </a:p>
          <a:p>
            <a:endParaRPr lang="en-US" altLang="zh-CN" u="sng" dirty="0"/>
          </a:p>
          <a:p>
            <a:r>
              <a:rPr lang="zh-CN" altLang="en-US" u="sng" dirty="0"/>
              <a:t>股息贴现模型</a:t>
            </a:r>
            <a:r>
              <a:rPr lang="zh-CN" altLang="en-US" dirty="0"/>
              <a:t>准确的说法应该是</a:t>
            </a:r>
            <a:r>
              <a:rPr lang="zh-CN" altLang="en-US" u="sng" dirty="0"/>
              <a:t>现金流贴现模型（</a:t>
            </a:r>
            <a:r>
              <a:rPr lang="en-US" altLang="zh-CN" u="sng" dirty="0"/>
              <a:t>DCF, discounted cash flow</a:t>
            </a:r>
            <a:r>
              <a:rPr lang="zh-CN" altLang="en-US" u="sng" dirty="0"/>
              <a:t>）</a:t>
            </a:r>
            <a:endParaRPr lang="en-US" altLang="zh-CN" u="sng" dirty="0"/>
          </a:p>
          <a:p>
            <a:endParaRPr lang="en-US" altLang="zh-CN" u="sng" dirty="0"/>
          </a:p>
          <a:p>
            <a:endParaRPr lang="en-US" altLang="zh-CN" u="sng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C8BE8B5-9A42-9839-5624-E31FBC09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801582"/>
              </p:ext>
            </p:extLst>
          </p:nvPr>
        </p:nvGraphicFramePr>
        <p:xfrm>
          <a:off x="1522173" y="2862204"/>
          <a:ext cx="94723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476">
                  <a:extLst>
                    <a:ext uri="{9D8B030D-6E8A-4147-A177-3AD203B41FA5}">
                      <a16:colId xmlns:a16="http://schemas.microsoft.com/office/drawing/2014/main" val="2533556878"/>
                    </a:ext>
                  </a:extLst>
                </a:gridCol>
                <a:gridCol w="1493165">
                  <a:extLst>
                    <a:ext uri="{9D8B030D-6E8A-4147-A177-3AD203B41FA5}">
                      <a16:colId xmlns:a16="http://schemas.microsoft.com/office/drawing/2014/main" val="4155914966"/>
                    </a:ext>
                  </a:extLst>
                </a:gridCol>
                <a:gridCol w="1256417">
                  <a:extLst>
                    <a:ext uri="{9D8B030D-6E8A-4147-A177-3AD203B41FA5}">
                      <a16:colId xmlns:a16="http://schemas.microsoft.com/office/drawing/2014/main" val="1867637867"/>
                    </a:ext>
                  </a:extLst>
                </a:gridCol>
                <a:gridCol w="1225585">
                  <a:extLst>
                    <a:ext uri="{9D8B030D-6E8A-4147-A177-3AD203B41FA5}">
                      <a16:colId xmlns:a16="http://schemas.microsoft.com/office/drawing/2014/main" val="3234056206"/>
                    </a:ext>
                  </a:extLst>
                </a:gridCol>
                <a:gridCol w="1171627">
                  <a:extLst>
                    <a:ext uri="{9D8B030D-6E8A-4147-A177-3AD203B41FA5}">
                      <a16:colId xmlns:a16="http://schemas.microsoft.com/office/drawing/2014/main" val="40021105"/>
                    </a:ext>
                  </a:extLst>
                </a:gridCol>
                <a:gridCol w="1318081">
                  <a:extLst>
                    <a:ext uri="{9D8B030D-6E8A-4147-A177-3AD203B41FA5}">
                      <a16:colId xmlns:a16="http://schemas.microsoft.com/office/drawing/2014/main" val="852916419"/>
                    </a:ext>
                  </a:extLst>
                </a:gridCol>
                <a:gridCol w="1217025">
                  <a:extLst>
                    <a:ext uri="{9D8B030D-6E8A-4147-A177-3AD203B41FA5}">
                      <a16:colId xmlns:a16="http://schemas.microsoft.com/office/drawing/2014/main" val="369830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T=0</a:t>
                      </a:r>
                      <a:r>
                        <a:rPr lang="zh-CN" altLang="en-US" dirty="0"/>
                        <a:t>（疫情）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5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资产总额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净值（账面价值）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现金流</a:t>
                      </a:r>
                      <a:r>
                        <a:rPr lang="zh-CN" altLang="en-US" dirty="0"/>
                        <a:t>贴现模型计算的股价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折旧</a:t>
                      </a:r>
                      <a:endParaRPr lang="en-US" altLang="zh-CN" sz="1800" b="0" i="0" dirty="0">
                        <a:solidFill>
                          <a:srgbClr val="333333"/>
                        </a:solidFill>
                        <a:effectLst/>
                        <a:latin typeface="PingFang SC"/>
                      </a:endParaRPr>
                    </a:p>
                    <a:p>
                      <a:pPr algn="ctr"/>
                      <a:r>
                        <a:rPr lang="en-US" altLang="zh-CN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10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折旧</a:t>
                      </a:r>
                      <a:endParaRPr lang="en-US" altLang="zh-CN" sz="1800" b="0" i="0" dirty="0">
                        <a:solidFill>
                          <a:srgbClr val="333333"/>
                        </a:solidFill>
                        <a:effectLst/>
                        <a:latin typeface="PingFang SC"/>
                      </a:endParaRPr>
                    </a:p>
                    <a:p>
                      <a:pPr algn="ctr"/>
                      <a:r>
                        <a:rPr lang="en-US" altLang="zh-CN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8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折旧</a:t>
                      </a:r>
                      <a:endParaRPr lang="en-US" altLang="zh-CN" sz="1800" b="0" i="0" dirty="0">
                        <a:solidFill>
                          <a:srgbClr val="333333"/>
                        </a:solidFill>
                        <a:effectLst/>
                        <a:latin typeface="PingFang SC"/>
                      </a:endParaRPr>
                    </a:p>
                    <a:p>
                      <a:pPr algn="ctr"/>
                      <a:r>
                        <a:rPr lang="en-US" altLang="zh-CN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6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折旧</a:t>
                      </a:r>
                      <a:endParaRPr lang="en-US" altLang="zh-CN" sz="1800" b="0" i="0" dirty="0">
                        <a:solidFill>
                          <a:srgbClr val="333333"/>
                        </a:solidFill>
                        <a:effectLst/>
                        <a:latin typeface="PingFang SC"/>
                      </a:endParaRPr>
                    </a:p>
                    <a:p>
                      <a:pPr algn="ctr"/>
                      <a:r>
                        <a:rPr lang="en-US" altLang="zh-CN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4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折旧</a:t>
                      </a:r>
                      <a:endParaRPr lang="en-US" altLang="zh-CN" sz="1800" b="0" i="0" dirty="0">
                        <a:solidFill>
                          <a:srgbClr val="333333"/>
                        </a:solidFill>
                        <a:effectLst/>
                        <a:latin typeface="PingFang SC"/>
                      </a:endParaRPr>
                    </a:p>
                    <a:p>
                      <a:pPr algn="ctr"/>
                      <a:r>
                        <a:rPr lang="en-US" altLang="zh-CN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2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折旧</a:t>
                      </a:r>
                      <a:endParaRPr lang="en-US" altLang="zh-CN" sz="1800" b="0" i="0" dirty="0">
                        <a:solidFill>
                          <a:srgbClr val="333333"/>
                        </a:solidFill>
                        <a:effectLst/>
                        <a:latin typeface="PingFang SC"/>
                      </a:endParaRPr>
                    </a:p>
                    <a:p>
                      <a:pPr algn="ctr"/>
                      <a:r>
                        <a:rPr lang="en-US" altLang="zh-CN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0</a:t>
                      </a:r>
                      <a:r>
                        <a:rPr lang="zh-CN" altLang="en-US" sz="1800" b="0" i="0" dirty="0">
                          <a:solidFill>
                            <a:srgbClr val="333333"/>
                          </a:solidFill>
                          <a:effectLst/>
                          <a:latin typeface="PingFang SC"/>
                        </a:rPr>
                        <a:t>元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9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52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基本分析与技术分析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2250" y="2410620"/>
            <a:ext cx="92075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4687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0" y="2453481"/>
            <a:ext cx="85725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基本分析与技术分析</a:t>
            </a:r>
          </a:p>
        </p:txBody>
      </p:sp>
    </p:spTree>
  </p:cSld>
  <p:clrMapOvr>
    <a:masterClrMapping/>
  </p:clrMapOvr>
  <p:transition advTm="2491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47802"/>
          <a:stretch/>
        </p:blipFill>
        <p:spPr bwMode="auto">
          <a:xfrm>
            <a:off x="1354227" y="2472539"/>
            <a:ext cx="8492033" cy="216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基本分析与技术分析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E0C3B4-736B-4BCC-F844-805717F0E848}"/>
              </a:ext>
            </a:extLst>
          </p:cNvPr>
          <p:cNvSpPr/>
          <p:nvPr/>
        </p:nvSpPr>
        <p:spPr>
          <a:xfrm>
            <a:off x="9056217" y="4698121"/>
            <a:ext cx="2648103" cy="16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500" dirty="0"/>
              <a:t>投资银行</a:t>
            </a:r>
            <a:endParaRPr lang="en-US" altLang="zh-CN" sz="2500" dirty="0"/>
          </a:p>
          <a:p>
            <a:r>
              <a:rPr lang="zh-CN" altLang="en-US" sz="2500" dirty="0"/>
              <a:t>战略机构投资者</a:t>
            </a:r>
            <a:endParaRPr lang="en-US" altLang="zh-CN" sz="2500" dirty="0"/>
          </a:p>
          <a:p>
            <a:r>
              <a:rPr lang="zh-CN" altLang="en-US" sz="2500" dirty="0"/>
              <a:t>对冲基金</a:t>
            </a:r>
          </a:p>
        </p:txBody>
      </p:sp>
    </p:spTree>
  </p:cSld>
  <p:clrMapOvr>
    <a:masterClrMapping/>
  </p:clrMapOvr>
  <p:transition advTm="5172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062" y="1600201"/>
            <a:ext cx="91158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5025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政治因素分析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801145"/>
            <a:ext cx="42672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502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股票市场分析方法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4719" y="2273890"/>
            <a:ext cx="7834041" cy="3090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圆角矩形 3"/>
          <p:cNvSpPr/>
          <p:nvPr/>
        </p:nvSpPr>
        <p:spPr>
          <a:xfrm>
            <a:off x="5638800" y="5394960"/>
            <a:ext cx="6553200" cy="1463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认为基本分析有效</a:t>
            </a:r>
            <a:r>
              <a:rPr lang="en-US" altLang="zh-CN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认为市场未达到半强势有效</a:t>
            </a:r>
            <a:endParaRPr lang="en-US" altLang="zh-CN" sz="22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认为技术分析有效</a:t>
            </a:r>
            <a:r>
              <a:rPr lang="en-US" altLang="zh-CN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认为市场未达到弱势有效</a:t>
            </a:r>
            <a:endParaRPr lang="en-US" altLang="zh-CN" sz="22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数学模型分析</a:t>
            </a:r>
            <a:r>
              <a:rPr lang="en-US" altLang="zh-CN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——</a:t>
            </a:r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寻找理论价格</a:t>
            </a:r>
          </a:p>
        </p:txBody>
      </p:sp>
    </p:spTree>
  </p:cSld>
  <p:clrMapOvr>
    <a:masterClrMapping/>
  </p:clrMapOvr>
  <p:transition advTm="6743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GDP</a:t>
            </a:r>
            <a:r>
              <a:rPr lang="zh-CN" altLang="en-US" dirty="0"/>
              <a:t>增长的变动对股市、债市的影响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8198" y="2991488"/>
            <a:ext cx="5778500" cy="261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左箭头标注 5"/>
          <p:cNvSpPr/>
          <p:nvPr/>
        </p:nvSpPr>
        <p:spPr>
          <a:xfrm>
            <a:off x="8427720" y="2987040"/>
            <a:ext cx="2514600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最适合入市</a:t>
            </a:r>
          </a:p>
        </p:txBody>
      </p:sp>
      <p:sp>
        <p:nvSpPr>
          <p:cNvPr id="8" name="右箭头标注 7"/>
          <p:cNvSpPr/>
          <p:nvPr/>
        </p:nvSpPr>
        <p:spPr>
          <a:xfrm>
            <a:off x="441960" y="3566160"/>
            <a:ext cx="2453640" cy="85344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73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最不适合入市</a:t>
            </a:r>
          </a:p>
        </p:txBody>
      </p:sp>
    </p:spTree>
  </p:cSld>
  <p:clrMapOvr>
    <a:masterClrMapping/>
  </p:clrMapOvr>
  <p:transition advTm="124938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2" y="646852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通货膨胀</a:t>
            </a:r>
            <a:r>
              <a:rPr lang="en-US" altLang="zh-CN" dirty="0"/>
              <a:t>/</a:t>
            </a:r>
            <a:r>
              <a:rPr lang="zh-CN" altLang="en-US" dirty="0"/>
              <a:t>紧缩对股市、债市的影响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3B4284-9278-2995-D870-B4A58E946991}"/>
              </a:ext>
            </a:extLst>
          </p:cNvPr>
          <p:cNvSpPr txBox="1"/>
          <p:nvPr/>
        </p:nvSpPr>
        <p:spPr>
          <a:xfrm>
            <a:off x="1353312" y="2468885"/>
            <a:ext cx="864852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温和的、轻度的通货膨胀对股价的影响是正向的。</a:t>
            </a:r>
            <a:endParaRPr lang="en-US" altLang="zh-CN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严重的通货膨胀对股价的影响是负向的。</a:t>
            </a:r>
            <a:endParaRPr lang="en-US" altLang="zh-CN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严重的通货膨胀是很危险的，从两个方面影响证券价格：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1.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 资金流出金融市场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2.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企业筹不到所需的生产资金。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通货紧缩被认为是导致经济衰退的“杀手”。</a:t>
            </a:r>
            <a:endParaRPr lang="en-US" altLang="zh-CN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1.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从消费者的角度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2.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从投资者的角度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3.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从利率的角度</a:t>
            </a:r>
          </a:p>
        </p:txBody>
      </p:sp>
    </p:spTree>
  </p:cSld>
  <p:clrMapOvr>
    <a:masterClrMapping/>
  </p:clrMapOvr>
  <p:transition advTm="7986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宏观经济政策对股价的影响</a:t>
            </a: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2048981"/>
            <a:ext cx="94869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1408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9510" y="2045578"/>
            <a:ext cx="81661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宏观经济政策对股价的影响</a:t>
            </a:r>
          </a:p>
        </p:txBody>
      </p:sp>
      <p:sp>
        <p:nvSpPr>
          <p:cNvPr id="4" name="左箭头标注 3"/>
          <p:cNvSpPr/>
          <p:nvPr/>
        </p:nvSpPr>
        <p:spPr>
          <a:xfrm>
            <a:off x="6088781" y="2842661"/>
            <a:ext cx="2514600" cy="35292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适合入市</a:t>
            </a:r>
          </a:p>
        </p:txBody>
      </p:sp>
      <p:sp>
        <p:nvSpPr>
          <p:cNvPr id="6" name="左箭头标注 5"/>
          <p:cNvSpPr/>
          <p:nvPr/>
        </p:nvSpPr>
        <p:spPr>
          <a:xfrm>
            <a:off x="5663681" y="3611061"/>
            <a:ext cx="2514600" cy="35292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8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适合入市</a:t>
            </a:r>
          </a:p>
        </p:txBody>
      </p:sp>
    </p:spTree>
  </p:cSld>
  <p:clrMapOvr>
    <a:masterClrMapping/>
  </p:clrMapOvr>
  <p:transition advTm="50878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证券投资的公司分析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2461756"/>
            <a:ext cx="88773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8478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公司基本素质分析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520" y="2356895"/>
            <a:ext cx="85090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2668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997122"/>
            <a:ext cx="9601196" cy="1303867"/>
          </a:xfrm>
        </p:spPr>
        <p:txBody>
          <a:bodyPr/>
          <a:lstStyle/>
          <a:p>
            <a:pPr algn="l"/>
            <a:r>
              <a:rPr lang="zh-CN" altLang="en-US" dirty="0"/>
              <a:t>公司财务分析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2428647"/>
            <a:ext cx="8420100" cy="343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2478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公司资本结构分析</a:t>
            </a: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2380" y="2103120"/>
            <a:ext cx="90551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1809549" y="2377440"/>
            <a:ext cx="2242687" cy="433137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136438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偿债能力分析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021" y="2012482"/>
            <a:ext cx="9446261" cy="409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064942" y="5130265"/>
            <a:ext cx="635268" cy="481263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Tm="63858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市盈率</a:t>
            </a: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7222" y="2095901"/>
            <a:ext cx="7600900" cy="3381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4015915" y="5554132"/>
            <a:ext cx="8176085" cy="13038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目前中国的主板市场平均市盈率在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左右，这是比较合理的。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纵观历史，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左右的市盈率一般就是底了。中国历史上曾经的股灾，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2007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年股灾的时候，中国主板平均市盈率冲到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了；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2015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年股灾的时候，主板平均市盈率是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左右，但是当时创业板市盈率达到前所未有的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倍左右。</a:t>
            </a:r>
            <a:endParaRPr lang="zh-CN" altLang="en-US" sz="28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ransition advTm="6198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320" y="2030630"/>
            <a:ext cx="7731760" cy="3669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基本分析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334000" y="5349240"/>
            <a:ext cx="6873240" cy="1508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基本分析的前提假设：有“真正价值”</a:t>
            </a:r>
            <a:endParaRPr lang="en-US" altLang="zh-CN" sz="22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技术分析的前提假设：有</a:t>
            </a:r>
            <a:r>
              <a:rPr lang="en-US" altLang="zh-CN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/</a:t>
            </a:r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无“真正价值”</a:t>
            </a:r>
            <a:endParaRPr lang="en-US" altLang="zh-CN" sz="22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2200" b="1" dirty="0">
                <a:solidFill>
                  <a:schemeClr val="tx1"/>
                </a:solidFill>
                <a:latin typeface="华文仿宋" pitchFamily="2" charset="-122"/>
                <a:ea typeface="华文仿宋" pitchFamily="2" charset="-122"/>
              </a:rPr>
              <a:t>数学模型分析的前提假设：有“真正价值”</a:t>
            </a:r>
          </a:p>
        </p:txBody>
      </p:sp>
    </p:spTree>
  </p:cSld>
  <p:clrMapOvr>
    <a:masterClrMapping/>
  </p:clrMapOvr>
  <p:transition advTm="73448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盈利能力分析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0400" y="2753520"/>
            <a:ext cx="83312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5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其他重要指标分析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DE50F6-85BB-6530-B84D-56D695AC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65" y="2749943"/>
            <a:ext cx="8534400" cy="2824239"/>
          </a:xfrm>
          <a:prstGeom prst="rect">
            <a:avLst/>
          </a:prstGeom>
        </p:spPr>
      </p:pic>
    </p:spTree>
  </p:cSld>
  <p:clrMapOvr>
    <a:masterClrMapping/>
  </p:clrMapOvr>
  <p:transition advTm="34108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575" y="2270435"/>
            <a:ext cx="86106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9457" y="4293097"/>
            <a:ext cx="8649081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其他重要指标分析</a:t>
            </a:r>
          </a:p>
        </p:txBody>
      </p:sp>
    </p:spTree>
  </p:cSld>
  <p:clrMapOvr>
    <a:masterClrMapping/>
  </p:clrMapOvr>
  <p:transition advTm="49038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格力集团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0613" y="2460955"/>
            <a:ext cx="10478414" cy="3808171"/>
          </a:xfrm>
        </p:spPr>
        <p:txBody>
          <a:bodyPr>
            <a:noAutofit/>
          </a:bodyPr>
          <a:lstStyle/>
          <a:p>
            <a:pPr algn="just"/>
            <a:r>
              <a:rPr lang="zh-CN" altLang="en-US" sz="2500" b="1" dirty="0">
                <a:latin typeface="华文仿宋" pitchFamily="2" charset="-122"/>
                <a:ea typeface="华文仿宋" pitchFamily="2" charset="-122"/>
              </a:rPr>
              <a:t>资产负债结构：从</a:t>
            </a:r>
            <a:r>
              <a:rPr lang="en-US" altLang="zh-CN" sz="2500" b="1" dirty="0">
                <a:latin typeface="华文仿宋" pitchFamily="2" charset="-122"/>
                <a:ea typeface="华文仿宋" pitchFamily="2" charset="-122"/>
              </a:rPr>
              <a:t>97</a:t>
            </a:r>
            <a:r>
              <a:rPr lang="zh-CN" altLang="en-US" sz="2500" b="1" dirty="0">
                <a:latin typeface="华文仿宋" pitchFamily="2" charset="-122"/>
                <a:ea typeface="华文仿宋" pitchFamily="2" charset="-122"/>
              </a:rPr>
              <a:t>年开始到现在从来没有在银行贷款过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。</a:t>
            </a:r>
            <a:r>
              <a:rPr lang="en-US" altLang="zh-CN" sz="2500" dirty="0">
                <a:latin typeface="华文仿宋" pitchFamily="2" charset="-122"/>
                <a:ea typeface="华文仿宋" pitchFamily="2" charset="-122"/>
              </a:rPr>
              <a:t>2019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年格力的资产负债率达到</a:t>
            </a:r>
            <a:r>
              <a:rPr lang="en-US" altLang="zh-CN" sz="2500" b="1" dirty="0">
                <a:latin typeface="华文仿宋" pitchFamily="2" charset="-122"/>
                <a:ea typeface="华文仿宋" pitchFamily="2" charset="-122"/>
              </a:rPr>
              <a:t>60.4%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，几乎全部是短期借款。而且，格力的短期借款平均利率才</a:t>
            </a:r>
            <a:r>
              <a:rPr lang="en-US" altLang="zh-CN" sz="2500" b="1" dirty="0">
                <a:latin typeface="华文仿宋" pitchFamily="2" charset="-122"/>
                <a:ea typeface="华文仿宋" pitchFamily="2" charset="-122"/>
              </a:rPr>
              <a:t>1.09%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到</a:t>
            </a:r>
            <a:r>
              <a:rPr lang="en-US" altLang="zh-CN" sz="2500" b="1" dirty="0">
                <a:latin typeface="华文仿宋" pitchFamily="2" charset="-122"/>
                <a:ea typeface="华文仿宋" pitchFamily="2" charset="-122"/>
              </a:rPr>
              <a:t>3.18%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，非常之低。</a:t>
            </a:r>
            <a:endParaRPr lang="en-US" altLang="zh-CN" sz="2500" dirty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2500" b="1" dirty="0">
                <a:latin typeface="华文仿宋" pitchFamily="2" charset="-122"/>
                <a:ea typeface="华文仿宋" pitchFamily="2" charset="-122"/>
              </a:rPr>
              <a:t>盈利能力：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一年平均利润是</a:t>
            </a:r>
            <a:r>
              <a:rPr lang="en-US" altLang="zh-CN" sz="2500" dirty="0">
                <a:latin typeface="华文仿宋" pitchFamily="2" charset="-122"/>
                <a:ea typeface="华文仿宋" pitchFamily="2" charset="-122"/>
              </a:rPr>
              <a:t>200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亿左右，一直比较稳定，没有出现明显增长趋势。</a:t>
            </a:r>
            <a:endParaRPr lang="en-US" altLang="zh-CN" sz="2500" dirty="0"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sz="2500" b="1" dirty="0">
                <a:latin typeface="华文仿宋" pitchFamily="2" charset="-122"/>
                <a:ea typeface="华文仿宋" pitchFamily="2" charset="-122"/>
              </a:rPr>
              <a:t>现金流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：银行定期存款高达</a:t>
            </a:r>
            <a:r>
              <a:rPr lang="en-US" altLang="zh-CN" sz="2500" b="1" dirty="0">
                <a:latin typeface="华文仿宋" pitchFamily="2" charset="-122"/>
                <a:ea typeface="华文仿宋" pitchFamily="2" charset="-122"/>
              </a:rPr>
              <a:t>857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亿，形成庞大的资金池。</a:t>
            </a:r>
            <a:r>
              <a:rPr lang="en-US" altLang="zh-CN" sz="2500" dirty="0">
                <a:latin typeface="华文仿宋" pitchFamily="2" charset="-122"/>
                <a:ea typeface="华文仿宋" pitchFamily="2" charset="-122"/>
              </a:rPr>
              <a:t>2019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年财报显示，应付预收款项总额</a:t>
            </a:r>
            <a:r>
              <a:rPr lang="en-US" altLang="zh-CN" sz="2500" b="1" dirty="0">
                <a:latin typeface="华文仿宋" pitchFamily="2" charset="-122"/>
                <a:ea typeface="华文仿宋" pitchFamily="2" charset="-122"/>
              </a:rPr>
              <a:t>751.68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亿，而资产端应收预付款项只有</a:t>
            </a:r>
            <a:r>
              <a:rPr lang="en-US" altLang="zh-CN" sz="2500" b="1" dirty="0">
                <a:latin typeface="华文仿宋" pitchFamily="2" charset="-122"/>
                <a:ea typeface="华文仿宋" pitchFamily="2" charset="-122"/>
              </a:rPr>
              <a:t>391.35</a:t>
            </a:r>
            <a:r>
              <a:rPr lang="zh-CN" altLang="en-US" sz="2500" dirty="0">
                <a:latin typeface="华文仿宋" pitchFamily="2" charset="-122"/>
                <a:ea typeface="华文仿宋" pitchFamily="2" charset="-122"/>
              </a:rPr>
              <a:t>亿，也就是说格力在上游下游的议价能力都很强。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技术分析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86870"/>
            <a:ext cx="88392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5938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数学模型分析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510" y="2414450"/>
            <a:ext cx="8661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5500" y="4250793"/>
            <a:ext cx="88900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3852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0950" y="2432968"/>
            <a:ext cx="96901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数学模型分析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3284539" y="5113338"/>
                <a:ext cx="6115494" cy="9429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0.10</m:t>
                          </m:r>
                        </m:den>
                      </m:f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0.10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0.10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+......=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0.10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4539" y="5113338"/>
                <a:ext cx="6115494" cy="94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7223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0" y="3196431"/>
            <a:ext cx="9461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数学模型分析</a:t>
            </a:r>
          </a:p>
        </p:txBody>
      </p:sp>
    </p:spTree>
  </p:cSld>
  <p:clrMapOvr>
    <a:masterClrMapping/>
  </p:clrMapOvr>
  <p:transition advTm="648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2565" y="1081686"/>
            <a:ext cx="97790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74" name="Object 2"/>
              <p:cNvSpPr txBox="1"/>
              <p:nvPr/>
            </p:nvSpPr>
            <p:spPr bwMode="auto">
              <a:xfrm>
                <a:off x="2038401" y="5087075"/>
                <a:ext cx="8386665" cy="10699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1.8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0.11</m:t>
                          </m:r>
                        </m:den>
                      </m:f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1.8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0.05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0.11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1.8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0.05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0.11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+......=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1.8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0.11−0.05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=31.5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7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8401" y="5087075"/>
                <a:ext cx="8386665" cy="1069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5696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E0AA1-A93F-A40B-735D-DEDD7FA3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股息贴现模型</a:t>
            </a:r>
            <a:r>
              <a:rPr lang="en-US" altLang="zh-CN" dirty="0"/>
              <a:t>VS.</a:t>
            </a:r>
            <a:r>
              <a:rPr lang="zh-CN" altLang="en-US" dirty="0"/>
              <a:t>净值（账面价值）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0CDDF-11DE-515A-FB0A-8A822FA42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219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设想一种情况，疫情开始后，一家企业一直关门歇业，该企业的股价是多少？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</a:t>
            </a:r>
            <a:r>
              <a:rPr lang="zh-CN" altLang="en-US" dirty="0"/>
              <a:t>假设公司共</a:t>
            </a:r>
            <a:r>
              <a:rPr lang="en-US" altLang="zh-CN" dirty="0"/>
              <a:t>10</a:t>
            </a:r>
            <a:r>
              <a:rPr lang="zh-CN" altLang="en-US" dirty="0"/>
              <a:t>万股</a:t>
            </a:r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E3974CC-F3EE-1E3A-5D8D-A081A4CB2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3668"/>
              </p:ext>
            </p:extLst>
          </p:nvPr>
        </p:nvGraphicFramePr>
        <p:xfrm>
          <a:off x="1295401" y="3704268"/>
          <a:ext cx="947237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476">
                  <a:extLst>
                    <a:ext uri="{9D8B030D-6E8A-4147-A177-3AD203B41FA5}">
                      <a16:colId xmlns:a16="http://schemas.microsoft.com/office/drawing/2014/main" val="2533556878"/>
                    </a:ext>
                  </a:extLst>
                </a:gridCol>
                <a:gridCol w="1493165">
                  <a:extLst>
                    <a:ext uri="{9D8B030D-6E8A-4147-A177-3AD203B41FA5}">
                      <a16:colId xmlns:a16="http://schemas.microsoft.com/office/drawing/2014/main" val="4155914966"/>
                    </a:ext>
                  </a:extLst>
                </a:gridCol>
                <a:gridCol w="1256417">
                  <a:extLst>
                    <a:ext uri="{9D8B030D-6E8A-4147-A177-3AD203B41FA5}">
                      <a16:colId xmlns:a16="http://schemas.microsoft.com/office/drawing/2014/main" val="1867637867"/>
                    </a:ext>
                  </a:extLst>
                </a:gridCol>
                <a:gridCol w="1225585">
                  <a:extLst>
                    <a:ext uri="{9D8B030D-6E8A-4147-A177-3AD203B41FA5}">
                      <a16:colId xmlns:a16="http://schemas.microsoft.com/office/drawing/2014/main" val="3234056206"/>
                    </a:ext>
                  </a:extLst>
                </a:gridCol>
                <a:gridCol w="1171627">
                  <a:extLst>
                    <a:ext uri="{9D8B030D-6E8A-4147-A177-3AD203B41FA5}">
                      <a16:colId xmlns:a16="http://schemas.microsoft.com/office/drawing/2014/main" val="40021105"/>
                    </a:ext>
                  </a:extLst>
                </a:gridCol>
                <a:gridCol w="1318081">
                  <a:extLst>
                    <a:ext uri="{9D8B030D-6E8A-4147-A177-3AD203B41FA5}">
                      <a16:colId xmlns:a16="http://schemas.microsoft.com/office/drawing/2014/main" val="852916419"/>
                    </a:ext>
                  </a:extLst>
                </a:gridCol>
                <a:gridCol w="1217025">
                  <a:extLst>
                    <a:ext uri="{9D8B030D-6E8A-4147-A177-3AD203B41FA5}">
                      <a16:colId xmlns:a16="http://schemas.microsoft.com/office/drawing/2014/main" val="369830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T=0</a:t>
                      </a:r>
                      <a:r>
                        <a:rPr lang="zh-CN" altLang="en-US" dirty="0"/>
                        <a:t>（疫情）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T=5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5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资产总额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净值（账面价值）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万设备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根据股息贴现模型计算的股价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09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8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1387</TotalTime>
  <Words>1227</Words>
  <Application>Microsoft Office PowerPoint</Application>
  <PresentationFormat>宽屏</PresentationFormat>
  <Paragraphs>286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PingFang SC</vt:lpstr>
      <vt:lpstr>仿宋</vt:lpstr>
      <vt:lpstr>华文仿宋</vt:lpstr>
      <vt:lpstr>楷体</vt:lpstr>
      <vt:lpstr>Arial</vt:lpstr>
      <vt:lpstr>Calibri</vt:lpstr>
      <vt:lpstr>Cambria Math</vt:lpstr>
      <vt:lpstr>Garamond</vt:lpstr>
      <vt:lpstr>环保</vt:lpstr>
      <vt:lpstr>股票市场2</vt:lpstr>
      <vt:lpstr>股票市场分析方法</vt:lpstr>
      <vt:lpstr>基本分析</vt:lpstr>
      <vt:lpstr>技术分析</vt:lpstr>
      <vt:lpstr>数学模型分析</vt:lpstr>
      <vt:lpstr>数学模型分析</vt:lpstr>
      <vt:lpstr>数学模型分析</vt:lpstr>
      <vt:lpstr>PowerPoint 演示文稿</vt:lpstr>
      <vt:lpstr>股息贴现模型VS.净值（账面价值）</vt:lpstr>
      <vt:lpstr>股息贴现模型VS.净值（账面价值）</vt:lpstr>
      <vt:lpstr>股息贴现模型VS.净值（账面价值）</vt:lpstr>
      <vt:lpstr>股息贴现模型VS.净值（账面价值）</vt:lpstr>
      <vt:lpstr>股息贴现模型VS.净值（账面价值）</vt:lpstr>
      <vt:lpstr>股息贴现模型VS.净值（账面价值）</vt:lpstr>
      <vt:lpstr>基本分析与技术分析</vt:lpstr>
      <vt:lpstr>基本分析与技术分析</vt:lpstr>
      <vt:lpstr>基本分析与技术分析</vt:lpstr>
      <vt:lpstr>PowerPoint 演示文稿</vt:lpstr>
      <vt:lpstr>政治因素分析</vt:lpstr>
      <vt:lpstr>GDP增长的变动对股市、债市的影响</vt:lpstr>
      <vt:lpstr>通货膨胀/紧缩对股市、债市的影响</vt:lpstr>
      <vt:lpstr>宏观经济政策对股价的影响</vt:lpstr>
      <vt:lpstr>宏观经济政策对股价的影响</vt:lpstr>
      <vt:lpstr>证券投资的公司分析</vt:lpstr>
      <vt:lpstr>公司基本素质分析</vt:lpstr>
      <vt:lpstr>公司财务分析</vt:lpstr>
      <vt:lpstr>公司资本结构分析</vt:lpstr>
      <vt:lpstr>偿债能力分析</vt:lpstr>
      <vt:lpstr>市盈率</vt:lpstr>
      <vt:lpstr>盈利能力分析</vt:lpstr>
      <vt:lpstr>其他重要指标分析</vt:lpstr>
      <vt:lpstr>其他重要指标分析</vt:lpstr>
      <vt:lpstr>格力集团</vt:lpstr>
    </vt:vector>
  </TitlesOfParts>
  <Company>Personal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gary.guo</dc:creator>
  <cp:lastModifiedBy>蕾 吴</cp:lastModifiedBy>
  <cp:revision>111</cp:revision>
  <cp:lastPrinted>2018-05-01T07:08:11Z</cp:lastPrinted>
  <dcterms:created xsi:type="dcterms:W3CDTF">2018-05-01T03:41:53Z</dcterms:created>
  <dcterms:modified xsi:type="dcterms:W3CDTF">2023-04-23T10:50:15Z</dcterms:modified>
</cp:coreProperties>
</file>