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4" r:id="rId3"/>
    <p:sldId id="259" r:id="rId4"/>
    <p:sldId id="257" r:id="rId5"/>
    <p:sldId id="275" r:id="rId6"/>
    <p:sldId id="258" r:id="rId7"/>
    <p:sldId id="260" r:id="rId8"/>
    <p:sldId id="261" r:id="rId9"/>
    <p:sldId id="276" r:id="rId10"/>
    <p:sldId id="263" r:id="rId11"/>
    <p:sldId id="278" r:id="rId12"/>
    <p:sldId id="279" r:id="rId13"/>
    <p:sldId id="264" r:id="rId14"/>
    <p:sldId id="265" r:id="rId15"/>
    <p:sldId id="266" r:id="rId16"/>
    <p:sldId id="277" r:id="rId17"/>
    <p:sldId id="267" r:id="rId18"/>
    <p:sldId id="268" r:id="rId19"/>
    <p:sldId id="270" r:id="rId20"/>
    <p:sldId id="272" r:id="rId21"/>
    <p:sldId id="273"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20"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32DDD547-0BF7-4624-8525-2DBD653BB6B2}" type="datetimeFigureOut">
              <a:rPr lang="zh-CN" altLang="en-US"/>
              <a:pPr>
                <a:defRPr/>
              </a:pPr>
              <a:t>2023/5/29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8C0AB2C7-1052-4B6E-AD6F-19F868A14B5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p:spPr>
      </p:sp>
      <p:sp>
        <p:nvSpPr>
          <p:cNvPr id="286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286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E570F2C-A4E2-46CF-8BED-147B843C8F25}" type="slidenum">
              <a:rPr lang="zh-CN" altLang="en-US"/>
              <a:pPr fontAlgn="base">
                <a:spcBef>
                  <a:spcPct val="0"/>
                </a:spcBef>
                <a:spcAft>
                  <a:spcPct val="0"/>
                </a:spcAft>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对角圆角矩形 3"/>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464234" y="381001"/>
            <a:ext cx="8229600" cy="2209800"/>
          </a:xfrm>
        </p:spPr>
        <p:txBody>
          <a:bodyPr lIns="45720" rIns="228600"/>
          <a:lstStyle>
            <a:lvl1pPr marL="0" algn="r">
              <a:defRPr sz="4800"/>
            </a:lvl1pPr>
            <a:extLst/>
          </a:lstStyle>
          <a:p>
            <a:r>
              <a:rPr lang="zh-CN" altLang="en-US"/>
              <a:t>单击此处编辑母版标题样式</a:t>
            </a:r>
            <a:endParaRPr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5" name="日期占位符 9"/>
          <p:cNvSpPr>
            <a:spLocks noGrp="1"/>
          </p:cNvSpPr>
          <p:nvPr>
            <p:ph type="dt" sz="half" idx="10"/>
          </p:nvPr>
        </p:nvSpPr>
        <p:spPr>
          <a:xfrm>
            <a:off x="5562600" y="6508750"/>
            <a:ext cx="3001963" cy="274638"/>
          </a:xfrm>
        </p:spPr>
        <p:txBody>
          <a:bodyPr vert="horz" rtlCol="0"/>
          <a:lstStyle>
            <a:lvl1pPr>
              <a:defRPr/>
            </a:lvl1pPr>
            <a:extLst/>
          </a:lstStyle>
          <a:p>
            <a:pPr>
              <a:defRPr/>
            </a:pPr>
            <a:fld id="{B3DFE00D-16E5-45B3-887B-4D0B3505E967}" type="datetimeFigureOut">
              <a:rPr lang="zh-CN" altLang="en-US"/>
              <a:pPr>
                <a:defRPr/>
              </a:pPr>
              <a:t>2023/5/29</a:t>
            </a:fld>
            <a:endParaRPr lang="zh-CN" altLang="en-US"/>
          </a:p>
        </p:txBody>
      </p:sp>
      <p:sp>
        <p:nvSpPr>
          <p:cNvPr id="6" name="灯片编号占位符 10"/>
          <p:cNvSpPr>
            <a:spLocks noGrp="1"/>
          </p:cNvSpPr>
          <p:nvPr>
            <p:ph type="sldNum" sz="quarter" idx="11"/>
          </p:nvPr>
        </p:nvSpPr>
        <p:spPr>
          <a:xfrm>
            <a:off x="8639175" y="6508750"/>
            <a:ext cx="463550" cy="274638"/>
          </a:xfrm>
        </p:spPr>
        <p:txBody>
          <a:bodyPr vert="horz" rtlCol="0"/>
          <a:lstStyle>
            <a:lvl1pPr>
              <a:defRPr smtClean="0">
                <a:solidFill>
                  <a:schemeClr val="tx2">
                    <a:shade val="90000"/>
                  </a:schemeClr>
                </a:solidFill>
              </a:defRPr>
            </a:lvl1pPr>
            <a:extLst/>
          </a:lstStyle>
          <a:p>
            <a:pPr>
              <a:defRPr/>
            </a:pPr>
            <a:fld id="{D9F84E97-058F-4722-BCD7-22964B3842B0}" type="slidenum">
              <a:rPr lang="zh-CN" altLang="en-US"/>
              <a:pPr>
                <a:defRPr/>
              </a:pPr>
              <a:t>‹#›</a:t>
            </a:fld>
            <a:endParaRPr lang="zh-CN" altLang="en-US"/>
          </a:p>
        </p:txBody>
      </p:sp>
      <p:sp>
        <p:nvSpPr>
          <p:cNvPr id="7" name="页脚占位符 11"/>
          <p:cNvSpPr>
            <a:spLocks noGrp="1"/>
          </p:cNvSpPr>
          <p:nvPr>
            <p:ph type="ftr" sz="quarter" idx="12"/>
          </p:nvPr>
        </p:nvSpPr>
        <p:spPr>
          <a:xfrm>
            <a:off x="1600200" y="6508750"/>
            <a:ext cx="3906838" cy="274638"/>
          </a:xfrm>
        </p:spPr>
        <p:txBody>
          <a:bodyPr vert="horz" rtlCol="0"/>
          <a:lstStyle>
            <a:lvl1pPr>
              <a:defRPr/>
            </a:lvl1pPr>
            <a:extLst/>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页脚占位符 2"/>
          <p:cNvSpPr>
            <a:spLocks noGrp="1"/>
          </p:cNvSpPr>
          <p:nvPr>
            <p:ph type="ftr" sz="quarter" idx="10"/>
          </p:nvPr>
        </p:nvSpPr>
        <p:spPr/>
        <p:txBody>
          <a:bodyPr/>
          <a:lstStyle>
            <a:lvl1pPr>
              <a:defRPr/>
            </a:lvl1pPr>
          </a:lstStyle>
          <a:p>
            <a:pPr>
              <a:defRPr/>
            </a:pPr>
            <a:endParaRPr lang="zh-CN" altLang="en-US"/>
          </a:p>
        </p:txBody>
      </p:sp>
      <p:sp>
        <p:nvSpPr>
          <p:cNvPr id="5" name="日期占位符 13"/>
          <p:cNvSpPr>
            <a:spLocks noGrp="1"/>
          </p:cNvSpPr>
          <p:nvPr>
            <p:ph type="dt" sz="half" idx="11"/>
          </p:nvPr>
        </p:nvSpPr>
        <p:spPr/>
        <p:txBody>
          <a:bodyPr/>
          <a:lstStyle>
            <a:lvl1pPr>
              <a:defRPr/>
            </a:lvl1pPr>
          </a:lstStyle>
          <a:p>
            <a:pPr>
              <a:defRPr/>
            </a:pPr>
            <a:fld id="{FF6D6D4B-DAA1-41ED-8FB2-E76B16582E14}" type="datetimeFigureOut">
              <a:rPr lang="zh-CN" altLang="en-US"/>
              <a:pPr>
                <a:defRPr/>
              </a:pPr>
              <a:t>2023/5/29</a:t>
            </a:fld>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6D59F7C-C7C3-41AA-90F4-C1E0A3B0822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页脚占位符 2"/>
          <p:cNvSpPr>
            <a:spLocks noGrp="1"/>
          </p:cNvSpPr>
          <p:nvPr>
            <p:ph type="ftr" sz="quarter" idx="10"/>
          </p:nvPr>
        </p:nvSpPr>
        <p:spPr/>
        <p:txBody>
          <a:bodyPr/>
          <a:lstStyle>
            <a:lvl1pPr>
              <a:defRPr/>
            </a:lvl1pPr>
          </a:lstStyle>
          <a:p>
            <a:pPr>
              <a:defRPr/>
            </a:pPr>
            <a:endParaRPr lang="zh-CN" altLang="en-US"/>
          </a:p>
        </p:txBody>
      </p:sp>
      <p:sp>
        <p:nvSpPr>
          <p:cNvPr id="5" name="日期占位符 13"/>
          <p:cNvSpPr>
            <a:spLocks noGrp="1"/>
          </p:cNvSpPr>
          <p:nvPr>
            <p:ph type="dt" sz="half" idx="11"/>
          </p:nvPr>
        </p:nvSpPr>
        <p:spPr/>
        <p:txBody>
          <a:bodyPr/>
          <a:lstStyle>
            <a:lvl1pPr>
              <a:defRPr/>
            </a:lvl1pPr>
          </a:lstStyle>
          <a:p>
            <a:pPr>
              <a:defRPr/>
            </a:pPr>
            <a:fld id="{25632FEB-ABCB-41A6-B128-814863150327}" type="datetimeFigureOut">
              <a:rPr lang="zh-CN" altLang="en-US"/>
              <a:pPr>
                <a:defRPr/>
              </a:pPr>
              <a:t>2023/5/29</a:t>
            </a:fld>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06662075-7A31-4E62-B118-159B92F36CFC}"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extLst/>
          </a:lstStyle>
          <a:p>
            <a:pPr>
              <a:defRPr/>
            </a:pPr>
            <a:fld id="{1E9087C7-2DF2-41C6-851A-D604270CC0B8}" type="datetimeFigureOut">
              <a:rPr lang="zh-CN" altLang="en-US"/>
              <a:pPr>
                <a:defRPr/>
              </a:pPr>
              <a:t>2023/5/29</a:t>
            </a:fld>
            <a:endParaRPr lang="zh-CN" altLang="en-US"/>
          </a:p>
        </p:txBody>
      </p:sp>
      <p:sp>
        <p:nvSpPr>
          <p:cNvPr id="6" name="页脚占位符 4"/>
          <p:cNvSpPr>
            <a:spLocks noGrp="1"/>
          </p:cNvSpPr>
          <p:nvPr>
            <p:ph type="ftr" sz="quarter" idx="11"/>
          </p:nvPr>
        </p:nvSpPr>
        <p:spPr/>
        <p:txBody>
          <a:bodyPr/>
          <a:lstStyle>
            <a:lvl1pPr>
              <a:defRPr/>
            </a:lvl1pPr>
            <a:extLst/>
          </a:lstStyle>
          <a:p>
            <a:pPr>
              <a:defRPr/>
            </a:pPr>
            <a:endParaRPr lang="zh-CN" altLang="en-US"/>
          </a:p>
        </p:txBody>
      </p:sp>
      <p:sp>
        <p:nvSpPr>
          <p:cNvPr id="7" name="灯片编号占位符 5"/>
          <p:cNvSpPr>
            <a:spLocks noGrp="1"/>
          </p:cNvSpPr>
          <p:nvPr>
            <p:ph type="sldNum" sz="quarter" idx="12"/>
          </p:nvPr>
        </p:nvSpPr>
        <p:spPr/>
        <p:txBody>
          <a:bodyPr/>
          <a:lstStyle>
            <a:lvl1pPr>
              <a:defRPr/>
            </a:lvl1pPr>
            <a:extLst/>
          </a:lstStyle>
          <a:p>
            <a:pPr>
              <a:defRPr/>
            </a:pPr>
            <a:fld id="{985421D0-9039-433F-BE75-B0F813ED83E7}"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1000125" y="3267075"/>
            <a:ext cx="74072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722313" y="3287713"/>
            <a:ext cx="7772400" cy="1509712"/>
          </a:xfrm>
        </p:spPr>
        <p:txBody>
          <a:bodyPr rIns="128016"/>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5" name="日期占位符 7"/>
          <p:cNvSpPr>
            <a:spLocks noGrp="1"/>
          </p:cNvSpPr>
          <p:nvPr>
            <p:ph type="dt" sz="half" idx="10"/>
          </p:nvPr>
        </p:nvSpPr>
        <p:spPr>
          <a:xfrm>
            <a:off x="5562600" y="6513513"/>
            <a:ext cx="3001963" cy="274637"/>
          </a:xfrm>
        </p:spPr>
        <p:txBody>
          <a:bodyPr vert="horz" rtlCol="0"/>
          <a:lstStyle>
            <a:lvl1pPr>
              <a:defRPr/>
            </a:lvl1pPr>
            <a:extLst/>
          </a:lstStyle>
          <a:p>
            <a:pPr>
              <a:defRPr/>
            </a:pPr>
            <a:fld id="{B097612D-EF8E-4DF1-980B-AF1798ACAB52}" type="datetimeFigureOut">
              <a:rPr lang="zh-CN" altLang="en-US"/>
              <a:pPr>
                <a:defRPr/>
              </a:pPr>
              <a:t>2023/5/29</a:t>
            </a:fld>
            <a:endParaRPr lang="zh-CN" altLang="en-US"/>
          </a:p>
        </p:txBody>
      </p:sp>
      <p:sp>
        <p:nvSpPr>
          <p:cNvPr id="6" name="灯片编号占位符 8"/>
          <p:cNvSpPr>
            <a:spLocks noGrp="1"/>
          </p:cNvSpPr>
          <p:nvPr>
            <p:ph type="sldNum" sz="quarter" idx="11"/>
          </p:nvPr>
        </p:nvSpPr>
        <p:spPr>
          <a:xfrm>
            <a:off x="8639175" y="6513513"/>
            <a:ext cx="463550" cy="274637"/>
          </a:xfrm>
        </p:spPr>
        <p:txBody>
          <a:bodyPr vert="horz" rtlCol="0"/>
          <a:lstStyle>
            <a:lvl1pPr>
              <a:defRPr smtClean="0">
                <a:solidFill>
                  <a:schemeClr val="tx2">
                    <a:shade val="90000"/>
                  </a:schemeClr>
                </a:solidFill>
              </a:defRPr>
            </a:lvl1pPr>
            <a:extLst/>
          </a:lstStyle>
          <a:p>
            <a:pPr>
              <a:defRPr/>
            </a:pPr>
            <a:fld id="{3C825C6F-8E33-4154-AEE1-5E9E0B40B136}" type="slidenum">
              <a:rPr lang="zh-CN" altLang="en-US"/>
              <a:pPr>
                <a:defRPr/>
              </a:pPr>
              <a:t>‹#›</a:t>
            </a:fld>
            <a:endParaRPr lang="zh-CN" altLang="en-US"/>
          </a:p>
        </p:txBody>
      </p:sp>
      <p:sp>
        <p:nvSpPr>
          <p:cNvPr id="7" name="页脚占位符 9"/>
          <p:cNvSpPr>
            <a:spLocks noGrp="1"/>
          </p:cNvSpPr>
          <p:nvPr>
            <p:ph type="ftr" sz="quarter" idx="12"/>
          </p:nvPr>
        </p:nvSpPr>
        <p:spPr>
          <a:xfrm>
            <a:off x="1600200" y="6513513"/>
            <a:ext cx="3906838" cy="274637"/>
          </a:xfrm>
        </p:spPr>
        <p:txBody>
          <a:bodyPr vert="horz" rtlCol="0"/>
          <a:lstStyle>
            <a:lvl1pPr>
              <a:defRPr/>
            </a:lvl1pPr>
            <a:extLst/>
          </a:lstStyle>
          <a:p>
            <a:pPr>
              <a:defRPr/>
            </a:pPr>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extLst/>
          </a:lstStyle>
          <a:p>
            <a:pPr>
              <a:defRPr/>
            </a:pPr>
            <a:fld id="{2BB1E5E8-02ED-4C63-AC82-ECF277A6CFDB}" type="datetimeFigureOut">
              <a:rPr lang="zh-CN" altLang="en-US"/>
              <a:pPr>
                <a:defRPr/>
              </a:pPr>
              <a:t>2023/5/29</a:t>
            </a:fld>
            <a:endParaRPr lang="zh-CN" altLang="en-US"/>
          </a:p>
        </p:txBody>
      </p:sp>
      <p:sp>
        <p:nvSpPr>
          <p:cNvPr id="7" name="页脚占位符 5"/>
          <p:cNvSpPr>
            <a:spLocks noGrp="1"/>
          </p:cNvSpPr>
          <p:nvPr>
            <p:ph type="ftr" sz="quarter" idx="11"/>
          </p:nvPr>
        </p:nvSpPr>
        <p:spPr/>
        <p:txBody>
          <a:bodyPr/>
          <a:lstStyle>
            <a:lvl1pPr>
              <a:defRPr/>
            </a:lvl1pPr>
            <a:extLst/>
          </a:lstStyle>
          <a:p>
            <a:pPr>
              <a:defRPr/>
            </a:pPr>
            <a:endParaRPr lang="zh-CN" altLang="en-US"/>
          </a:p>
        </p:txBody>
      </p:sp>
      <p:sp>
        <p:nvSpPr>
          <p:cNvPr id="8" name="灯片编号占位符 6"/>
          <p:cNvSpPr>
            <a:spLocks noGrp="1"/>
          </p:cNvSpPr>
          <p:nvPr>
            <p:ph type="sldNum" sz="quarter" idx="12"/>
          </p:nvPr>
        </p:nvSpPr>
        <p:spPr>
          <a:xfrm>
            <a:off x="8640763" y="6515100"/>
            <a:ext cx="465137" cy="273050"/>
          </a:xfrm>
        </p:spPr>
        <p:txBody>
          <a:bodyPr/>
          <a:lstStyle>
            <a:lvl1pPr>
              <a:defRPr/>
            </a:lvl1pPr>
            <a:extLst/>
          </a:lstStyle>
          <a:p>
            <a:pPr>
              <a:defRPr/>
            </a:pPr>
            <a:fld id="{CB6B6DA4-6C94-44D5-8AEB-FA8A7BBEE16E}"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617538" y="2165350"/>
            <a:ext cx="3748087"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fontAlgn="auto">
              <a:spcBef>
                <a:spcPts val="0"/>
              </a:spcBef>
              <a:spcAft>
                <a:spcPts val="0"/>
              </a:spcAft>
              <a:defRPr/>
            </a:pPr>
            <a:endParaRPr lang="en-US"/>
          </a:p>
        </p:txBody>
      </p:sp>
      <p:sp>
        <p:nvSpPr>
          <p:cNvPr id="8" name="矩形 7"/>
          <p:cNvSpPr/>
          <p:nvPr/>
        </p:nvSpPr>
        <p:spPr>
          <a:xfrm>
            <a:off x="4800600" y="2165350"/>
            <a:ext cx="37496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fontAlgn="auto">
              <a:spcBef>
                <a:spcPts val="0"/>
              </a:spcBef>
              <a:spcAft>
                <a:spcPts val="0"/>
              </a:spcAft>
              <a:defRPr/>
            </a:pPr>
            <a:endParaRPr lang="en-US"/>
          </a:p>
        </p:txBody>
      </p:sp>
      <p:sp>
        <p:nvSpPr>
          <p:cNvPr id="2" name="标题 1"/>
          <p:cNvSpPr>
            <a:spLocks noGrp="1"/>
          </p:cNvSpPr>
          <p:nvPr>
            <p:ph type="title"/>
          </p:nvPr>
        </p:nvSpPr>
        <p:spPr>
          <a:xfrm>
            <a:off x="457200" y="251948"/>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2362200"/>
            <a:ext cx="4040188" cy="3941763"/>
          </a:xfrm>
        </p:spPr>
        <p:txBody>
          <a:bodyPr/>
          <a:lstStyle>
            <a:lvl1pPr>
              <a:defRPr sz="22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日期占位符 6"/>
          <p:cNvSpPr>
            <a:spLocks noGrp="1"/>
          </p:cNvSpPr>
          <p:nvPr>
            <p:ph type="dt" sz="half" idx="10"/>
          </p:nvPr>
        </p:nvSpPr>
        <p:spPr/>
        <p:txBody>
          <a:bodyPr/>
          <a:lstStyle>
            <a:lvl1pPr>
              <a:defRPr/>
            </a:lvl1pPr>
            <a:extLst/>
          </a:lstStyle>
          <a:p>
            <a:pPr>
              <a:defRPr/>
            </a:pPr>
            <a:fld id="{902FAFE7-634A-4603-BABF-260012BF0BCA}" type="datetimeFigureOut">
              <a:rPr lang="zh-CN" altLang="en-US"/>
              <a:pPr>
                <a:defRPr/>
              </a:pPr>
              <a:t>2023/5/29</a:t>
            </a:fld>
            <a:endParaRPr lang="zh-CN" altLang="en-US"/>
          </a:p>
        </p:txBody>
      </p:sp>
      <p:sp>
        <p:nvSpPr>
          <p:cNvPr id="10" name="页脚占位符 7"/>
          <p:cNvSpPr>
            <a:spLocks noGrp="1"/>
          </p:cNvSpPr>
          <p:nvPr>
            <p:ph type="ftr" sz="quarter" idx="11"/>
          </p:nvPr>
        </p:nvSpPr>
        <p:spPr/>
        <p:txBody>
          <a:bodyPr/>
          <a:lstStyle>
            <a:lvl1pPr>
              <a:defRPr/>
            </a:lvl1pPr>
            <a:extLst/>
          </a:lstStyle>
          <a:p>
            <a:pPr>
              <a:defRPr/>
            </a:pPr>
            <a:endParaRPr lang="zh-CN" altLang="en-US"/>
          </a:p>
        </p:txBody>
      </p:sp>
      <p:sp>
        <p:nvSpPr>
          <p:cNvPr id="11" name="灯片编号占位符 8"/>
          <p:cNvSpPr>
            <a:spLocks noGrp="1"/>
          </p:cNvSpPr>
          <p:nvPr>
            <p:ph type="sldNum" sz="quarter" idx="12"/>
          </p:nvPr>
        </p:nvSpPr>
        <p:spPr>
          <a:xfrm>
            <a:off x="8640763" y="6515100"/>
            <a:ext cx="465137" cy="273050"/>
          </a:xfrm>
        </p:spPr>
        <p:txBody>
          <a:bodyPr/>
          <a:lstStyle>
            <a:lvl1pPr>
              <a:defRPr/>
            </a:lvl1pPr>
            <a:extLst/>
          </a:lstStyle>
          <a:p>
            <a:pPr>
              <a:defRPr/>
            </a:pPr>
            <a:fld id="{02F86825-591A-4310-A6BC-F3F8B280F0C9}"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53218"/>
            <a:ext cx="8229600" cy="1143000"/>
          </a:xfrm>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extLst/>
          </a:lstStyle>
          <a:p>
            <a:pPr>
              <a:defRPr/>
            </a:pPr>
            <a:fld id="{8BE6360D-14E1-4848-95EC-89510FD59FAA}" type="datetimeFigureOut">
              <a:rPr lang="zh-CN" altLang="en-US"/>
              <a:pPr>
                <a:defRPr/>
              </a:pPr>
              <a:t>2023/5/29</a:t>
            </a:fld>
            <a:endParaRPr lang="zh-CN" altLang="en-US"/>
          </a:p>
        </p:txBody>
      </p:sp>
      <p:sp>
        <p:nvSpPr>
          <p:cNvPr id="5" name="页脚占位符 3"/>
          <p:cNvSpPr>
            <a:spLocks noGrp="1"/>
          </p:cNvSpPr>
          <p:nvPr>
            <p:ph type="ftr" sz="quarter" idx="11"/>
          </p:nvPr>
        </p:nvSpPr>
        <p:spPr/>
        <p:txBody>
          <a:bodyPr/>
          <a:lstStyle>
            <a:lvl1pPr>
              <a:defRPr/>
            </a:lvl1pPr>
            <a:extLst/>
          </a:lstStyle>
          <a:p>
            <a:pPr>
              <a:defRPr/>
            </a:pPr>
            <a:endParaRPr lang="zh-CN" altLang="en-US"/>
          </a:p>
        </p:txBody>
      </p:sp>
      <p:sp>
        <p:nvSpPr>
          <p:cNvPr id="6" name="灯片编号占位符 4"/>
          <p:cNvSpPr>
            <a:spLocks noGrp="1"/>
          </p:cNvSpPr>
          <p:nvPr>
            <p:ph type="sldNum" sz="quarter" idx="12"/>
          </p:nvPr>
        </p:nvSpPr>
        <p:spPr/>
        <p:txBody>
          <a:bodyPr/>
          <a:lstStyle>
            <a:lvl1pPr>
              <a:defRPr/>
            </a:lvl1pPr>
            <a:extLst/>
          </a:lstStyle>
          <a:p>
            <a:pPr>
              <a:defRPr/>
            </a:pPr>
            <a:fld id="{5D4241EC-773C-4BD1-89D5-2D951484F16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p:txBody>
          <a:bodyPr/>
          <a:lstStyle>
            <a:lvl1pPr>
              <a:defRPr/>
            </a:lvl1pPr>
          </a:lstStyle>
          <a:p>
            <a:pPr>
              <a:defRPr/>
            </a:pPr>
            <a:endParaRPr lang="zh-CN" altLang="en-US"/>
          </a:p>
        </p:txBody>
      </p:sp>
      <p:sp>
        <p:nvSpPr>
          <p:cNvPr id="3" name="日期占位符 13"/>
          <p:cNvSpPr>
            <a:spLocks noGrp="1"/>
          </p:cNvSpPr>
          <p:nvPr>
            <p:ph type="dt" sz="half" idx="11"/>
          </p:nvPr>
        </p:nvSpPr>
        <p:spPr/>
        <p:txBody>
          <a:bodyPr/>
          <a:lstStyle>
            <a:lvl1pPr>
              <a:defRPr/>
            </a:lvl1pPr>
          </a:lstStyle>
          <a:p>
            <a:pPr>
              <a:defRPr/>
            </a:pPr>
            <a:fld id="{A4728C62-8C73-4123-87C9-8460D432D525}" type="datetimeFigureOut">
              <a:rPr lang="zh-CN" altLang="en-US"/>
              <a:pPr>
                <a:defRPr/>
              </a:pPr>
              <a:t>2023/5/29</a:t>
            </a:fld>
            <a:endParaRPr lang="zh-CN" altLang="en-US"/>
          </a:p>
        </p:txBody>
      </p:sp>
      <p:sp>
        <p:nvSpPr>
          <p:cNvPr id="4" name="灯片编号占位符 22"/>
          <p:cNvSpPr>
            <a:spLocks noGrp="1"/>
          </p:cNvSpPr>
          <p:nvPr>
            <p:ph type="sldNum" sz="quarter" idx="12"/>
          </p:nvPr>
        </p:nvSpPr>
        <p:spPr/>
        <p:txBody>
          <a:bodyPr/>
          <a:lstStyle>
            <a:lvl1pPr>
              <a:defRPr/>
            </a:lvl1pPr>
          </a:lstStyle>
          <a:p>
            <a:pPr>
              <a:defRPr/>
            </a:pPr>
            <a:fld id="{E5F5167D-14B0-4988-AB4B-C8333FA784FF}"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5" name="矩形 4"/>
          <p:cNvSpPr/>
          <p:nvPr/>
        </p:nvSpPr>
        <p:spPr>
          <a:xfrm>
            <a:off x="5057775" y="1057275"/>
            <a:ext cx="3748088"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963136" y="304800"/>
            <a:ext cx="3931920" cy="762000"/>
          </a:xfrm>
        </p:spPr>
        <p:txBody>
          <a:bodyPr/>
          <a:lstStyle>
            <a:lvl1pPr marL="0" algn="r">
              <a:buNone/>
              <a:defRPr sz="2000" b="1"/>
            </a:lvl1pPr>
            <a:extLst/>
          </a:lstStyle>
          <a:p>
            <a:r>
              <a:rPr lang="zh-CN" altLang="en-US"/>
              <a:t>单击此处编辑母版标题样式</a:t>
            </a:r>
            <a:endParaRPr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8"/>
          <p:cNvSpPr>
            <a:spLocks noGrp="1"/>
          </p:cNvSpPr>
          <p:nvPr>
            <p:ph type="dt" sz="half" idx="10"/>
          </p:nvPr>
        </p:nvSpPr>
        <p:spPr>
          <a:xfrm>
            <a:off x="5562600" y="6513513"/>
            <a:ext cx="3001963" cy="274637"/>
          </a:xfrm>
        </p:spPr>
        <p:txBody>
          <a:bodyPr vert="horz" rtlCol="0"/>
          <a:lstStyle>
            <a:lvl1pPr>
              <a:defRPr/>
            </a:lvl1pPr>
            <a:extLst/>
          </a:lstStyle>
          <a:p>
            <a:pPr>
              <a:defRPr/>
            </a:pPr>
            <a:fld id="{F68E5E8E-FD83-46AE-84B7-FCC0DC00CE4B}" type="datetimeFigureOut">
              <a:rPr lang="zh-CN" altLang="en-US"/>
              <a:pPr>
                <a:defRPr/>
              </a:pPr>
              <a:t>2023/5/29</a:t>
            </a:fld>
            <a:endParaRPr lang="zh-CN" altLang="en-US"/>
          </a:p>
        </p:txBody>
      </p:sp>
      <p:sp>
        <p:nvSpPr>
          <p:cNvPr id="7" name="灯片编号占位符 9"/>
          <p:cNvSpPr>
            <a:spLocks noGrp="1"/>
          </p:cNvSpPr>
          <p:nvPr>
            <p:ph type="sldNum" sz="quarter" idx="11"/>
          </p:nvPr>
        </p:nvSpPr>
        <p:spPr>
          <a:xfrm>
            <a:off x="8639175" y="6513513"/>
            <a:ext cx="463550" cy="274637"/>
          </a:xfrm>
        </p:spPr>
        <p:txBody>
          <a:bodyPr vert="horz" rtlCol="0"/>
          <a:lstStyle>
            <a:lvl1pPr>
              <a:defRPr smtClean="0">
                <a:solidFill>
                  <a:schemeClr val="tx2">
                    <a:shade val="90000"/>
                  </a:schemeClr>
                </a:solidFill>
              </a:defRPr>
            </a:lvl1pPr>
            <a:extLst/>
          </a:lstStyle>
          <a:p>
            <a:pPr>
              <a:defRPr/>
            </a:pPr>
            <a:fld id="{40115029-4209-4890-845E-24CCCFC2A692}" type="slidenum">
              <a:rPr lang="zh-CN" altLang="en-US"/>
              <a:pPr>
                <a:defRPr/>
              </a:pPr>
              <a:t>‹#›</a:t>
            </a:fld>
            <a:endParaRPr lang="zh-CN" altLang="en-US"/>
          </a:p>
        </p:txBody>
      </p:sp>
      <p:sp>
        <p:nvSpPr>
          <p:cNvPr id="8" name="页脚占位符 10"/>
          <p:cNvSpPr>
            <a:spLocks noGrp="1"/>
          </p:cNvSpPr>
          <p:nvPr>
            <p:ph type="ftr" sz="quarter" idx="12"/>
          </p:nvPr>
        </p:nvSpPr>
        <p:spPr>
          <a:xfrm>
            <a:off x="1600200" y="6513513"/>
            <a:ext cx="3906838" cy="274637"/>
          </a:xfrm>
        </p:spPr>
        <p:txBody>
          <a:bodyPr vert="horz" rtlCol="0"/>
          <a:lstStyle>
            <a:lvl1pPr>
              <a:defRPr/>
            </a:lvl1pPr>
            <a:extLst/>
          </a:lstStyle>
          <a:p>
            <a:pPr>
              <a:defRPr/>
            </a:pPr>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lstStyle>
            <a:lvl1pPr marL="0" algn="r">
              <a:buNone/>
              <a:defRPr sz="2000" b="1"/>
            </a:lvl1pPr>
            <a:extLst/>
          </a:lstStyle>
          <a:p>
            <a:r>
              <a:rPr lang="zh-CN" altLang="en-US"/>
              <a:t>单击此处编辑母版标题样式</a:t>
            </a:r>
            <a:endParaRPr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extLst/>
          </a:lstStyle>
          <a:p>
            <a:pPr lvl="0"/>
            <a:r>
              <a:rPr lang="zh-CN" altLang="en-US" noProof="0"/>
              <a:t>单击图标添加图片</a:t>
            </a:r>
            <a:endParaRPr lang="en-US" noProof="0" dirty="0"/>
          </a:p>
        </p:txBody>
      </p:sp>
      <p:sp>
        <p:nvSpPr>
          <p:cNvPr id="5" name="日期占位符 7"/>
          <p:cNvSpPr>
            <a:spLocks noGrp="1"/>
          </p:cNvSpPr>
          <p:nvPr>
            <p:ph type="dt" sz="half" idx="10"/>
          </p:nvPr>
        </p:nvSpPr>
        <p:spPr>
          <a:xfrm>
            <a:off x="5562600" y="6508750"/>
            <a:ext cx="3001963" cy="274638"/>
          </a:xfrm>
        </p:spPr>
        <p:txBody>
          <a:bodyPr vert="horz" rtlCol="0"/>
          <a:lstStyle>
            <a:lvl1pPr>
              <a:defRPr/>
            </a:lvl1pPr>
            <a:extLst/>
          </a:lstStyle>
          <a:p>
            <a:pPr>
              <a:defRPr/>
            </a:pPr>
            <a:fld id="{CF552050-AE44-4547-B571-F6B7177C9633}" type="datetimeFigureOut">
              <a:rPr lang="zh-CN" altLang="en-US"/>
              <a:pPr>
                <a:defRPr/>
              </a:pPr>
              <a:t>2023/5/29</a:t>
            </a:fld>
            <a:endParaRPr lang="zh-CN" altLang="en-US"/>
          </a:p>
        </p:txBody>
      </p:sp>
      <p:sp>
        <p:nvSpPr>
          <p:cNvPr id="6" name="灯片编号占位符 8"/>
          <p:cNvSpPr>
            <a:spLocks noGrp="1"/>
          </p:cNvSpPr>
          <p:nvPr>
            <p:ph type="sldNum" sz="quarter" idx="11"/>
          </p:nvPr>
        </p:nvSpPr>
        <p:spPr>
          <a:xfrm>
            <a:off x="8639175" y="6508750"/>
            <a:ext cx="463550" cy="274638"/>
          </a:xfrm>
        </p:spPr>
        <p:txBody>
          <a:bodyPr vert="horz" rtlCol="0"/>
          <a:lstStyle>
            <a:lvl1pPr>
              <a:defRPr smtClean="0">
                <a:solidFill>
                  <a:schemeClr val="tx2">
                    <a:shade val="90000"/>
                  </a:schemeClr>
                </a:solidFill>
              </a:defRPr>
            </a:lvl1pPr>
            <a:extLst/>
          </a:lstStyle>
          <a:p>
            <a:pPr>
              <a:defRPr/>
            </a:pPr>
            <a:fld id="{E270BC84-7E0E-492E-BE10-C029E379093E}" type="slidenum">
              <a:rPr lang="zh-CN" altLang="en-US"/>
              <a:pPr>
                <a:defRPr/>
              </a:pPr>
              <a:t>‹#›</a:t>
            </a:fld>
            <a:endParaRPr lang="zh-CN" altLang="en-US"/>
          </a:p>
        </p:txBody>
      </p:sp>
      <p:sp>
        <p:nvSpPr>
          <p:cNvPr id="7" name="页脚占位符 9"/>
          <p:cNvSpPr>
            <a:spLocks noGrp="1"/>
          </p:cNvSpPr>
          <p:nvPr>
            <p:ph type="ftr" sz="quarter" idx="12"/>
          </p:nvPr>
        </p:nvSpPr>
        <p:spPr>
          <a:xfrm>
            <a:off x="1600200" y="6508750"/>
            <a:ext cx="3906838" cy="274638"/>
          </a:xfrm>
        </p:spPr>
        <p:txBody>
          <a:bodyPr vert="horz" rtlCol="0"/>
          <a:lstStyle>
            <a:lvl1pPr>
              <a:defRPr/>
            </a:lvl1pPr>
            <a:extLst/>
          </a:lstStyle>
          <a:p>
            <a:pPr>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页脚占位符 2"/>
          <p:cNvSpPr>
            <a:spLocks noGrp="1"/>
          </p:cNvSpPr>
          <p:nvPr>
            <p:ph type="ftr" sz="quarter" idx="3"/>
          </p:nvPr>
        </p:nvSpPr>
        <p:spPr>
          <a:xfrm>
            <a:off x="1295400" y="6400800"/>
            <a:ext cx="4211638" cy="274638"/>
          </a:xfrm>
          <a:prstGeom prst="rect">
            <a:avLst/>
          </a:prstGeom>
        </p:spPr>
        <p:txBody>
          <a:bodyPr/>
          <a:lstStyle>
            <a:lvl1pPr algn="r" eaLnBrk="1" fontAlgn="auto" latinLnBrk="0" hangingPunct="1">
              <a:spcBef>
                <a:spcPts val="0"/>
              </a:spcBef>
              <a:spcAft>
                <a:spcPts val="0"/>
              </a:spcAft>
              <a:defRPr kumimoji="0" sz="1300">
                <a:solidFill>
                  <a:schemeClr val="bg2">
                    <a:tint val="60000"/>
                    <a:satMod val="155000"/>
                  </a:schemeClr>
                </a:solidFill>
                <a:latin typeface="+mn-lt"/>
                <a:ea typeface="+mn-ea"/>
              </a:defRPr>
            </a:lvl1pPr>
            <a:extLst/>
          </a:lstStyle>
          <a:p>
            <a:pPr>
              <a:defRPr/>
            </a:pPr>
            <a:endParaRPr lang="zh-CN" altLang="en-US"/>
          </a:p>
        </p:txBody>
      </p:sp>
      <p:sp>
        <p:nvSpPr>
          <p:cNvPr id="14" name="日期占位符 13"/>
          <p:cNvSpPr>
            <a:spLocks noGrp="1"/>
          </p:cNvSpPr>
          <p:nvPr>
            <p:ph type="dt" sz="half" idx="2"/>
          </p:nvPr>
        </p:nvSpPr>
        <p:spPr>
          <a:xfrm>
            <a:off x="5562600" y="6400800"/>
            <a:ext cx="3001963" cy="274638"/>
          </a:xfrm>
          <a:prstGeom prst="rect">
            <a:avLst/>
          </a:prstGeom>
        </p:spPr>
        <p:txBody>
          <a:bodyPr/>
          <a:lstStyle>
            <a:lvl1pPr algn="l" eaLnBrk="1" fontAlgn="auto" latinLnBrk="0" hangingPunct="1">
              <a:spcBef>
                <a:spcPts val="0"/>
              </a:spcBef>
              <a:spcAft>
                <a:spcPts val="0"/>
              </a:spcAft>
              <a:defRPr kumimoji="0" sz="1300" smtClean="0">
                <a:solidFill>
                  <a:schemeClr val="bg2">
                    <a:tint val="60000"/>
                    <a:satMod val="155000"/>
                  </a:schemeClr>
                </a:solidFill>
                <a:latin typeface="+mn-lt"/>
                <a:ea typeface="+mn-ea"/>
              </a:defRPr>
            </a:lvl1pPr>
            <a:extLst/>
          </a:lstStyle>
          <a:p>
            <a:pPr>
              <a:defRPr/>
            </a:pPr>
            <a:fld id="{FDF6E9A5-FB9B-4C13-921E-C10687233CD5}" type="datetimeFigureOut">
              <a:rPr lang="zh-CN" altLang="en-US"/>
              <a:pPr>
                <a:defRPr/>
              </a:pPr>
              <a:t>2023/5/29</a:t>
            </a:fld>
            <a:endParaRPr lang="zh-CN" altLang="en-US"/>
          </a:p>
        </p:txBody>
      </p:sp>
      <p:sp>
        <p:nvSpPr>
          <p:cNvPr id="23" name="灯片编号占位符 22"/>
          <p:cNvSpPr>
            <a:spLocks noGrp="1"/>
          </p:cNvSpPr>
          <p:nvPr>
            <p:ph type="sldNum" sz="quarter" idx="4"/>
          </p:nvPr>
        </p:nvSpPr>
        <p:spPr>
          <a:xfrm>
            <a:off x="8639175" y="6515100"/>
            <a:ext cx="463550" cy="273050"/>
          </a:xfrm>
          <a:prstGeom prst="rect">
            <a:avLst/>
          </a:prstGeom>
        </p:spPr>
        <p:txBody>
          <a:bodyPr anchor="ctr"/>
          <a:lstStyle>
            <a:lvl1pPr algn="r" eaLnBrk="1" fontAlgn="auto" latinLnBrk="0" hangingPunct="1">
              <a:spcBef>
                <a:spcPts val="0"/>
              </a:spcBef>
              <a:spcAft>
                <a:spcPts val="0"/>
              </a:spcAft>
              <a:defRPr kumimoji="0" sz="1600" smtClean="0">
                <a:solidFill>
                  <a:schemeClr val="tx2">
                    <a:shade val="90000"/>
                  </a:schemeClr>
                </a:solidFill>
                <a:effectLst/>
                <a:latin typeface="+mn-lt"/>
                <a:ea typeface="+mn-ea"/>
              </a:defRPr>
            </a:lvl1pPr>
            <a:extLst/>
          </a:lstStyle>
          <a:p>
            <a:pPr>
              <a:defRPr/>
            </a:pPr>
            <a:fld id="{5F5DD862-FC4C-48AD-AB83-8F7DF0EF4F98}" type="slidenum">
              <a:rPr lang="zh-CN" altLang="en-US"/>
              <a:pPr>
                <a:defRPr/>
              </a:pPr>
              <a:t>‹#›</a:t>
            </a:fld>
            <a:endParaRPr lang="zh-CN" altLang="en-US"/>
          </a:p>
        </p:txBody>
      </p:sp>
      <p:sp>
        <p:nvSpPr>
          <p:cNvPr id="22" name="标题占位符 21"/>
          <p:cNvSpPr>
            <a:spLocks noGrp="1"/>
          </p:cNvSpPr>
          <p:nvPr>
            <p:ph type="title"/>
          </p:nvPr>
        </p:nvSpPr>
        <p:spPr>
          <a:xfrm>
            <a:off x="457200" y="254000"/>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lang="zh-CN" altLang="en-US"/>
              <a:t>单击此处编辑母版标题样式</a:t>
            </a:r>
            <a:endParaRPr lang="en-US"/>
          </a:p>
        </p:txBody>
      </p:sp>
      <p:sp>
        <p:nvSpPr>
          <p:cNvPr id="1033" name="文本占位符 12"/>
          <p:cNvSpPr>
            <a:spLocks noGrp="1"/>
          </p:cNvSpPr>
          <p:nvPr>
            <p:ph type="body" idx="1"/>
          </p:nvPr>
        </p:nvSpPr>
        <p:spPr bwMode="auto">
          <a:xfrm>
            <a:off x="457200" y="16462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0" r:id="rId7"/>
    <p:sldLayoutId id="2147483689" r:id="rId8"/>
    <p:sldLayoutId id="2147483690" r:id="rId9"/>
    <p:sldLayoutId id="2147483681" r:id="rId10"/>
    <p:sldLayoutId id="2147483682" r:id="rId11"/>
  </p:sldLayoutIdLst>
  <p:txStyles>
    <p:titleStyle>
      <a:lvl1pPr marL="53975" algn="r" rtl="0" fontAlgn="base">
        <a:spcBef>
          <a:spcPct val="0"/>
        </a:spcBef>
        <a:spcAft>
          <a:spcPct val="0"/>
        </a:spcAft>
        <a:defRPr sz="4600" kern="1200">
          <a:solidFill>
            <a:srgbClr val="E7EACB"/>
          </a:solidFill>
          <a:effectLst>
            <a:outerShdw blurRad="38100" dist="25500" dir="5400000" algn="tl" rotWithShape="0">
              <a:srgbClr val="000000">
                <a:satMod val="180000"/>
                <a:alpha val="75000"/>
              </a:srgbClr>
            </a:outerShdw>
          </a:effectLst>
          <a:latin typeface="+mj-lt"/>
          <a:ea typeface="+mj-ea"/>
          <a:cs typeface="+mj-cs"/>
        </a:defRPr>
      </a:lvl1pPr>
      <a:lvl2pPr marL="53975" algn="r" rtl="0" fontAlgn="base">
        <a:spcBef>
          <a:spcPct val="0"/>
        </a:spcBef>
        <a:spcAft>
          <a:spcPct val="0"/>
        </a:spcAft>
        <a:defRPr sz="4600">
          <a:solidFill>
            <a:srgbClr val="E7EACB"/>
          </a:solidFill>
          <a:latin typeface="Rockwell" pitchFamily="18" charset="0"/>
          <a:ea typeface="方正姚体" pitchFamily="2" charset="-122"/>
        </a:defRPr>
      </a:lvl2pPr>
      <a:lvl3pPr marL="53975" algn="r" rtl="0" fontAlgn="base">
        <a:spcBef>
          <a:spcPct val="0"/>
        </a:spcBef>
        <a:spcAft>
          <a:spcPct val="0"/>
        </a:spcAft>
        <a:defRPr sz="4600">
          <a:solidFill>
            <a:srgbClr val="E7EACB"/>
          </a:solidFill>
          <a:latin typeface="Rockwell" pitchFamily="18" charset="0"/>
          <a:ea typeface="方正姚体" pitchFamily="2" charset="-122"/>
        </a:defRPr>
      </a:lvl3pPr>
      <a:lvl4pPr marL="53975" algn="r" rtl="0" fontAlgn="base">
        <a:spcBef>
          <a:spcPct val="0"/>
        </a:spcBef>
        <a:spcAft>
          <a:spcPct val="0"/>
        </a:spcAft>
        <a:defRPr sz="4600">
          <a:solidFill>
            <a:srgbClr val="E7EACB"/>
          </a:solidFill>
          <a:latin typeface="Rockwell" pitchFamily="18" charset="0"/>
          <a:ea typeface="方正姚体" pitchFamily="2" charset="-122"/>
        </a:defRPr>
      </a:lvl4pPr>
      <a:lvl5pPr marL="53975" algn="r" rtl="0" fontAlgn="base">
        <a:spcBef>
          <a:spcPct val="0"/>
        </a:spcBef>
        <a:spcAft>
          <a:spcPct val="0"/>
        </a:spcAft>
        <a:defRPr sz="4600">
          <a:solidFill>
            <a:srgbClr val="E7EACB"/>
          </a:solidFill>
          <a:latin typeface="Rockwell" pitchFamily="18" charset="0"/>
          <a:ea typeface="方正姚体" pitchFamily="2" charset="-122"/>
        </a:defRPr>
      </a:lvl5pPr>
      <a:lvl6pPr marL="511175" algn="r" rtl="0" fontAlgn="base">
        <a:spcBef>
          <a:spcPct val="0"/>
        </a:spcBef>
        <a:spcAft>
          <a:spcPct val="0"/>
        </a:spcAft>
        <a:defRPr sz="4600">
          <a:solidFill>
            <a:srgbClr val="E7EACB"/>
          </a:solidFill>
          <a:latin typeface="Rockwell" pitchFamily="18" charset="0"/>
          <a:ea typeface="方正姚体" pitchFamily="2" charset="-122"/>
        </a:defRPr>
      </a:lvl6pPr>
      <a:lvl7pPr marL="968375" algn="r" rtl="0" fontAlgn="base">
        <a:spcBef>
          <a:spcPct val="0"/>
        </a:spcBef>
        <a:spcAft>
          <a:spcPct val="0"/>
        </a:spcAft>
        <a:defRPr sz="4600">
          <a:solidFill>
            <a:srgbClr val="E7EACB"/>
          </a:solidFill>
          <a:latin typeface="Rockwell" pitchFamily="18" charset="0"/>
          <a:ea typeface="方正姚体" pitchFamily="2" charset="-122"/>
        </a:defRPr>
      </a:lvl7pPr>
      <a:lvl8pPr marL="1425575" algn="r" rtl="0" fontAlgn="base">
        <a:spcBef>
          <a:spcPct val="0"/>
        </a:spcBef>
        <a:spcAft>
          <a:spcPct val="0"/>
        </a:spcAft>
        <a:defRPr sz="4600">
          <a:solidFill>
            <a:srgbClr val="E7EACB"/>
          </a:solidFill>
          <a:latin typeface="Rockwell" pitchFamily="18" charset="0"/>
          <a:ea typeface="方正姚体" pitchFamily="2" charset="-122"/>
        </a:defRPr>
      </a:lvl8pPr>
      <a:lvl9pPr marL="1882775" algn="r" rtl="0" fontAlgn="base">
        <a:spcBef>
          <a:spcPct val="0"/>
        </a:spcBef>
        <a:spcAft>
          <a:spcPct val="0"/>
        </a:spcAft>
        <a:defRPr sz="4600">
          <a:solidFill>
            <a:srgbClr val="E7EACB"/>
          </a:solidFill>
          <a:latin typeface="Rockwell" pitchFamily="18" charset="0"/>
          <a:ea typeface="方正姚体" pitchFamily="2" charset="-122"/>
        </a:defRPr>
      </a:lvl9pPr>
      <a:extLst/>
    </p:titleStyle>
    <p:bodyStyle>
      <a:lvl1pPr marL="292100" indent="-292100" algn="l" rtl="0" fontAlgn="base">
        <a:spcBef>
          <a:spcPct val="0"/>
        </a:spcBef>
        <a:spcAft>
          <a:spcPct val="0"/>
        </a:spcAft>
        <a:buClr>
          <a:schemeClr val="accent1"/>
        </a:buClr>
        <a:buSzPct val="70000"/>
        <a:buFont typeface="Wingdings 2" pitchFamily="18" charset="2"/>
        <a:buChar char=""/>
        <a:defRPr sz="3200" kern="1200">
          <a:solidFill>
            <a:schemeClr val="tx1"/>
          </a:solidFill>
          <a:latin typeface="+mn-lt"/>
          <a:ea typeface="+mn-ea"/>
          <a:cs typeface="+mn-cs"/>
        </a:defRPr>
      </a:lvl1pPr>
      <a:lvl2pPr marL="639763" indent="-228600" algn="l" rtl="0" fontAlgn="base">
        <a:spcBef>
          <a:spcPts val="400"/>
        </a:spcBef>
        <a:spcAft>
          <a:spcPct val="0"/>
        </a:spcAft>
        <a:buClr>
          <a:schemeClr val="accent2"/>
        </a:buClr>
        <a:buSzPct val="90000"/>
        <a:buChar char="•"/>
        <a:defRPr sz="2600" kern="1200">
          <a:solidFill>
            <a:schemeClr val="tx1"/>
          </a:solidFill>
          <a:latin typeface="+mn-lt"/>
          <a:ea typeface="+mn-ea"/>
          <a:cs typeface="+mn-cs"/>
        </a:defRPr>
      </a:lvl2pPr>
      <a:lvl3pPr marL="822325" indent="-190500" algn="l" rtl="0" fontAlgn="base">
        <a:spcBef>
          <a:spcPts val="400"/>
        </a:spcBef>
        <a:spcAft>
          <a:spcPct val="0"/>
        </a:spcAft>
        <a:buClr>
          <a:srgbClr val="A8CDD7"/>
        </a:buClr>
        <a:buSzPct val="100000"/>
        <a:buFont typeface="Wingdings 2" pitchFamily="18" charset="2"/>
        <a:buChar char=""/>
        <a:defRPr sz="2300" kern="1200">
          <a:solidFill>
            <a:schemeClr val="tx1"/>
          </a:solidFill>
          <a:latin typeface="+mn-lt"/>
          <a:ea typeface="+mn-ea"/>
          <a:cs typeface="+mn-cs"/>
        </a:defRPr>
      </a:lvl3pPr>
      <a:lvl4pPr marL="1004888" indent="-182563" algn="l" rtl="0" fontAlgn="base">
        <a:spcBef>
          <a:spcPts val="400"/>
        </a:spcBef>
        <a:spcAft>
          <a:spcPct val="0"/>
        </a:spcAft>
        <a:buClr>
          <a:srgbClr val="A8CDD7"/>
        </a:buClr>
        <a:buSzPct val="100000"/>
        <a:buFont typeface="Wingdings 2" pitchFamily="18" charset="2"/>
        <a:buChar char=""/>
        <a:defRPr sz="2000" kern="1200">
          <a:solidFill>
            <a:schemeClr val="tx1"/>
          </a:solidFill>
          <a:latin typeface="+mn-lt"/>
          <a:ea typeface="+mn-ea"/>
          <a:cs typeface="+mn-cs"/>
        </a:defRPr>
      </a:lvl4pPr>
      <a:lvl5pPr marL="1187450" indent="-182563" algn="l" rtl="0" fontAlgn="base">
        <a:spcBef>
          <a:spcPts val="400"/>
        </a:spcBef>
        <a:spcAft>
          <a:spcPct val="0"/>
        </a:spcAft>
        <a:buClr>
          <a:srgbClr val="A8CDD7"/>
        </a:buClr>
        <a:buSzPct val="100000"/>
        <a:buFont typeface="Wingdings 2" pitchFamily="18" charset="2"/>
        <a:buChar char=""/>
        <a:defRPr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24744"/>
            <a:ext cx="8229600" cy="2209800"/>
          </a:xfrm>
        </p:spPr>
        <p:txBody>
          <a:bodyPr/>
          <a:lstStyle/>
          <a:p>
            <a:pPr fontAlgn="auto">
              <a:spcAft>
                <a:spcPts val="0"/>
              </a:spcAft>
              <a:defRPr/>
            </a:pPr>
            <a:r>
              <a:rPr lang="zh-CN" altLang="en-US" sz="6000" dirty="0">
                <a:solidFill>
                  <a:schemeClr val="tx2">
                    <a:tint val="100000"/>
                    <a:shade val="90000"/>
                    <a:satMod val="250000"/>
                    <a:alpha val="100000"/>
                  </a:schemeClr>
                </a:solidFill>
              </a:rPr>
              <a:t>资本市场监管大突破</a:t>
            </a:r>
            <a:br>
              <a:rPr lang="zh-CN" altLang="en-US" dirty="0">
                <a:solidFill>
                  <a:schemeClr val="tx2">
                    <a:tint val="100000"/>
                    <a:shade val="90000"/>
                    <a:satMod val="250000"/>
                    <a:alpha val="100000"/>
                  </a:schemeClr>
                </a:solidFill>
              </a:rPr>
            </a:br>
            <a:endParaRPr lang="zh-CN" altLang="en-US" dirty="0">
              <a:solidFill>
                <a:schemeClr val="tx2">
                  <a:tint val="100000"/>
                  <a:shade val="90000"/>
                  <a:satMod val="250000"/>
                  <a:alpha val="100000"/>
                </a:schemeClr>
              </a:solidFill>
            </a:endParaRPr>
          </a:p>
        </p:txBody>
      </p:sp>
    </p:spTree>
  </p:cSld>
  <p:clrMapOvr>
    <a:masterClrMapping/>
  </p:clrMapOvr>
  <p:transition advTm="17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b="1" dirty="0">
                <a:solidFill>
                  <a:schemeClr val="tx2">
                    <a:tint val="100000"/>
                    <a:shade val="90000"/>
                    <a:satMod val="250000"/>
                    <a:alpha val="100000"/>
                  </a:schemeClr>
                </a:solidFill>
              </a:rPr>
              <a:t>（三）规范民间借贷</a:t>
            </a:r>
            <a:endParaRPr lang="zh-CN" altLang="en-US" dirty="0">
              <a:solidFill>
                <a:schemeClr val="tx2">
                  <a:tint val="100000"/>
                  <a:shade val="90000"/>
                  <a:satMod val="250000"/>
                  <a:alpha val="100000"/>
                </a:schemeClr>
              </a:solidFill>
            </a:endParaRPr>
          </a:p>
        </p:txBody>
      </p:sp>
      <p:sp>
        <p:nvSpPr>
          <p:cNvPr id="3" name="内容占位符 2"/>
          <p:cNvSpPr>
            <a:spLocks noGrp="1"/>
          </p:cNvSpPr>
          <p:nvPr>
            <p:ph idx="1"/>
          </p:nvPr>
        </p:nvSpPr>
        <p:spPr/>
        <p:txBody>
          <a:bodyPr>
            <a:normAutofit/>
          </a:bodyPr>
          <a:lstStyle/>
          <a:p>
            <a:pPr fontAlgn="auto">
              <a:spcBef>
                <a:spcPts val="0"/>
              </a:spcBef>
              <a:spcAft>
                <a:spcPts val="0"/>
              </a:spcAft>
              <a:buFont typeface="Wingdings 2"/>
              <a:buNone/>
              <a:defRPr/>
            </a:pPr>
            <a:r>
              <a:rPr lang="zh-CN" altLang="en-US" b="1" dirty="0"/>
              <a:t>   出借人套取金融机构信贷资金又高利率贷给借款人的高利转贷行为认定无效。</a:t>
            </a:r>
            <a:endParaRPr lang="en-US" altLang="zh-CN" dirty="0"/>
          </a:p>
          <a:p>
            <a:pPr fontAlgn="auto">
              <a:spcBef>
                <a:spcPts val="0"/>
              </a:spcBef>
              <a:spcAft>
                <a:spcPts val="0"/>
              </a:spcAft>
              <a:buFont typeface="Wingdings 2"/>
              <a:buNone/>
              <a:defRPr/>
            </a:pPr>
            <a:endParaRPr lang="en-US" altLang="zh-CN" b="1" dirty="0"/>
          </a:p>
          <a:p>
            <a:pPr marL="640080" lvl="1" fontAlgn="auto">
              <a:spcAft>
                <a:spcPts val="0"/>
              </a:spcAft>
              <a:defRPr/>
            </a:pPr>
            <a:r>
              <a:rPr lang="zh-CN" altLang="en-US" b="1" dirty="0"/>
              <a:t>一是</a:t>
            </a:r>
            <a:r>
              <a:rPr lang="zh-CN" altLang="en-US" dirty="0"/>
              <a:t>从宽认定“高利”转贷行为的标准，只要出借人通过转贷行为牟利的，就可以认定为是“高利”转贷行为；</a:t>
            </a:r>
            <a:endParaRPr lang="en-US" altLang="zh-CN" dirty="0"/>
          </a:p>
          <a:p>
            <a:pPr marL="640080" lvl="1" fontAlgn="auto">
              <a:spcAft>
                <a:spcPts val="0"/>
              </a:spcAft>
              <a:defRPr/>
            </a:pPr>
            <a:endParaRPr lang="en-US" altLang="zh-CN" b="1" dirty="0"/>
          </a:p>
          <a:p>
            <a:pPr marL="640080" lvl="1" fontAlgn="auto">
              <a:spcAft>
                <a:spcPts val="0"/>
              </a:spcAft>
              <a:defRPr/>
            </a:pPr>
            <a:r>
              <a:rPr lang="zh-CN" altLang="en-US" b="1" dirty="0"/>
              <a:t>二是</a:t>
            </a:r>
            <a:r>
              <a:rPr lang="zh-CN" altLang="en-US" dirty="0"/>
              <a:t>借款人能够举证证明在签订借款合同时出借人尚欠银行贷款未还的，一般可以推定为出借人套取信贷资金。</a:t>
            </a:r>
            <a:endParaRPr lang="en-US" altLang="zh-CN" dirty="0"/>
          </a:p>
          <a:p>
            <a:pPr marL="640080" lvl="1" fontAlgn="auto">
              <a:spcAft>
                <a:spcPts val="0"/>
              </a:spcAft>
              <a:defRPr/>
            </a:pPr>
            <a:endParaRPr lang="zh-CN" altLang="en-US" dirty="0"/>
          </a:p>
          <a:p>
            <a:pPr marL="640080" lvl="1" fontAlgn="auto">
              <a:spcAft>
                <a:spcPts val="0"/>
              </a:spcAft>
              <a:defRPr/>
            </a:pPr>
            <a:endParaRPr lang="zh-CN" altLang="en-US" dirty="0"/>
          </a:p>
          <a:p>
            <a:pPr marL="640080" lvl="1" fontAlgn="auto">
              <a:spcAft>
                <a:spcPts val="0"/>
              </a:spcAft>
              <a:buNone/>
              <a:defRPr/>
            </a:pPr>
            <a:endParaRPr lang="zh-CN" altLang="en-US" dirty="0"/>
          </a:p>
          <a:p>
            <a:pPr marL="640080" lvl="1" fontAlgn="auto">
              <a:spcAft>
                <a:spcPts val="0"/>
              </a:spcAft>
              <a:defRPr/>
            </a:pPr>
            <a:endParaRPr lang="zh-CN" altLang="en-US" dirty="0"/>
          </a:p>
        </p:txBody>
      </p:sp>
    </p:spTree>
  </p:cSld>
  <p:clrMapOvr>
    <a:masterClrMapping/>
  </p:clrMapOvr>
  <p:transition advTm="133348"/>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89120"/>
            <a:ext cx="8229600" cy="4525962"/>
          </a:xfrm>
        </p:spPr>
        <p:txBody>
          <a:bodyPr/>
          <a:lstStyle/>
          <a:p>
            <a:pPr>
              <a:buNone/>
            </a:pPr>
            <a:r>
              <a:rPr lang="zh-CN" altLang="en-US" sz="2400" dirty="0"/>
              <a:t>司法解释民间借贷利率的三个区间：</a:t>
            </a:r>
          </a:p>
          <a:p>
            <a:pPr lvl="1"/>
            <a:r>
              <a:rPr lang="zh-CN" altLang="en-US" sz="2400" dirty="0"/>
              <a:t>第一个是司法保护区，年利率</a:t>
            </a:r>
            <a:r>
              <a:rPr lang="en-US" altLang="zh-CN" sz="2400" dirty="0"/>
              <a:t>24%</a:t>
            </a:r>
            <a:r>
              <a:rPr lang="zh-CN" altLang="en-US" sz="2400" dirty="0"/>
              <a:t>以下的民间借贷法院予以司法保护。</a:t>
            </a:r>
          </a:p>
          <a:p>
            <a:pPr lvl="1"/>
            <a:endParaRPr lang="en-US" altLang="zh-CN" sz="2400" dirty="0"/>
          </a:p>
          <a:p>
            <a:pPr lvl="1"/>
            <a:r>
              <a:rPr lang="zh-CN" altLang="en-US" sz="2400" dirty="0"/>
              <a:t>第二个是无效区，年利率超过</a:t>
            </a:r>
            <a:r>
              <a:rPr lang="en-US" altLang="zh-CN" sz="2400" dirty="0"/>
              <a:t>36%</a:t>
            </a:r>
            <a:r>
              <a:rPr lang="zh-CN" altLang="en-US" sz="2400" dirty="0"/>
              <a:t>的民间借贷超过部分法院将认定无效。</a:t>
            </a:r>
          </a:p>
          <a:p>
            <a:pPr lvl="1"/>
            <a:endParaRPr lang="en-US" altLang="zh-CN" sz="2400" dirty="0"/>
          </a:p>
          <a:p>
            <a:pPr lvl="1"/>
            <a:r>
              <a:rPr lang="zh-CN" altLang="en-US" sz="2400" dirty="0"/>
              <a:t>第三个是自然债务区，即年利率为</a:t>
            </a:r>
            <a:r>
              <a:rPr lang="en-US" altLang="zh-CN" sz="2400" dirty="0"/>
              <a:t>24%</a:t>
            </a:r>
            <a:r>
              <a:rPr lang="zh-CN" altLang="en-US" sz="2400" dirty="0"/>
              <a:t>至</a:t>
            </a:r>
            <a:r>
              <a:rPr lang="en-US" altLang="zh-CN" sz="2400" dirty="0"/>
              <a:t>36%</a:t>
            </a:r>
            <a:r>
              <a:rPr lang="zh-CN" altLang="en-US" sz="2400" dirty="0"/>
              <a:t>，这个区间作为一个自然债务，如果要提起诉讼，要求法院保护，法院不会保护你，但是当事人愿意自动履行，法院也不反对。</a:t>
            </a:r>
            <a:endParaRPr lang="en-US" altLang="zh-CN" sz="2400" dirty="0"/>
          </a:p>
          <a:p>
            <a:pPr lvl="1"/>
            <a:endParaRPr lang="en-US" altLang="zh-CN" sz="2400" dirty="0"/>
          </a:p>
          <a:p>
            <a:endParaRPr lang="zh-CN" altLang="en-US" dirty="0"/>
          </a:p>
        </p:txBody>
      </p:sp>
      <p:sp>
        <p:nvSpPr>
          <p:cNvPr id="4"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b="1" dirty="0">
                <a:solidFill>
                  <a:schemeClr val="tx2">
                    <a:tint val="100000"/>
                    <a:shade val="90000"/>
                    <a:satMod val="250000"/>
                    <a:alpha val="100000"/>
                  </a:schemeClr>
                </a:solidFill>
              </a:rPr>
              <a:t>（三）规范民间借贷</a:t>
            </a:r>
            <a:endParaRPr lang="zh-CN" altLang="en-US" dirty="0">
              <a:solidFill>
                <a:schemeClr val="tx2">
                  <a:tint val="100000"/>
                  <a:shade val="90000"/>
                  <a:satMod val="250000"/>
                  <a:alpha val="100000"/>
                </a:schemeClr>
              </a:solidFill>
            </a:endParaRPr>
          </a:p>
        </p:txBody>
      </p:sp>
      <p:sp>
        <p:nvSpPr>
          <p:cNvPr id="5" name="圆角矩形 4"/>
          <p:cNvSpPr/>
          <p:nvPr/>
        </p:nvSpPr>
        <p:spPr>
          <a:xfrm>
            <a:off x="4857752" y="5857892"/>
            <a:ext cx="4071966"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仿宋" pitchFamily="49" charset="-122"/>
                <a:ea typeface="仿宋" pitchFamily="49" charset="-122"/>
              </a:rPr>
              <a:t>民间借贷的“两线三区”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endParaRPr lang="en-US" altLang="zh-CN" sz="3000" dirty="0"/>
          </a:p>
          <a:p>
            <a:pPr algn="just"/>
            <a:r>
              <a:rPr lang="en-US" altLang="zh-CN" sz="3000" dirty="0"/>
              <a:t>2020</a:t>
            </a:r>
            <a:r>
              <a:rPr lang="zh-CN" altLang="en-US" sz="3000" dirty="0"/>
              <a:t>年</a:t>
            </a:r>
            <a:r>
              <a:rPr lang="en-US" altLang="zh-CN" sz="3000" dirty="0"/>
              <a:t>8</a:t>
            </a:r>
            <a:r>
              <a:rPr lang="zh-CN" altLang="en-US" sz="3000" dirty="0"/>
              <a:t>月废除“两线三区”，以一年期贷款市场报价利率</a:t>
            </a:r>
            <a:r>
              <a:rPr lang="en-US" altLang="zh-CN" sz="3000" dirty="0"/>
              <a:t>(LPR)</a:t>
            </a:r>
            <a:r>
              <a:rPr lang="zh-CN" altLang="en-US" sz="3000" dirty="0"/>
              <a:t>的</a:t>
            </a:r>
            <a:r>
              <a:rPr lang="en-US" altLang="zh-CN" sz="3000" dirty="0"/>
              <a:t>4</a:t>
            </a:r>
            <a:r>
              <a:rPr lang="zh-CN" altLang="en-US" sz="3000" dirty="0"/>
              <a:t>倍作为民间借贷利率司法保护上限。</a:t>
            </a:r>
            <a:endParaRPr lang="en-US" altLang="zh-CN" sz="3000" dirty="0"/>
          </a:p>
          <a:p>
            <a:pPr algn="just"/>
            <a:endParaRPr lang="en-US" altLang="zh-CN" sz="3000" dirty="0"/>
          </a:p>
          <a:p>
            <a:pPr algn="just"/>
            <a:r>
              <a:rPr lang="en-US" altLang="zh-CN" sz="3000" dirty="0"/>
              <a:t>2023</a:t>
            </a:r>
            <a:r>
              <a:rPr lang="zh-CN" altLang="en-US" sz="3000" dirty="0"/>
              <a:t>年</a:t>
            </a:r>
            <a:r>
              <a:rPr lang="en-US" altLang="zh-CN" sz="3000" dirty="0"/>
              <a:t>5</a:t>
            </a:r>
            <a:r>
              <a:rPr lang="zh-CN" altLang="en-US" sz="3000" dirty="0"/>
              <a:t>月贷款市场报价利率</a:t>
            </a:r>
            <a:r>
              <a:rPr lang="en-US" altLang="zh-CN" sz="3000" dirty="0"/>
              <a:t>(LPR)</a:t>
            </a:r>
            <a:r>
              <a:rPr lang="zh-CN" altLang="en-US" sz="3000" dirty="0"/>
              <a:t>为</a:t>
            </a:r>
            <a:r>
              <a:rPr lang="en-US" altLang="zh-CN" sz="3000" dirty="0"/>
              <a:t>:1</a:t>
            </a:r>
            <a:r>
              <a:rPr lang="zh-CN" altLang="en-US" sz="3000" dirty="0"/>
              <a:t>年期</a:t>
            </a:r>
            <a:r>
              <a:rPr lang="en-US" altLang="zh-CN" sz="3000" dirty="0"/>
              <a:t>LPR</a:t>
            </a:r>
            <a:r>
              <a:rPr lang="zh-CN" altLang="en-US" sz="3000" dirty="0"/>
              <a:t>为</a:t>
            </a:r>
            <a:r>
              <a:rPr lang="en-US" altLang="zh-CN" sz="3000" dirty="0"/>
              <a:t>3.65%</a:t>
            </a:r>
            <a:r>
              <a:rPr lang="zh-CN" altLang="en-US" sz="3000" dirty="0"/>
              <a:t>。那么，民间借贷利率的司法保护上限为年利率</a:t>
            </a:r>
            <a:r>
              <a:rPr lang="en-US" altLang="zh-CN" sz="3000" dirty="0"/>
              <a:t>14.6%</a:t>
            </a:r>
            <a:r>
              <a:rPr lang="zh-CN" altLang="en-US" sz="3000" dirty="0"/>
              <a:t>。</a:t>
            </a:r>
          </a:p>
          <a:p>
            <a:endParaRPr lang="zh-CN" altLang="en-US" dirty="0"/>
          </a:p>
        </p:txBody>
      </p:sp>
      <p:sp>
        <p:nvSpPr>
          <p:cNvPr id="4"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b="1" dirty="0">
                <a:solidFill>
                  <a:schemeClr val="tx2">
                    <a:tint val="100000"/>
                    <a:shade val="90000"/>
                    <a:satMod val="250000"/>
                    <a:alpha val="100000"/>
                  </a:schemeClr>
                </a:solidFill>
              </a:rPr>
              <a:t>（三）规范民间借贷</a:t>
            </a:r>
            <a:endParaRPr lang="zh-CN" altLang="en-US" dirty="0">
              <a:solidFill>
                <a:schemeClr val="tx2">
                  <a:tint val="100000"/>
                  <a:shade val="90000"/>
                  <a:satMod val="250000"/>
                  <a:alpha val="10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b="1" dirty="0">
                <a:solidFill>
                  <a:schemeClr val="tx2">
                    <a:tint val="100000"/>
                    <a:shade val="90000"/>
                    <a:satMod val="250000"/>
                    <a:alpha val="100000"/>
                  </a:schemeClr>
                </a:solidFill>
              </a:rPr>
              <a:t>（四）金融消费者权益保护</a:t>
            </a:r>
            <a:endParaRPr lang="zh-CN" altLang="en-US" dirty="0">
              <a:solidFill>
                <a:schemeClr val="tx2">
                  <a:tint val="100000"/>
                  <a:shade val="90000"/>
                  <a:satMod val="250000"/>
                  <a:alpha val="100000"/>
                </a:schemeClr>
              </a:solidFill>
            </a:endParaRPr>
          </a:p>
        </p:txBody>
      </p:sp>
      <p:sp>
        <p:nvSpPr>
          <p:cNvPr id="3" name="内容占位符 2"/>
          <p:cNvSpPr>
            <a:spLocks noGrp="1"/>
          </p:cNvSpPr>
          <p:nvPr>
            <p:ph idx="1"/>
          </p:nvPr>
        </p:nvSpPr>
        <p:spPr/>
        <p:txBody>
          <a:bodyPr>
            <a:normAutofit fontScale="77500" lnSpcReduction="20000"/>
          </a:bodyPr>
          <a:lstStyle/>
          <a:p>
            <a:pPr fontAlgn="auto">
              <a:lnSpc>
                <a:spcPct val="120000"/>
              </a:lnSpc>
              <a:spcBef>
                <a:spcPts val="0"/>
              </a:spcBef>
              <a:spcAft>
                <a:spcPts val="0"/>
              </a:spcAft>
              <a:buFont typeface="Wingdings 2"/>
              <a:buNone/>
              <a:defRPr/>
            </a:pPr>
            <a:r>
              <a:rPr lang="zh-CN" altLang="en-US" dirty="0"/>
              <a:t>   </a:t>
            </a:r>
            <a:r>
              <a:rPr lang="zh-CN" altLang="en-US" sz="3100" dirty="0"/>
              <a:t>以</a:t>
            </a:r>
            <a:r>
              <a:rPr lang="en-US" altLang="zh-CN" sz="3100" dirty="0"/>
              <a:t>《</a:t>
            </a:r>
            <a:r>
              <a:rPr lang="zh-CN" altLang="en-US" sz="3100" dirty="0"/>
              <a:t>资管新规</a:t>
            </a:r>
            <a:r>
              <a:rPr lang="en-US" altLang="zh-CN" sz="3100" dirty="0"/>
              <a:t>》</a:t>
            </a:r>
            <a:r>
              <a:rPr lang="zh-CN" altLang="en-US" sz="3100" dirty="0"/>
              <a:t>中合格投资者的相关规定，以及金融机构销售金融产品的适当性原则为基础，金融消费者权益的保护规范如下：</a:t>
            </a:r>
            <a:endParaRPr lang="en-US" altLang="zh-CN" sz="3100" dirty="0"/>
          </a:p>
          <a:p>
            <a:pPr fontAlgn="auto">
              <a:lnSpc>
                <a:spcPct val="120000"/>
              </a:lnSpc>
              <a:spcBef>
                <a:spcPts val="0"/>
              </a:spcBef>
              <a:spcAft>
                <a:spcPts val="0"/>
              </a:spcAft>
              <a:buFont typeface="Wingdings 2"/>
              <a:buChar char=""/>
              <a:defRPr/>
            </a:pPr>
            <a:endParaRPr lang="en-US" altLang="zh-CN" dirty="0"/>
          </a:p>
          <a:p>
            <a:pPr marL="640080" lvl="1" fontAlgn="auto">
              <a:lnSpc>
                <a:spcPct val="120000"/>
              </a:lnSpc>
              <a:spcAft>
                <a:spcPts val="0"/>
              </a:spcAft>
              <a:defRPr/>
            </a:pPr>
            <a:r>
              <a:rPr lang="zh-CN" altLang="en-US" dirty="0"/>
              <a:t>总体原则：卖者尽责、</a:t>
            </a:r>
            <a:r>
              <a:rPr lang="zh-CN" altLang="en-US" b="1" dirty="0">
                <a:solidFill>
                  <a:srgbClr val="FFFF00"/>
                </a:solidFill>
              </a:rPr>
              <a:t>买者自负</a:t>
            </a:r>
            <a:endParaRPr lang="en-US" altLang="zh-CN" dirty="0"/>
          </a:p>
          <a:p>
            <a:pPr marL="640080" lvl="1" fontAlgn="auto">
              <a:lnSpc>
                <a:spcPct val="120000"/>
              </a:lnSpc>
              <a:spcAft>
                <a:spcPts val="0"/>
              </a:spcAft>
              <a:defRPr/>
            </a:pPr>
            <a:endParaRPr lang="zh-CN" altLang="en-US" dirty="0"/>
          </a:p>
          <a:p>
            <a:pPr marL="640080" lvl="1" fontAlgn="auto">
              <a:lnSpc>
                <a:spcPct val="120000"/>
              </a:lnSpc>
              <a:spcAft>
                <a:spcPts val="0"/>
              </a:spcAft>
              <a:defRPr/>
            </a:pPr>
            <a:r>
              <a:rPr lang="zh-CN" altLang="en-US" dirty="0"/>
              <a:t>“卖者尽责”是卖方机构在向金融消费者推介销售时的适当性义务，即消费者的风险承担等级与拟销售的产品风险等级要匹配。</a:t>
            </a:r>
            <a:endParaRPr lang="en-US" altLang="zh-CN" dirty="0"/>
          </a:p>
          <a:p>
            <a:pPr marL="640080" lvl="1" fontAlgn="auto">
              <a:lnSpc>
                <a:spcPct val="120000"/>
              </a:lnSpc>
              <a:spcAft>
                <a:spcPts val="0"/>
              </a:spcAft>
              <a:defRPr/>
            </a:pPr>
            <a:endParaRPr lang="zh-CN" altLang="en-US" dirty="0"/>
          </a:p>
          <a:p>
            <a:pPr marL="640080" lvl="1" fontAlgn="auto">
              <a:lnSpc>
                <a:spcPct val="120000"/>
              </a:lnSpc>
              <a:spcAft>
                <a:spcPts val="0"/>
              </a:spcAft>
              <a:defRPr/>
            </a:pPr>
            <a:r>
              <a:rPr lang="zh-CN" altLang="en-US" dirty="0"/>
              <a:t>卖方机构对其是否履行了适当性义务承担举证责任。</a:t>
            </a:r>
            <a:endParaRPr lang="en-US" altLang="zh-CN" dirty="0"/>
          </a:p>
          <a:p>
            <a:pPr marL="640080" lvl="1" fontAlgn="auto">
              <a:lnSpc>
                <a:spcPct val="120000"/>
              </a:lnSpc>
              <a:spcAft>
                <a:spcPts val="0"/>
              </a:spcAft>
              <a:defRPr/>
            </a:pPr>
            <a:endParaRPr lang="en-US" altLang="zh-CN" dirty="0"/>
          </a:p>
          <a:p>
            <a:pPr marL="640080" lvl="1" fontAlgn="auto">
              <a:lnSpc>
                <a:spcPct val="120000"/>
              </a:lnSpc>
              <a:spcAft>
                <a:spcPts val="0"/>
              </a:spcAft>
              <a:defRPr/>
            </a:pPr>
            <a:r>
              <a:rPr lang="zh-CN" altLang="en-US" dirty="0"/>
              <a:t>大部分情况是卖方机构免责。</a:t>
            </a:r>
          </a:p>
        </p:txBody>
      </p:sp>
    </p:spTree>
  </p:cSld>
  <p:clrMapOvr>
    <a:masterClrMapping/>
  </p:clrMapOvr>
  <p:transition advTm="126708"/>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b="1" dirty="0">
                <a:solidFill>
                  <a:schemeClr val="tx2">
                    <a:tint val="100000"/>
                    <a:shade val="90000"/>
                    <a:satMod val="250000"/>
                    <a:alpha val="100000"/>
                  </a:schemeClr>
                </a:solidFill>
              </a:rPr>
              <a:t>（五）场外配资禁止</a:t>
            </a:r>
            <a:endParaRPr lang="zh-CN" altLang="en-US" dirty="0">
              <a:solidFill>
                <a:schemeClr val="tx2">
                  <a:tint val="100000"/>
                  <a:shade val="90000"/>
                  <a:satMod val="250000"/>
                  <a:alpha val="100000"/>
                </a:schemeClr>
              </a:solidFill>
            </a:endParaRPr>
          </a:p>
        </p:txBody>
      </p:sp>
      <p:sp>
        <p:nvSpPr>
          <p:cNvPr id="3" name="内容占位符 2"/>
          <p:cNvSpPr>
            <a:spLocks noGrp="1"/>
          </p:cNvSpPr>
          <p:nvPr>
            <p:ph idx="1"/>
          </p:nvPr>
        </p:nvSpPr>
        <p:spPr/>
        <p:txBody>
          <a:bodyPr>
            <a:normAutofit/>
          </a:bodyPr>
          <a:lstStyle/>
          <a:p>
            <a:pPr algn="just" fontAlgn="auto">
              <a:spcBef>
                <a:spcPts val="0"/>
              </a:spcBef>
              <a:spcAft>
                <a:spcPts val="0"/>
              </a:spcAft>
              <a:buFont typeface="Wingdings 2"/>
              <a:buChar char=""/>
              <a:defRPr/>
            </a:pPr>
            <a:r>
              <a:rPr lang="zh-CN" altLang="en-US" sz="2500" dirty="0"/>
              <a:t>场外配资是指融资融券以外的，所谓的股票配资公司公开的借钱炒股行为。</a:t>
            </a:r>
            <a:endParaRPr lang="en-US" altLang="zh-CN" sz="2500" dirty="0"/>
          </a:p>
          <a:p>
            <a:pPr algn="just" fontAlgn="auto">
              <a:spcBef>
                <a:spcPts val="0"/>
              </a:spcBef>
              <a:spcAft>
                <a:spcPts val="0"/>
              </a:spcAft>
              <a:buFont typeface="Wingdings 2"/>
              <a:buChar char=""/>
              <a:defRPr/>
            </a:pPr>
            <a:endParaRPr lang="en-US" altLang="zh-CN" sz="2500" dirty="0"/>
          </a:p>
          <a:p>
            <a:pPr algn="just" fontAlgn="auto">
              <a:spcBef>
                <a:spcPts val="0"/>
              </a:spcBef>
              <a:spcAft>
                <a:spcPts val="0"/>
              </a:spcAft>
              <a:buFont typeface="Wingdings 2"/>
              <a:buChar char=""/>
              <a:defRPr/>
            </a:pPr>
            <a:r>
              <a:rPr lang="zh-CN" altLang="en-US" sz="2500" dirty="0"/>
              <a:t>场外配资本质上是一种资金借贷关系，配资公司将自有资金和从市场募集来的资金通过平台借给投资者，实现投资者的杠杆交易。配资公司提供证券账户和资金，收取利息。为了确保出借资金的安全，配资公司实时监控客户账户资金情况，设置平仓线和预警线，当客户资金到达预警线，配资公司会通知客户自行减仓或补保证金，一旦客户资金触及平仓线，配资公司有权立即平仓。</a:t>
            </a:r>
          </a:p>
        </p:txBody>
      </p:sp>
      <p:sp>
        <p:nvSpPr>
          <p:cNvPr id="4" name="圆角矩形 3"/>
          <p:cNvSpPr/>
          <p:nvPr/>
        </p:nvSpPr>
        <p:spPr>
          <a:xfrm>
            <a:off x="3571868" y="5715016"/>
            <a:ext cx="5429288" cy="114298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solidFill>
                  <a:srgbClr val="FF0000"/>
                </a:solidFill>
              </a:rPr>
              <a:t>场外配资年化利率一般在</a:t>
            </a:r>
            <a:r>
              <a:rPr lang="en-US" sz="2200" b="1" dirty="0">
                <a:solidFill>
                  <a:srgbClr val="FF0000"/>
                </a:solidFill>
              </a:rPr>
              <a:t>20%</a:t>
            </a:r>
            <a:r>
              <a:rPr lang="zh-CN" altLang="en-US" sz="2200" b="1" dirty="0">
                <a:solidFill>
                  <a:srgbClr val="FF0000"/>
                </a:solidFill>
              </a:rPr>
              <a:t>至</a:t>
            </a:r>
            <a:r>
              <a:rPr lang="en-US" sz="2200" b="1" dirty="0">
                <a:solidFill>
                  <a:srgbClr val="FF0000"/>
                </a:solidFill>
              </a:rPr>
              <a:t>30%</a:t>
            </a:r>
            <a:r>
              <a:rPr lang="zh-CN" altLang="en-US" sz="2200" b="1" dirty="0">
                <a:solidFill>
                  <a:srgbClr val="FF0000"/>
                </a:solidFill>
              </a:rPr>
              <a:t>之间，远远高于场内配资的</a:t>
            </a:r>
            <a:r>
              <a:rPr lang="en-US" sz="2200" b="1" dirty="0">
                <a:solidFill>
                  <a:srgbClr val="FF0000"/>
                </a:solidFill>
              </a:rPr>
              <a:t>10%</a:t>
            </a:r>
            <a:r>
              <a:rPr lang="zh-CN" altLang="en-US" sz="2200" b="1" dirty="0">
                <a:solidFill>
                  <a:srgbClr val="FF0000"/>
                </a:solidFill>
              </a:rPr>
              <a:t>以下。</a:t>
            </a:r>
          </a:p>
        </p:txBody>
      </p:sp>
    </p:spTree>
  </p:cSld>
  <p:clrMapOvr>
    <a:masterClrMapping/>
  </p:clrMapOvr>
  <p:transition advTm="113278"/>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b="1" dirty="0">
                <a:solidFill>
                  <a:schemeClr val="tx2">
                    <a:tint val="100000"/>
                    <a:shade val="90000"/>
                    <a:satMod val="250000"/>
                    <a:alpha val="100000"/>
                  </a:schemeClr>
                </a:solidFill>
              </a:rPr>
              <a:t>（五）场外配资禁止</a:t>
            </a:r>
            <a:endParaRPr lang="zh-CN" altLang="en-US" dirty="0">
              <a:solidFill>
                <a:schemeClr val="tx2">
                  <a:tint val="100000"/>
                  <a:shade val="90000"/>
                  <a:satMod val="250000"/>
                  <a:alpha val="100000"/>
                </a:schemeClr>
              </a:solidFill>
            </a:endParaRPr>
          </a:p>
        </p:txBody>
      </p:sp>
      <p:sp>
        <p:nvSpPr>
          <p:cNvPr id="20483" name="内容占位符 2"/>
          <p:cNvSpPr>
            <a:spLocks noGrp="1"/>
          </p:cNvSpPr>
          <p:nvPr>
            <p:ph idx="1"/>
          </p:nvPr>
        </p:nvSpPr>
        <p:spPr/>
        <p:txBody>
          <a:bodyPr/>
          <a:lstStyle/>
          <a:p>
            <a:r>
              <a:rPr lang="zh-CN" altLang="en-US" dirty="0"/>
              <a:t>一些配资公司利用互联网信息技术，搭建起游离于监管体系之外的融资业务平台；并将资金融出方、资金融入方和券商营业部三方连接起来，配资公司再利用计算机软件系统的二级分仓功能，将其自有资金或者以</a:t>
            </a:r>
            <a:r>
              <a:rPr lang="zh-CN" altLang="en-US" b="1" dirty="0">
                <a:solidFill>
                  <a:srgbClr val="FFC000"/>
                </a:solidFill>
              </a:rPr>
              <a:t>较低成本融入的资金出借给用资人，赚取利息收入</a:t>
            </a:r>
            <a:r>
              <a:rPr lang="zh-CN" altLang="en-US" dirty="0"/>
              <a:t>。</a:t>
            </a:r>
          </a:p>
        </p:txBody>
      </p:sp>
      <p:sp>
        <p:nvSpPr>
          <p:cNvPr id="4" name="上箭头标注 3"/>
          <p:cNvSpPr/>
          <p:nvPr/>
        </p:nvSpPr>
        <p:spPr>
          <a:xfrm>
            <a:off x="5143504" y="4643446"/>
            <a:ext cx="3429024" cy="15716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r>
              <a:rPr lang="zh-CN" altLang="en-US" sz="2800" b="1" dirty="0">
                <a:solidFill>
                  <a:srgbClr val="FF0000"/>
                </a:solidFill>
              </a:rPr>
              <a:t>高利转贷</a:t>
            </a:r>
            <a:r>
              <a:rPr lang="en-US" altLang="zh-CN" sz="2800" b="1" dirty="0">
                <a:solidFill>
                  <a:srgbClr val="FF0000"/>
                </a:solidFill>
              </a:rPr>
              <a:t>”</a:t>
            </a:r>
            <a:r>
              <a:rPr lang="zh-CN" altLang="en-US" sz="2800" b="1" dirty="0">
                <a:solidFill>
                  <a:srgbClr val="FF0000"/>
                </a:solidFill>
              </a:rPr>
              <a:t>？</a:t>
            </a:r>
            <a:endParaRPr lang="en-US" altLang="zh-CN" sz="2800" b="1" dirty="0">
              <a:solidFill>
                <a:srgbClr val="FF0000"/>
              </a:solidFill>
            </a:endParaRPr>
          </a:p>
          <a:p>
            <a:pPr algn="ctr"/>
            <a:r>
              <a:rPr lang="zh-CN" altLang="en-US" sz="2800" b="1" dirty="0">
                <a:solidFill>
                  <a:srgbClr val="FF0000"/>
                </a:solidFill>
              </a:rPr>
              <a:t>“货币创造”？</a:t>
            </a:r>
          </a:p>
        </p:txBody>
      </p:sp>
    </p:spTree>
  </p:cSld>
  <p:clrMapOvr>
    <a:masterClrMapping/>
  </p:clrMapOvr>
  <p:transition advTm="92748"/>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b="1" dirty="0">
                <a:solidFill>
                  <a:schemeClr val="tx2">
                    <a:tint val="100000"/>
                    <a:shade val="90000"/>
                    <a:satMod val="250000"/>
                    <a:alpha val="100000"/>
                  </a:schemeClr>
                </a:solidFill>
              </a:rPr>
              <a:t>（六）保底或者刚兑条款无效</a:t>
            </a:r>
            <a:endParaRPr lang="zh-CN" altLang="en-US" dirty="0">
              <a:solidFill>
                <a:schemeClr val="tx2">
                  <a:tint val="100000"/>
                  <a:shade val="90000"/>
                  <a:satMod val="250000"/>
                  <a:alpha val="100000"/>
                </a:schemeClr>
              </a:solidFill>
            </a:endParaRPr>
          </a:p>
        </p:txBody>
      </p:sp>
      <p:sp>
        <p:nvSpPr>
          <p:cNvPr id="23555" name="内容占位符 2"/>
          <p:cNvSpPr>
            <a:spLocks noGrp="1"/>
          </p:cNvSpPr>
          <p:nvPr>
            <p:ph idx="1"/>
          </p:nvPr>
        </p:nvSpPr>
        <p:spPr>
          <a:xfrm>
            <a:off x="457200" y="1617682"/>
            <a:ext cx="8229600" cy="4525962"/>
          </a:xfrm>
        </p:spPr>
        <p:txBody>
          <a:bodyPr/>
          <a:lstStyle/>
          <a:p>
            <a:endParaRPr lang="en-US" altLang="zh-CN" b="1" dirty="0"/>
          </a:p>
          <a:p>
            <a:r>
              <a:rPr lang="zh-CN" altLang="en-US" b="1" dirty="0"/>
              <a:t>强调不以形式为准，穿透实质来审查是否符合保底和刚兑。</a:t>
            </a:r>
            <a:endParaRPr lang="en-US" altLang="zh-CN" b="1" dirty="0"/>
          </a:p>
          <a:p>
            <a:endParaRPr lang="en-US" altLang="zh-CN" b="1" dirty="0"/>
          </a:p>
          <a:p>
            <a:r>
              <a:rPr lang="zh-CN" altLang="en-US" dirty="0"/>
              <a:t>在分级资管产品管理中，劣后级受益人不得对优先级受益人保本保收益。</a:t>
            </a:r>
          </a:p>
        </p:txBody>
      </p:sp>
      <p:sp>
        <p:nvSpPr>
          <p:cNvPr id="4" name="圆角矩形 3"/>
          <p:cNvSpPr/>
          <p:nvPr/>
        </p:nvSpPr>
        <p:spPr>
          <a:xfrm>
            <a:off x="3929058" y="4786322"/>
            <a:ext cx="5072098" cy="10001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rPr>
              <a:t>股东不能对债权人承诺保本保收益，企业债券的刚性兑付被打破</a:t>
            </a:r>
          </a:p>
        </p:txBody>
      </p:sp>
    </p:spTree>
  </p:cSld>
  <p:clrMapOvr>
    <a:masterClrMapping/>
  </p:clrMapOvr>
  <p:transition advTm="4764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dirty="0">
                <a:solidFill>
                  <a:schemeClr val="tx2">
                    <a:tint val="100000"/>
                    <a:shade val="90000"/>
                    <a:satMod val="250000"/>
                    <a:alpha val="100000"/>
                  </a:schemeClr>
                </a:solidFill>
              </a:rPr>
              <a:t>（七）</a:t>
            </a:r>
            <a:r>
              <a:rPr lang="zh-CN" altLang="en-US" b="1" dirty="0">
                <a:solidFill>
                  <a:schemeClr val="tx2">
                    <a:tint val="100000"/>
                    <a:shade val="90000"/>
                    <a:satMod val="250000"/>
                    <a:alpha val="100000"/>
                  </a:schemeClr>
                </a:solidFill>
              </a:rPr>
              <a:t>分级资管产品管理</a:t>
            </a:r>
            <a:endParaRPr lang="zh-CN" altLang="en-US" dirty="0">
              <a:solidFill>
                <a:schemeClr val="tx2">
                  <a:tint val="100000"/>
                  <a:shade val="90000"/>
                  <a:satMod val="250000"/>
                  <a:alpha val="100000"/>
                </a:schemeClr>
              </a:solidFill>
            </a:endParaRPr>
          </a:p>
        </p:txBody>
      </p:sp>
      <p:sp>
        <p:nvSpPr>
          <p:cNvPr id="21507" name="内容占位符 2"/>
          <p:cNvSpPr>
            <a:spLocks noGrp="1"/>
          </p:cNvSpPr>
          <p:nvPr>
            <p:ph idx="1"/>
          </p:nvPr>
        </p:nvSpPr>
        <p:spPr/>
        <p:txBody>
          <a:bodyPr/>
          <a:lstStyle/>
          <a:p>
            <a:endParaRPr lang="en-US" altLang="zh-CN" b="1" dirty="0"/>
          </a:p>
          <a:p>
            <a:endParaRPr lang="en-US" altLang="zh-CN" b="1" dirty="0"/>
          </a:p>
          <a:p>
            <a:endParaRPr lang="en-US" altLang="zh-CN" b="1" dirty="0"/>
          </a:p>
          <a:p>
            <a:r>
              <a:rPr lang="zh-CN" altLang="en-US" b="1" dirty="0"/>
              <a:t>金融产品必须分级，绝对不能出现“保本保收益”字眼。</a:t>
            </a:r>
          </a:p>
          <a:p>
            <a:endParaRPr lang="en-US" altLang="zh-CN" b="1" dirty="0"/>
          </a:p>
          <a:p>
            <a:r>
              <a:rPr lang="zh-CN" altLang="en-US" b="1" dirty="0"/>
              <a:t>认可劣后级受益人对优先级收益人的差额补足义务</a:t>
            </a:r>
            <a:r>
              <a:rPr lang="zh-CN" altLang="en-US" dirty="0"/>
              <a:t>。</a:t>
            </a:r>
            <a:endParaRPr lang="en-US" altLang="zh-CN" dirty="0"/>
          </a:p>
          <a:p>
            <a:endParaRPr lang="en-US" altLang="zh-CN" dirty="0"/>
          </a:p>
        </p:txBody>
      </p:sp>
      <p:sp>
        <p:nvSpPr>
          <p:cNvPr id="4" name="上箭头标注 3"/>
          <p:cNvSpPr/>
          <p:nvPr/>
        </p:nvSpPr>
        <p:spPr>
          <a:xfrm>
            <a:off x="2285984" y="1285860"/>
            <a:ext cx="1500198" cy="1000132"/>
          </a:xfrm>
          <a:prstGeom prst="up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b="1" dirty="0">
                <a:solidFill>
                  <a:srgbClr val="FF0000"/>
                </a:solidFill>
              </a:rPr>
              <a:t>求偿权</a:t>
            </a:r>
          </a:p>
        </p:txBody>
      </p:sp>
    </p:spTree>
  </p:cSld>
  <p:clrMapOvr>
    <a:masterClrMapping/>
  </p:clrMapOvr>
  <p:transition advTm="104508"/>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dirty="0">
                <a:solidFill>
                  <a:schemeClr val="tx2">
                    <a:tint val="100000"/>
                    <a:shade val="90000"/>
                    <a:satMod val="250000"/>
                    <a:alpha val="100000"/>
                  </a:schemeClr>
                </a:solidFill>
              </a:rPr>
              <a:t>（八）</a:t>
            </a:r>
            <a:r>
              <a:rPr lang="zh-CN" altLang="en-US" b="1" dirty="0">
                <a:solidFill>
                  <a:schemeClr val="tx2">
                    <a:tint val="100000"/>
                    <a:shade val="90000"/>
                    <a:satMod val="250000"/>
                    <a:alpha val="100000"/>
                  </a:schemeClr>
                </a:solidFill>
              </a:rPr>
              <a:t>增信文件法律性质</a:t>
            </a:r>
            <a:endParaRPr lang="zh-CN" altLang="en-US" dirty="0">
              <a:solidFill>
                <a:schemeClr val="tx2">
                  <a:tint val="100000"/>
                  <a:shade val="90000"/>
                  <a:satMod val="250000"/>
                  <a:alpha val="100000"/>
                </a:schemeClr>
              </a:solidFill>
            </a:endParaRPr>
          </a:p>
        </p:txBody>
      </p:sp>
      <p:sp>
        <p:nvSpPr>
          <p:cNvPr id="3" name="内容占位符 2"/>
          <p:cNvSpPr>
            <a:spLocks noGrp="1"/>
          </p:cNvSpPr>
          <p:nvPr>
            <p:ph idx="1"/>
          </p:nvPr>
        </p:nvSpPr>
        <p:spPr/>
        <p:txBody>
          <a:bodyPr>
            <a:normAutofit fontScale="85000" lnSpcReduction="20000"/>
          </a:bodyPr>
          <a:lstStyle/>
          <a:p>
            <a:pPr fontAlgn="auto">
              <a:lnSpc>
                <a:spcPct val="120000"/>
              </a:lnSpc>
              <a:spcBef>
                <a:spcPts val="0"/>
              </a:spcBef>
              <a:spcAft>
                <a:spcPts val="0"/>
              </a:spcAft>
              <a:buFont typeface="Wingdings 2"/>
              <a:buChar char=""/>
              <a:defRPr/>
            </a:pPr>
            <a:r>
              <a:rPr lang="zh-CN" altLang="en-US" dirty="0"/>
              <a:t>到期回购、流动性支持等增信文件的法律性质认定一直存在争议，对第三方差额补足的合规性一直持有不同观点。</a:t>
            </a:r>
            <a:endParaRPr lang="en-US" altLang="zh-CN" dirty="0"/>
          </a:p>
          <a:p>
            <a:pPr fontAlgn="auto">
              <a:lnSpc>
                <a:spcPct val="120000"/>
              </a:lnSpc>
              <a:spcBef>
                <a:spcPts val="0"/>
              </a:spcBef>
              <a:spcAft>
                <a:spcPts val="0"/>
              </a:spcAft>
              <a:buFont typeface="Wingdings 2"/>
              <a:buChar char=""/>
              <a:defRPr/>
            </a:pPr>
            <a:endParaRPr lang="en-US" altLang="zh-CN" dirty="0"/>
          </a:p>
          <a:p>
            <a:pPr fontAlgn="auto">
              <a:lnSpc>
                <a:spcPct val="120000"/>
              </a:lnSpc>
              <a:spcBef>
                <a:spcPts val="0"/>
              </a:spcBef>
              <a:spcAft>
                <a:spcPts val="0"/>
              </a:spcAft>
              <a:buFont typeface="Wingdings 2"/>
              <a:buChar char=""/>
              <a:defRPr/>
            </a:pPr>
            <a:r>
              <a:rPr lang="zh-CN" altLang="en-US" dirty="0"/>
              <a:t>当事人提供第三方差额补足、代为履行到期回购义务、流动性支持等类似承诺文件属于增信措施，</a:t>
            </a:r>
            <a:r>
              <a:rPr lang="zh-CN" altLang="en-US" b="1" dirty="0"/>
              <a:t>认定为有效合同关系。</a:t>
            </a:r>
            <a:endParaRPr lang="en-US" altLang="zh-CN" b="1" dirty="0"/>
          </a:p>
          <a:p>
            <a:pPr fontAlgn="auto">
              <a:lnSpc>
                <a:spcPct val="120000"/>
              </a:lnSpc>
              <a:spcBef>
                <a:spcPts val="0"/>
              </a:spcBef>
              <a:spcAft>
                <a:spcPts val="0"/>
              </a:spcAft>
              <a:buFont typeface="Wingdings 2"/>
              <a:buChar char=""/>
              <a:defRPr/>
            </a:pPr>
            <a:endParaRPr lang="en-US" altLang="zh-CN" b="1" dirty="0"/>
          </a:p>
          <a:p>
            <a:pPr fontAlgn="auto">
              <a:lnSpc>
                <a:spcPct val="120000"/>
              </a:lnSpc>
              <a:spcBef>
                <a:spcPts val="0"/>
              </a:spcBef>
              <a:spcAft>
                <a:spcPts val="0"/>
              </a:spcAft>
              <a:buFont typeface="Wingdings 2"/>
              <a:buChar char=""/>
              <a:defRPr/>
            </a:pPr>
            <a:r>
              <a:rPr lang="zh-CN" altLang="en-US" dirty="0"/>
              <a:t>部分不符合</a:t>
            </a:r>
            <a:r>
              <a:rPr lang="en-US" altLang="zh-CN" dirty="0"/>
              <a:t>《</a:t>
            </a:r>
            <a:r>
              <a:rPr lang="zh-CN" altLang="en-US" dirty="0"/>
              <a:t>资管新规</a:t>
            </a:r>
            <a:r>
              <a:rPr lang="en-US" altLang="zh-CN" dirty="0"/>
              <a:t>》</a:t>
            </a:r>
            <a:r>
              <a:rPr lang="zh-CN" altLang="en-US" dirty="0"/>
              <a:t>等相关法规规定的增信文件也有可能被认定为刚性兑付，存在无效风险。</a:t>
            </a:r>
            <a:endParaRPr lang="en-US" altLang="zh-CN" dirty="0"/>
          </a:p>
        </p:txBody>
      </p:sp>
    </p:spTree>
  </p:cSld>
  <p:clrMapOvr>
    <a:masterClrMapping/>
  </p:clrMapOvr>
  <p:transition advTm="92648"/>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dirty="0">
                <a:solidFill>
                  <a:schemeClr val="tx2">
                    <a:tint val="100000"/>
                    <a:shade val="90000"/>
                    <a:satMod val="250000"/>
                    <a:alpha val="100000"/>
                  </a:schemeClr>
                </a:solidFill>
              </a:rPr>
              <a:t>（九）</a:t>
            </a:r>
            <a:r>
              <a:rPr lang="zh-CN" altLang="en-US" b="1" dirty="0">
                <a:solidFill>
                  <a:schemeClr val="tx2">
                    <a:tint val="100000"/>
                    <a:shade val="90000"/>
                    <a:satMod val="250000"/>
                    <a:alpha val="100000"/>
                  </a:schemeClr>
                </a:solidFill>
              </a:rPr>
              <a:t>通道业务禁止</a:t>
            </a:r>
            <a:endParaRPr lang="zh-CN" altLang="en-US" dirty="0">
              <a:solidFill>
                <a:schemeClr val="tx2">
                  <a:tint val="100000"/>
                  <a:shade val="90000"/>
                  <a:satMod val="250000"/>
                  <a:alpha val="100000"/>
                </a:schemeClr>
              </a:solidFill>
            </a:endParaRPr>
          </a:p>
        </p:txBody>
      </p:sp>
      <p:sp>
        <p:nvSpPr>
          <p:cNvPr id="24579" name="内容占位符 2"/>
          <p:cNvSpPr>
            <a:spLocks noGrp="1"/>
          </p:cNvSpPr>
          <p:nvPr>
            <p:ph idx="1"/>
          </p:nvPr>
        </p:nvSpPr>
        <p:spPr/>
        <p:txBody>
          <a:bodyPr/>
          <a:lstStyle/>
          <a:p>
            <a:r>
              <a:rPr lang="zh-CN" altLang="en-US" dirty="0"/>
              <a:t>所谓“通道业务”，是指券商向银行发行资管产品吸纳银行资金，再用于购买银行票据，帮助银行曲线完成信托贷款，并将相关资产转移到表外。在这个过程中，券商向银行提供通道，收取一定的过桥费用。通道业务的主要形态曾经是银信合作（银行与信托机构），因为银监会的叫停，银行转而与证券公司开展银证合作。</a:t>
            </a:r>
          </a:p>
        </p:txBody>
      </p:sp>
      <p:sp>
        <p:nvSpPr>
          <p:cNvPr id="4" name="圆角矩形 3"/>
          <p:cNvSpPr/>
          <p:nvPr/>
        </p:nvSpPr>
        <p:spPr>
          <a:xfrm>
            <a:off x="5357818" y="5715016"/>
            <a:ext cx="3643338"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rgbClr val="FF0000"/>
                </a:solidFill>
              </a:rPr>
              <a:t>投资银行的过桥业务不是通道业务</a:t>
            </a:r>
          </a:p>
        </p:txBody>
      </p:sp>
    </p:spTree>
  </p:cSld>
  <p:clrMapOvr>
    <a:masterClrMapping/>
  </p:clrMapOvr>
  <p:transition advTm="7273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sz="4800" dirty="0">
                <a:solidFill>
                  <a:schemeClr val="tx2">
                    <a:tint val="100000"/>
                    <a:shade val="90000"/>
                    <a:satMod val="250000"/>
                    <a:alpha val="100000"/>
                  </a:schemeClr>
                </a:solidFill>
              </a:rPr>
              <a:t>资本市场监管九大突破</a:t>
            </a:r>
            <a:endParaRPr lang="zh-CN" altLang="en-US" dirty="0">
              <a:solidFill>
                <a:schemeClr val="tx2">
                  <a:tint val="100000"/>
                  <a:shade val="90000"/>
                  <a:satMod val="250000"/>
                  <a:alpha val="100000"/>
                </a:schemeClr>
              </a:solidFill>
            </a:endParaRPr>
          </a:p>
        </p:txBody>
      </p:sp>
      <p:sp>
        <p:nvSpPr>
          <p:cNvPr id="11267" name="内容占位符 2"/>
          <p:cNvSpPr>
            <a:spLocks noGrp="1"/>
          </p:cNvSpPr>
          <p:nvPr>
            <p:ph idx="1"/>
          </p:nvPr>
        </p:nvSpPr>
        <p:spPr/>
        <p:txBody>
          <a:bodyPr/>
          <a:lstStyle/>
          <a:p>
            <a:pPr>
              <a:buFont typeface="Wingdings 2" pitchFamily="18" charset="2"/>
              <a:buNone/>
            </a:pPr>
            <a:r>
              <a:rPr lang="zh-CN" altLang="en-US" b="1" dirty="0"/>
              <a:t>（一）对赌协议</a:t>
            </a:r>
            <a:endParaRPr lang="en-US" altLang="zh-CN" b="1" dirty="0"/>
          </a:p>
          <a:p>
            <a:pPr>
              <a:buFont typeface="Wingdings 2" pitchFamily="18" charset="2"/>
              <a:buNone/>
            </a:pPr>
            <a:r>
              <a:rPr lang="zh-CN" altLang="en-US" b="1" dirty="0"/>
              <a:t>（二）担保公司越权担保</a:t>
            </a:r>
            <a:endParaRPr lang="en-US" altLang="zh-CN" b="1" dirty="0"/>
          </a:p>
          <a:p>
            <a:pPr>
              <a:buFont typeface="Wingdings 2" pitchFamily="18" charset="2"/>
              <a:buNone/>
            </a:pPr>
            <a:r>
              <a:rPr lang="zh-CN" altLang="en-US" b="1" dirty="0"/>
              <a:t>（三）规范民间借贷</a:t>
            </a:r>
            <a:endParaRPr lang="en-US" altLang="zh-CN" b="1" dirty="0"/>
          </a:p>
          <a:p>
            <a:pPr>
              <a:buFont typeface="Wingdings 2" pitchFamily="18" charset="2"/>
              <a:buNone/>
            </a:pPr>
            <a:r>
              <a:rPr lang="zh-CN" altLang="en-US" b="1" dirty="0"/>
              <a:t>（四）金融消费者权益保护</a:t>
            </a:r>
            <a:endParaRPr lang="en-US" altLang="zh-CN" b="1" dirty="0"/>
          </a:p>
          <a:p>
            <a:pPr>
              <a:buFont typeface="Wingdings 2" pitchFamily="18" charset="2"/>
              <a:buNone/>
            </a:pPr>
            <a:r>
              <a:rPr lang="zh-CN" altLang="en-US" b="1" dirty="0"/>
              <a:t>（五）场外配资合同</a:t>
            </a:r>
            <a:endParaRPr lang="en-US" altLang="zh-CN" b="1" dirty="0"/>
          </a:p>
          <a:p>
            <a:pPr>
              <a:buNone/>
            </a:pPr>
            <a:r>
              <a:rPr lang="zh-CN" altLang="en-US" dirty="0"/>
              <a:t>（六）</a:t>
            </a:r>
            <a:r>
              <a:rPr lang="zh-CN" altLang="en-US" b="1" dirty="0"/>
              <a:t>保底或者刚兑条款</a:t>
            </a:r>
            <a:endParaRPr lang="en-US" altLang="zh-CN" dirty="0"/>
          </a:p>
          <a:p>
            <a:pPr>
              <a:buNone/>
            </a:pPr>
            <a:r>
              <a:rPr lang="zh-CN" altLang="en-US" dirty="0"/>
              <a:t>（七）</a:t>
            </a:r>
            <a:r>
              <a:rPr lang="zh-CN" altLang="en-US" b="1" dirty="0"/>
              <a:t>分级资管产品管理</a:t>
            </a:r>
            <a:endParaRPr lang="en-US" altLang="zh-CN" b="1" dirty="0"/>
          </a:p>
          <a:p>
            <a:pPr>
              <a:buNone/>
            </a:pPr>
            <a:r>
              <a:rPr lang="zh-CN" altLang="en-US" b="1" dirty="0"/>
              <a:t>（八）增信文件法律性质</a:t>
            </a:r>
            <a:endParaRPr lang="en-US" altLang="zh-CN" b="1" dirty="0"/>
          </a:p>
          <a:p>
            <a:pPr>
              <a:buFont typeface="Wingdings 2" pitchFamily="18" charset="2"/>
              <a:buNone/>
            </a:pPr>
            <a:r>
              <a:rPr lang="zh-CN" altLang="en-US" dirty="0"/>
              <a:t>（九）</a:t>
            </a:r>
            <a:r>
              <a:rPr lang="zh-CN" altLang="en-US" b="1" dirty="0"/>
              <a:t>通道业务</a:t>
            </a:r>
            <a:endParaRPr lang="zh-CN" altLang="en-US" dirty="0"/>
          </a:p>
        </p:txBody>
      </p:sp>
    </p:spTree>
  </p:cSld>
  <p:clrMapOvr>
    <a:masterClrMapping/>
  </p:clrMapOvr>
  <p:transition advTm="100788"/>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dirty="0">
                <a:solidFill>
                  <a:schemeClr val="tx2">
                    <a:tint val="100000"/>
                    <a:shade val="90000"/>
                    <a:satMod val="250000"/>
                    <a:alpha val="100000"/>
                  </a:schemeClr>
                </a:solidFill>
              </a:rPr>
              <a:t>金融纠纷审理原则</a:t>
            </a:r>
          </a:p>
        </p:txBody>
      </p:sp>
      <p:sp>
        <p:nvSpPr>
          <p:cNvPr id="25603" name="内容占位符 2"/>
          <p:cNvSpPr>
            <a:spLocks noGrp="1"/>
          </p:cNvSpPr>
          <p:nvPr>
            <p:ph idx="1"/>
          </p:nvPr>
        </p:nvSpPr>
        <p:spPr/>
        <p:txBody>
          <a:bodyPr/>
          <a:lstStyle/>
          <a:p>
            <a:r>
              <a:rPr lang="zh-CN" altLang="en-US" sz="2800" dirty="0"/>
              <a:t>除了涉及非法集资等涉众案件外，只有在民商事案件的审理必须以刑事程序终结为前提的情况下，才实行“</a:t>
            </a:r>
            <a:r>
              <a:rPr lang="zh-CN" altLang="en-US" sz="2800" b="1" dirty="0">
                <a:solidFill>
                  <a:srgbClr val="FFFF00"/>
                </a:solidFill>
              </a:rPr>
              <a:t>先刑后民</a:t>
            </a:r>
            <a:r>
              <a:rPr lang="zh-CN" altLang="en-US" sz="2800" dirty="0"/>
              <a:t>”。</a:t>
            </a:r>
            <a:endParaRPr lang="en-US" altLang="zh-CN" sz="2800" dirty="0"/>
          </a:p>
          <a:p>
            <a:endParaRPr lang="en-US" altLang="zh-CN" sz="2800" dirty="0"/>
          </a:p>
          <a:p>
            <a:endParaRPr lang="en-US" altLang="zh-CN" sz="2800" b="1" dirty="0"/>
          </a:p>
          <a:p>
            <a:endParaRPr lang="en-US" altLang="zh-CN" sz="2800" b="1" dirty="0"/>
          </a:p>
          <a:p>
            <a:r>
              <a:rPr lang="zh-CN" altLang="en-US" sz="2800" b="1" dirty="0"/>
              <a:t>对于涉众刑事犯罪，主要是目前多发的</a:t>
            </a:r>
            <a:r>
              <a:rPr lang="zh-CN" altLang="en-US" sz="2800" b="1" dirty="0">
                <a:solidFill>
                  <a:srgbClr val="FFFF00"/>
                </a:solidFill>
              </a:rPr>
              <a:t>非法集资犯罪</a:t>
            </a:r>
            <a:r>
              <a:rPr lang="zh-CN" altLang="en-US" sz="2800" dirty="0"/>
              <a:t>、</a:t>
            </a:r>
            <a:r>
              <a:rPr lang="zh-CN" altLang="en-US" sz="2800" b="1" dirty="0">
                <a:solidFill>
                  <a:srgbClr val="FFFF00"/>
                </a:solidFill>
              </a:rPr>
              <a:t>非法吸收公众存款犯罪</a:t>
            </a:r>
            <a:r>
              <a:rPr lang="zh-CN" altLang="en-US" sz="2800" b="1" dirty="0"/>
              <a:t>，则以“先刑后民”的顺序将有关材料移送公安机关或者检察机关。</a:t>
            </a:r>
            <a:endParaRPr lang="zh-CN" altLang="en-US" sz="2800" dirty="0"/>
          </a:p>
        </p:txBody>
      </p:sp>
      <p:sp>
        <p:nvSpPr>
          <p:cNvPr id="4" name="圆角矩形 3"/>
          <p:cNvSpPr/>
          <p:nvPr/>
        </p:nvSpPr>
        <p:spPr>
          <a:xfrm>
            <a:off x="2428860" y="3071810"/>
            <a:ext cx="650085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solidFill>
                  <a:srgbClr val="FF0000"/>
                </a:solidFill>
              </a:rPr>
              <a:t>一般情况都是“先民后刑”，或者只是“民事案件”</a:t>
            </a:r>
          </a:p>
        </p:txBody>
      </p:sp>
      <p:sp>
        <p:nvSpPr>
          <p:cNvPr id="5" name="圆角矩形 4"/>
          <p:cNvSpPr/>
          <p:nvPr/>
        </p:nvSpPr>
        <p:spPr>
          <a:xfrm>
            <a:off x="2143108" y="5857892"/>
            <a:ext cx="6786610"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solidFill>
                  <a:srgbClr val="FF0000"/>
                </a:solidFill>
              </a:rPr>
              <a:t>非法集资犯罪、非法吸收公众存款犯罪、高利转贷罪</a:t>
            </a:r>
          </a:p>
        </p:txBody>
      </p:sp>
    </p:spTree>
  </p:cSld>
  <p:clrMapOvr>
    <a:masterClrMapping/>
  </p:clrMapOvr>
  <p:transition advTm="101868"/>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dirty="0">
                <a:solidFill>
                  <a:schemeClr val="tx2">
                    <a:tint val="100000"/>
                    <a:shade val="90000"/>
                    <a:satMod val="250000"/>
                    <a:alpha val="100000"/>
                  </a:schemeClr>
                </a:solidFill>
              </a:rPr>
              <a:t>金融纠纷审理原则</a:t>
            </a:r>
          </a:p>
        </p:txBody>
      </p:sp>
      <p:sp>
        <p:nvSpPr>
          <p:cNvPr id="3" name="内容占位符 2"/>
          <p:cNvSpPr>
            <a:spLocks noGrp="1"/>
          </p:cNvSpPr>
          <p:nvPr>
            <p:ph idx="1"/>
          </p:nvPr>
        </p:nvSpPr>
        <p:spPr/>
        <p:txBody>
          <a:bodyPr>
            <a:normAutofit/>
          </a:bodyPr>
          <a:lstStyle/>
          <a:p>
            <a:pPr fontAlgn="auto">
              <a:spcBef>
                <a:spcPts val="0"/>
              </a:spcBef>
              <a:spcAft>
                <a:spcPts val="0"/>
              </a:spcAft>
              <a:buFont typeface="Wingdings 2"/>
              <a:buChar char=""/>
              <a:defRPr/>
            </a:pPr>
            <a:endParaRPr lang="en-US" altLang="zh-CN" dirty="0"/>
          </a:p>
          <a:p>
            <a:pPr fontAlgn="auto">
              <a:spcBef>
                <a:spcPts val="0"/>
              </a:spcBef>
              <a:spcAft>
                <a:spcPts val="0"/>
              </a:spcAft>
              <a:buFont typeface="Wingdings 2"/>
              <a:buChar char=""/>
              <a:defRPr/>
            </a:pPr>
            <a:r>
              <a:rPr lang="zh-CN" altLang="en-US" dirty="0"/>
              <a:t>有大量案件是由合法的金融产品开始，在执行中运作中才出现违规甚至违法的情况。</a:t>
            </a:r>
          </a:p>
        </p:txBody>
      </p:sp>
      <p:sp>
        <p:nvSpPr>
          <p:cNvPr id="4" name="圆角矩形 3"/>
          <p:cNvSpPr/>
          <p:nvPr/>
        </p:nvSpPr>
        <p:spPr>
          <a:xfrm>
            <a:off x="3286116" y="3643314"/>
            <a:ext cx="5643602" cy="300039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zh-CN" altLang="en-US" sz="2800" b="1" dirty="0">
                <a:solidFill>
                  <a:srgbClr val="FF0000"/>
                </a:solidFill>
                <a:latin typeface="仿宋" pitchFamily="49" charset="-122"/>
                <a:ea typeface="仿宋" pitchFamily="49" charset="-122"/>
              </a:rPr>
              <a:t>到期回购、流动性支持等增信文件触碰“刚性兑付”红线；</a:t>
            </a:r>
            <a:endParaRPr lang="en-US" altLang="zh-CN" sz="2800" b="1" dirty="0">
              <a:solidFill>
                <a:srgbClr val="FF0000"/>
              </a:solidFill>
              <a:latin typeface="仿宋" pitchFamily="49" charset="-122"/>
              <a:ea typeface="仿宋" pitchFamily="49" charset="-122"/>
            </a:endParaRPr>
          </a:p>
          <a:p>
            <a:pPr algn="just">
              <a:buFont typeface="Arial" pitchFamily="34" charset="0"/>
              <a:buChar char="•"/>
            </a:pPr>
            <a:endParaRPr lang="en-US" altLang="zh-CN" sz="2800" b="1" dirty="0">
              <a:solidFill>
                <a:srgbClr val="FF0000"/>
              </a:solidFill>
              <a:latin typeface="仿宋" pitchFamily="49" charset="-122"/>
              <a:ea typeface="仿宋" pitchFamily="49" charset="-122"/>
            </a:endParaRPr>
          </a:p>
          <a:p>
            <a:pPr algn="just">
              <a:buFont typeface="Arial" pitchFamily="34" charset="0"/>
              <a:buChar char="•"/>
            </a:pPr>
            <a:r>
              <a:rPr lang="zh-CN" altLang="en-US" sz="2800" b="1" dirty="0">
                <a:solidFill>
                  <a:srgbClr val="FF0000"/>
                </a:solidFill>
                <a:latin typeface="仿宋" pitchFamily="49" charset="-122"/>
                <a:ea typeface="仿宋" pitchFamily="49" charset="-122"/>
              </a:rPr>
              <a:t>从一次民间借贷行为发展为多次、反复从事有偿借贷的行为，变成职业放贷人。</a:t>
            </a:r>
            <a:endParaRPr lang="zh-CN" altLang="en-US"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b="1" dirty="0">
                <a:solidFill>
                  <a:schemeClr val="tx2">
                    <a:tint val="100000"/>
                    <a:shade val="90000"/>
                    <a:satMod val="250000"/>
                    <a:alpha val="100000"/>
                  </a:schemeClr>
                </a:solidFill>
              </a:rPr>
              <a:t>（一）对赌协议</a:t>
            </a:r>
            <a:endParaRPr lang="zh-CN" altLang="en-US" dirty="0">
              <a:solidFill>
                <a:schemeClr val="tx2">
                  <a:tint val="100000"/>
                  <a:shade val="90000"/>
                  <a:satMod val="250000"/>
                  <a:alpha val="100000"/>
                </a:schemeClr>
              </a:solidFill>
            </a:endParaRPr>
          </a:p>
        </p:txBody>
      </p:sp>
      <p:sp>
        <p:nvSpPr>
          <p:cNvPr id="12291" name="内容占位符 2"/>
          <p:cNvSpPr>
            <a:spLocks noGrp="1"/>
          </p:cNvSpPr>
          <p:nvPr>
            <p:ph idx="1"/>
          </p:nvPr>
        </p:nvSpPr>
        <p:spPr/>
        <p:txBody>
          <a:bodyPr/>
          <a:lstStyle/>
          <a:p>
            <a:r>
              <a:rPr lang="zh-CN" altLang="en-US" sz="2400" dirty="0"/>
              <a:t>对赌协议（</a:t>
            </a:r>
            <a:r>
              <a:rPr lang="en-US" altLang="zh-CN" sz="2400" dirty="0"/>
              <a:t>Valuation Adjustment Mechanism</a:t>
            </a:r>
            <a:r>
              <a:rPr lang="zh-CN" altLang="en-US" sz="2400" dirty="0"/>
              <a:t>，</a:t>
            </a:r>
            <a:r>
              <a:rPr lang="en-US" altLang="zh-CN" sz="2400" dirty="0"/>
              <a:t>VAM)</a:t>
            </a:r>
            <a:r>
              <a:rPr lang="zh-CN" altLang="en-US" sz="2400" dirty="0"/>
              <a:t>，最初被翻译为“对赌协议”，一直沿用至今。但其直译意思是“估值调整机制”却更能体现其本质含义。实际上就是一种类似期权的合约形式。这两年在国内外的投资中，对赌协议广泛应用。</a:t>
            </a:r>
            <a:endParaRPr lang="en-US" altLang="zh-CN" sz="2400" dirty="0"/>
          </a:p>
          <a:p>
            <a:endParaRPr lang="en-US" altLang="zh-CN" sz="2400" dirty="0"/>
          </a:p>
          <a:p>
            <a:r>
              <a:rPr lang="zh-CN" altLang="en-US" sz="2400" dirty="0"/>
              <a:t>所谓对赌，指被投资公司或其创始人承诺如果若干年内达不到业绩承诺或上市，就向投资者通过股权回购等形式提供相当于所投资金的补偿；如果达到的话，由投资方向被投资方支付现金或股权形式的奖励。</a:t>
            </a:r>
          </a:p>
        </p:txBody>
      </p:sp>
    </p:spTree>
  </p:cSld>
  <p:clrMapOvr>
    <a:masterClrMapping/>
  </p:clrMapOvr>
  <p:transition advTm="8700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b="1" dirty="0">
                <a:solidFill>
                  <a:schemeClr val="tx2">
                    <a:tint val="100000"/>
                    <a:shade val="90000"/>
                    <a:satMod val="250000"/>
                    <a:alpha val="100000"/>
                  </a:schemeClr>
                </a:solidFill>
              </a:rPr>
              <a:t>（一）对赌协议</a:t>
            </a:r>
            <a:endParaRPr lang="zh-CN" altLang="en-US" dirty="0">
              <a:solidFill>
                <a:schemeClr val="tx2">
                  <a:tint val="100000"/>
                  <a:shade val="90000"/>
                  <a:satMod val="250000"/>
                  <a:alpha val="100000"/>
                </a:schemeClr>
              </a:solidFill>
            </a:endParaRPr>
          </a:p>
        </p:txBody>
      </p:sp>
      <p:sp>
        <p:nvSpPr>
          <p:cNvPr id="13315" name="内容占位符 2"/>
          <p:cNvSpPr>
            <a:spLocks noGrp="1"/>
          </p:cNvSpPr>
          <p:nvPr>
            <p:ph idx="1"/>
          </p:nvPr>
        </p:nvSpPr>
        <p:spPr>
          <a:xfrm>
            <a:off x="428596" y="2000240"/>
            <a:ext cx="8229600" cy="4525962"/>
          </a:xfrm>
        </p:spPr>
        <p:txBody>
          <a:bodyPr/>
          <a:lstStyle/>
          <a:p>
            <a:r>
              <a:rPr lang="en-US" altLang="zh-CN" sz="2800" dirty="0"/>
              <a:t>2010</a:t>
            </a:r>
            <a:r>
              <a:rPr lang="zh-CN" altLang="en-US" sz="2800" dirty="0"/>
              <a:t>年，最高院对“海富投资案”判决思路是“与公司对赌无效，与股东对赌有效”。</a:t>
            </a:r>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dirty="0"/>
              <a:t>到</a:t>
            </a:r>
            <a:r>
              <a:rPr lang="en-US" altLang="zh-CN" sz="2800" dirty="0"/>
              <a:t>2019</a:t>
            </a:r>
            <a:r>
              <a:rPr lang="zh-CN" altLang="en-US" sz="2800" dirty="0"/>
              <a:t>年江苏高院的“华工诉扬锻对赌案”时，审判的思路发生了大反转</a:t>
            </a:r>
            <a:r>
              <a:rPr lang="en-US" altLang="zh-CN" sz="2800" dirty="0"/>
              <a:t>——</a:t>
            </a:r>
            <a:r>
              <a:rPr lang="zh-CN" altLang="en-US" sz="2800" dirty="0"/>
              <a:t>支持对赌有效。</a:t>
            </a:r>
            <a:endParaRPr lang="en-US" altLang="zh-CN" sz="2800" dirty="0"/>
          </a:p>
          <a:p>
            <a:endParaRPr lang="en-US" altLang="zh-CN" sz="2800" dirty="0"/>
          </a:p>
        </p:txBody>
      </p:sp>
      <p:sp>
        <p:nvSpPr>
          <p:cNvPr id="4" name="圆角矩形 3"/>
          <p:cNvSpPr/>
          <p:nvPr/>
        </p:nvSpPr>
        <p:spPr>
          <a:xfrm>
            <a:off x="2643174" y="3143248"/>
            <a:ext cx="6286544"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FFC000"/>
                </a:solidFill>
              </a:rPr>
              <a:t>对“对赌协议”的认识：与我国公司法保护债权人原则、保护中小股东利益有冲突。</a:t>
            </a:r>
            <a:endParaRPr lang="zh-CN" altLang="en-US" dirty="0">
              <a:solidFill>
                <a:srgbClr val="FFC000"/>
              </a:solidFill>
            </a:endParaRPr>
          </a:p>
        </p:txBody>
      </p:sp>
      <p:sp>
        <p:nvSpPr>
          <p:cNvPr id="5" name="圆角矩形 4"/>
          <p:cNvSpPr/>
          <p:nvPr/>
        </p:nvSpPr>
        <p:spPr>
          <a:xfrm>
            <a:off x="2714612" y="5643578"/>
            <a:ext cx="6286544"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FFC000"/>
                </a:solidFill>
              </a:rPr>
              <a:t>对“对赌协议”的认识： 对于我国创投行业起到基础保障作用。</a:t>
            </a:r>
          </a:p>
        </p:txBody>
      </p:sp>
    </p:spTree>
  </p:cSld>
  <p:clrMapOvr>
    <a:masterClrMapping/>
  </p:clrMapOvr>
  <p:transition advTm="11563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solidFill>
                  <a:schemeClr val="tx2">
                    <a:tint val="100000"/>
                    <a:shade val="90000"/>
                    <a:satMod val="250000"/>
                    <a:alpha val="100000"/>
                  </a:schemeClr>
                </a:solidFill>
              </a:rPr>
              <a:t>（一）对赌协议</a:t>
            </a:r>
            <a:endParaRPr lang="zh-CN" altLang="en-US" dirty="0"/>
          </a:p>
        </p:txBody>
      </p:sp>
      <p:sp>
        <p:nvSpPr>
          <p:cNvPr id="3" name="内容占位符 2"/>
          <p:cNvSpPr>
            <a:spLocks noGrp="1"/>
          </p:cNvSpPr>
          <p:nvPr>
            <p:ph idx="1"/>
          </p:nvPr>
        </p:nvSpPr>
        <p:spPr/>
        <p:txBody>
          <a:bodyPr/>
          <a:lstStyle/>
          <a:p>
            <a:r>
              <a:rPr lang="zh-CN" altLang="en-US" dirty="0"/>
              <a:t>在</a:t>
            </a:r>
            <a:r>
              <a:rPr lang="en-US" dirty="0"/>
              <a:t>2019</a:t>
            </a:r>
            <a:r>
              <a:rPr lang="zh-CN" altLang="en-US" dirty="0"/>
              <a:t>年资本市场监管会议纪要中，有这么一段话：</a:t>
            </a:r>
            <a:endParaRPr lang="en-US" altLang="zh-CN" dirty="0"/>
          </a:p>
          <a:p>
            <a:endParaRPr lang="en-US" altLang="zh-CN" dirty="0"/>
          </a:p>
          <a:p>
            <a:pPr lvl="1">
              <a:buNone/>
            </a:pPr>
            <a:r>
              <a:rPr lang="zh-CN" altLang="en-US" b="1" dirty="0">
                <a:solidFill>
                  <a:srgbClr val="FFFF00"/>
                </a:solidFill>
              </a:rPr>
              <a:t>   对赌制度对于我国创投行业是基础保障制度</a:t>
            </a:r>
            <a:r>
              <a:rPr lang="zh-CN" altLang="en-US" dirty="0"/>
              <a:t>。利用对赌来平衡创投机构和创投基金的风险，对于财务投资人非常重要。可以说，否定对赌的效力将会动摇我国整个创投行业的基本逻辑，打击整个创投产业。</a:t>
            </a:r>
            <a:endParaRPr lang="en-US" altLang="zh-CN" dirty="0"/>
          </a:p>
          <a:p>
            <a:pPr>
              <a:buNone/>
            </a:pPr>
            <a:endParaRPr lang="en-US" altLang="zh-CN" dirty="0"/>
          </a:p>
        </p:txBody>
      </p:sp>
    </p:spTree>
  </p:cSld>
  <p:clrMapOvr>
    <a:masterClrMapping/>
  </p:clrMapOvr>
  <p:transition advTm="5115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b="1" dirty="0">
                <a:solidFill>
                  <a:schemeClr val="tx2">
                    <a:tint val="100000"/>
                    <a:shade val="90000"/>
                    <a:satMod val="250000"/>
                    <a:alpha val="100000"/>
                  </a:schemeClr>
                </a:solidFill>
              </a:rPr>
              <a:t>（一）对赌协议</a:t>
            </a:r>
            <a:endParaRPr lang="zh-CN" altLang="en-US" dirty="0">
              <a:solidFill>
                <a:schemeClr val="tx2">
                  <a:tint val="100000"/>
                  <a:shade val="90000"/>
                  <a:satMod val="250000"/>
                  <a:alpha val="100000"/>
                </a:schemeClr>
              </a:solidFill>
            </a:endParaRPr>
          </a:p>
        </p:txBody>
      </p:sp>
      <p:sp>
        <p:nvSpPr>
          <p:cNvPr id="14339" name="内容占位符 2"/>
          <p:cNvSpPr>
            <a:spLocks noGrp="1"/>
          </p:cNvSpPr>
          <p:nvPr>
            <p:ph idx="1"/>
          </p:nvPr>
        </p:nvSpPr>
        <p:spPr>
          <a:xfrm>
            <a:off x="214282" y="1500174"/>
            <a:ext cx="5114932" cy="3640150"/>
          </a:xfrm>
        </p:spPr>
        <p:txBody>
          <a:bodyPr/>
          <a:lstStyle/>
          <a:p>
            <a:endParaRPr lang="en-US" altLang="zh-CN" sz="2400" dirty="0"/>
          </a:p>
          <a:p>
            <a:r>
              <a:rPr lang="zh-CN" altLang="en-US" sz="2400" dirty="0"/>
              <a:t>案例一：为冲击上市，张岚对赌融资最终导致出局俏江南</a:t>
            </a:r>
            <a:endParaRPr lang="en-US" altLang="zh-CN" sz="2400" dirty="0"/>
          </a:p>
          <a:p>
            <a:endParaRPr lang="en-US" altLang="zh-CN" sz="2400" dirty="0"/>
          </a:p>
          <a:p>
            <a:r>
              <a:rPr lang="zh-CN" altLang="en-US" sz="2400" dirty="0"/>
              <a:t>案例二：牛根生一场对赌，输掉了整个蒙牛</a:t>
            </a:r>
            <a:endParaRPr lang="en-US" altLang="zh-CN" sz="2400" dirty="0"/>
          </a:p>
          <a:p>
            <a:endParaRPr lang="en-US" altLang="zh-CN" sz="2400" dirty="0"/>
          </a:p>
          <a:p>
            <a:r>
              <a:rPr lang="zh-CN" altLang="en-US" sz="2400" dirty="0"/>
              <a:t>案例三：小马奔腾一场对赌，失去了一切</a:t>
            </a:r>
          </a:p>
        </p:txBody>
      </p:sp>
      <p:sp>
        <p:nvSpPr>
          <p:cNvPr id="4" name="圆角矩形 3"/>
          <p:cNvSpPr/>
          <p:nvPr/>
        </p:nvSpPr>
        <p:spPr>
          <a:xfrm>
            <a:off x="5429256" y="2571744"/>
            <a:ext cx="3714744" cy="428625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00" b="1" dirty="0">
                <a:solidFill>
                  <a:schemeClr val="bg1"/>
                </a:solidFill>
              </a:rPr>
              <a:t>2008</a:t>
            </a:r>
            <a:r>
              <a:rPr lang="zh-CN" altLang="en-US" sz="1900" b="1" dirty="0">
                <a:solidFill>
                  <a:schemeClr val="bg1"/>
                </a:solidFill>
              </a:rPr>
              <a:t>年</a:t>
            </a:r>
            <a:r>
              <a:rPr lang="en-US" sz="1900" b="1" dirty="0">
                <a:solidFill>
                  <a:schemeClr val="bg1"/>
                </a:solidFill>
              </a:rPr>
              <a:t>9</a:t>
            </a:r>
            <a:r>
              <a:rPr lang="zh-CN" altLang="en-US" sz="1900" b="1" dirty="0">
                <a:solidFill>
                  <a:schemeClr val="bg1"/>
                </a:solidFill>
              </a:rPr>
              <a:t>月</a:t>
            </a:r>
            <a:r>
              <a:rPr lang="en-US" sz="1900" b="1" dirty="0">
                <a:solidFill>
                  <a:schemeClr val="bg1"/>
                </a:solidFill>
              </a:rPr>
              <a:t>30</a:t>
            </a:r>
            <a:r>
              <a:rPr lang="zh-CN" altLang="en-US" sz="1900" b="1" dirty="0">
                <a:solidFill>
                  <a:schemeClr val="bg1"/>
                </a:solidFill>
              </a:rPr>
              <a:t>日，俏江南与鼎晖创投签署增资协议，鼎晖创投注资约合</a:t>
            </a:r>
            <a:r>
              <a:rPr lang="en-US" sz="1900" b="1" dirty="0">
                <a:solidFill>
                  <a:schemeClr val="bg1"/>
                </a:solidFill>
              </a:rPr>
              <a:t>2</a:t>
            </a:r>
            <a:r>
              <a:rPr lang="zh-CN" altLang="en-US" sz="1900" b="1" dirty="0">
                <a:solidFill>
                  <a:schemeClr val="bg1"/>
                </a:solidFill>
              </a:rPr>
              <a:t>亿元人民币，占有俏江南</a:t>
            </a:r>
            <a:r>
              <a:rPr lang="en-US" sz="1900" b="1" dirty="0">
                <a:solidFill>
                  <a:schemeClr val="bg1"/>
                </a:solidFill>
              </a:rPr>
              <a:t>10.5%</a:t>
            </a:r>
            <a:r>
              <a:rPr lang="zh-CN" altLang="en-US" sz="1900" b="1" dirty="0">
                <a:solidFill>
                  <a:schemeClr val="bg1"/>
                </a:solidFill>
              </a:rPr>
              <a:t>的股权。同时双方签署了</a:t>
            </a:r>
            <a:r>
              <a:rPr lang="en-US" sz="1900" b="1" dirty="0">
                <a:solidFill>
                  <a:schemeClr val="bg1"/>
                </a:solidFill>
              </a:rPr>
              <a:t>“</a:t>
            </a:r>
            <a:r>
              <a:rPr lang="zh-CN" altLang="en-US" sz="1900" b="1" dirty="0">
                <a:solidFill>
                  <a:schemeClr val="bg1"/>
                </a:solidFill>
              </a:rPr>
              <a:t>对赌协议</a:t>
            </a:r>
            <a:r>
              <a:rPr lang="en-US" sz="1900" b="1" dirty="0">
                <a:solidFill>
                  <a:schemeClr val="bg1"/>
                </a:solidFill>
              </a:rPr>
              <a:t>”</a:t>
            </a:r>
            <a:r>
              <a:rPr lang="zh-CN" altLang="en-US" sz="1900" b="1" dirty="0">
                <a:solidFill>
                  <a:schemeClr val="bg1"/>
                </a:solidFill>
              </a:rPr>
              <a:t>：如果非鼎晖方面原因，造成俏江南无法在</a:t>
            </a:r>
            <a:r>
              <a:rPr lang="en-US" sz="1900" b="1" dirty="0">
                <a:solidFill>
                  <a:schemeClr val="bg1"/>
                </a:solidFill>
              </a:rPr>
              <a:t>2012</a:t>
            </a:r>
            <a:r>
              <a:rPr lang="zh-CN" altLang="en-US" sz="1900" b="1" dirty="0">
                <a:solidFill>
                  <a:schemeClr val="bg1"/>
                </a:solidFill>
              </a:rPr>
              <a:t>年底之前上市，鼎晖有权以回购方式退出俏江南。最终，俏江南未能实现</a:t>
            </a:r>
            <a:r>
              <a:rPr lang="en-US" altLang="en-US" sz="1900" b="1" dirty="0">
                <a:solidFill>
                  <a:schemeClr val="bg1"/>
                </a:solidFill>
              </a:rPr>
              <a:t>2012</a:t>
            </a:r>
            <a:r>
              <a:rPr lang="zh-CN" altLang="en-US" sz="1900" b="1" dirty="0">
                <a:solidFill>
                  <a:schemeClr val="bg1"/>
                </a:solidFill>
              </a:rPr>
              <a:t>年末之前</a:t>
            </a:r>
            <a:r>
              <a:rPr lang="en-US" altLang="en-US" sz="1900" b="1" dirty="0">
                <a:solidFill>
                  <a:schemeClr val="bg1"/>
                </a:solidFill>
              </a:rPr>
              <a:t>IPO</a:t>
            </a:r>
            <a:r>
              <a:rPr lang="zh-CN" altLang="en-US" sz="1900" b="1" dirty="0">
                <a:solidFill>
                  <a:schemeClr val="bg1"/>
                </a:solidFill>
              </a:rPr>
              <a:t>，导致其触发了 </a:t>
            </a:r>
            <a:r>
              <a:rPr lang="en-US" altLang="en-US" sz="1900" b="1" dirty="0">
                <a:solidFill>
                  <a:schemeClr val="bg1"/>
                </a:solidFill>
              </a:rPr>
              <a:t>“</a:t>
            </a:r>
            <a:r>
              <a:rPr lang="zh-CN" altLang="en-US" sz="1900" b="1" dirty="0">
                <a:solidFill>
                  <a:schemeClr val="bg1"/>
                </a:solidFill>
              </a:rPr>
              <a:t>股份回购条款</a:t>
            </a:r>
            <a:r>
              <a:rPr lang="en-US" altLang="en-US" sz="1900" b="1" dirty="0">
                <a:solidFill>
                  <a:schemeClr val="bg1"/>
                </a:solidFill>
              </a:rPr>
              <a:t>”</a:t>
            </a:r>
            <a:r>
              <a:rPr lang="zh-CN" altLang="en-US" sz="1900" b="1" dirty="0">
                <a:solidFill>
                  <a:schemeClr val="bg1"/>
                </a:solidFill>
              </a:rPr>
              <a:t>。鼎晖创投针对俏江南实施了一连串的行使权利的行为，张岚被迫出局。</a:t>
            </a:r>
          </a:p>
        </p:txBody>
      </p:sp>
    </p:spTree>
  </p:cSld>
  <p:clrMapOvr>
    <a:masterClrMapping/>
  </p:clrMapOvr>
  <p:transition advTm="125738"/>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b="1" dirty="0">
                <a:solidFill>
                  <a:schemeClr val="tx2">
                    <a:tint val="100000"/>
                    <a:shade val="90000"/>
                    <a:satMod val="250000"/>
                    <a:alpha val="100000"/>
                  </a:schemeClr>
                </a:solidFill>
              </a:rPr>
              <a:t>（二）担保公司越权担保</a:t>
            </a:r>
            <a:endParaRPr lang="zh-CN" altLang="en-US" dirty="0">
              <a:solidFill>
                <a:schemeClr val="tx2">
                  <a:tint val="100000"/>
                  <a:shade val="90000"/>
                  <a:satMod val="250000"/>
                  <a:alpha val="100000"/>
                </a:schemeClr>
              </a:solidFill>
            </a:endParaRPr>
          </a:p>
        </p:txBody>
      </p:sp>
      <p:sp>
        <p:nvSpPr>
          <p:cNvPr id="15363" name="内容占位符 2"/>
          <p:cNvSpPr>
            <a:spLocks noGrp="1"/>
          </p:cNvSpPr>
          <p:nvPr>
            <p:ph idx="1"/>
          </p:nvPr>
        </p:nvSpPr>
        <p:spPr/>
        <p:txBody>
          <a:bodyPr/>
          <a:lstStyle/>
          <a:p>
            <a:pPr algn="just"/>
            <a:r>
              <a:rPr lang="zh-CN" altLang="en-US" sz="2500" dirty="0"/>
              <a:t>越权担保：担保公司的法定代表人在没有召开股东大会或者董事会的情况下，签署担保合同。</a:t>
            </a:r>
            <a:endParaRPr lang="en-US" altLang="zh-CN" sz="2500" dirty="0"/>
          </a:p>
          <a:p>
            <a:pPr algn="just"/>
            <a:endParaRPr lang="en-US" altLang="zh-CN" sz="2500" dirty="0"/>
          </a:p>
          <a:p>
            <a:pPr algn="just"/>
            <a:r>
              <a:rPr lang="zh-CN" altLang="en-US" sz="2500" dirty="0"/>
              <a:t>法定代表人越权担保合同效力问题一直存在争议。</a:t>
            </a:r>
            <a:endParaRPr lang="en-US" altLang="zh-CN" sz="2500" dirty="0"/>
          </a:p>
          <a:p>
            <a:pPr algn="just"/>
            <a:endParaRPr lang="en-US" altLang="zh-CN" sz="2500" dirty="0"/>
          </a:p>
          <a:p>
            <a:pPr algn="just"/>
            <a:r>
              <a:rPr lang="zh-CN" altLang="en-US" sz="2500" b="1" dirty="0">
                <a:solidFill>
                  <a:srgbClr val="FFC000"/>
                </a:solidFill>
              </a:rPr>
              <a:t>根据被担保人是否善意判定担保合同的效力。 “善意”是指被担保人不知道或者不应当知道法定代表人超越权限订立担保合同。被担保人是善意的，合同有效。</a:t>
            </a:r>
            <a:endParaRPr lang="en-US" altLang="zh-CN" sz="2500" b="1" dirty="0">
              <a:solidFill>
                <a:srgbClr val="FFC000"/>
              </a:solidFill>
            </a:endParaRPr>
          </a:p>
          <a:p>
            <a:pPr algn="just"/>
            <a:endParaRPr lang="en-US" altLang="zh-CN" sz="2500" b="1" dirty="0"/>
          </a:p>
          <a:p>
            <a:pPr algn="just"/>
            <a:r>
              <a:rPr lang="zh-CN" altLang="en-US" sz="2500" b="1" dirty="0">
                <a:solidFill>
                  <a:srgbClr val="FFC000"/>
                </a:solidFill>
              </a:rPr>
              <a:t>如果被担保人知道法定代表人超越权限订立担保合同，即不符合善意判断标准时，也应当认定担保合同符合公司的真实意思表示，合同有效。</a:t>
            </a:r>
          </a:p>
        </p:txBody>
      </p:sp>
    </p:spTree>
  </p:cSld>
  <p:clrMapOvr>
    <a:masterClrMapping/>
  </p:clrMapOvr>
  <p:transition advTm="95778"/>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b="1" dirty="0">
                <a:solidFill>
                  <a:schemeClr val="tx2">
                    <a:tint val="100000"/>
                    <a:shade val="90000"/>
                    <a:satMod val="250000"/>
                    <a:alpha val="100000"/>
                  </a:schemeClr>
                </a:solidFill>
              </a:rPr>
              <a:t>（三）规范民间借贷</a:t>
            </a:r>
            <a:endParaRPr lang="zh-CN" altLang="en-US" dirty="0">
              <a:solidFill>
                <a:schemeClr val="tx2">
                  <a:tint val="100000"/>
                  <a:shade val="90000"/>
                  <a:satMod val="250000"/>
                  <a:alpha val="100000"/>
                </a:schemeClr>
              </a:solidFill>
            </a:endParaRPr>
          </a:p>
        </p:txBody>
      </p:sp>
      <p:sp>
        <p:nvSpPr>
          <p:cNvPr id="16387" name="内容占位符 2"/>
          <p:cNvSpPr>
            <a:spLocks noGrp="1"/>
          </p:cNvSpPr>
          <p:nvPr>
            <p:ph idx="1"/>
          </p:nvPr>
        </p:nvSpPr>
        <p:spPr/>
        <p:txBody>
          <a:bodyPr/>
          <a:lstStyle/>
          <a:p>
            <a:r>
              <a:rPr lang="zh-CN" altLang="en-US" dirty="0"/>
              <a:t>一直以来，我国的法律体系对民间借贷的规定非常模糊，民间借贷是否合法这个问题始终没有明确。</a:t>
            </a:r>
            <a:endParaRPr lang="en-US" altLang="zh-CN" dirty="0"/>
          </a:p>
          <a:p>
            <a:endParaRPr lang="en-US" altLang="zh-CN" dirty="0"/>
          </a:p>
          <a:p>
            <a:r>
              <a:rPr lang="zh-CN" altLang="en-US" dirty="0"/>
              <a:t>金融借贷与民间借贷应共存，区别对待，并适用不同规则与利率标准。</a:t>
            </a:r>
            <a:endParaRPr lang="en-US" altLang="zh-CN" dirty="0"/>
          </a:p>
          <a:p>
            <a:endParaRPr lang="en-US" altLang="zh-CN" dirty="0"/>
          </a:p>
          <a:p>
            <a:r>
              <a:rPr lang="zh-CN" altLang="en-US" b="1" dirty="0">
                <a:solidFill>
                  <a:srgbClr val="FFC000"/>
                </a:solidFill>
              </a:rPr>
              <a:t>职业放贷人和高利转贷不属于正常的民间借贷。</a:t>
            </a:r>
            <a:endParaRPr lang="en-US" altLang="zh-CN" b="1" dirty="0">
              <a:solidFill>
                <a:srgbClr val="FFC000"/>
              </a:solidFill>
            </a:endParaRPr>
          </a:p>
          <a:p>
            <a:pPr>
              <a:buNone/>
            </a:pPr>
            <a:endParaRPr lang="en-US" altLang="zh-CN" dirty="0"/>
          </a:p>
        </p:txBody>
      </p:sp>
    </p:spTree>
  </p:cSld>
  <p:clrMapOvr>
    <a:masterClrMapping/>
  </p:clrMapOvr>
  <p:transition advTm="13551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b="1" dirty="0"/>
              <a:t>职业放贷人的借贷行为认定无效</a:t>
            </a:r>
            <a:r>
              <a:rPr lang="zh-CN" altLang="en-US" dirty="0"/>
              <a:t>。</a:t>
            </a:r>
          </a:p>
          <a:p>
            <a:endParaRPr lang="zh-CN" altLang="en-US" dirty="0"/>
          </a:p>
        </p:txBody>
      </p:sp>
      <p:sp>
        <p:nvSpPr>
          <p:cNvPr id="4" name="标题 1"/>
          <p:cNvSpPr>
            <a:spLocks noGrp="1"/>
          </p:cNvSpPr>
          <p:nvPr>
            <p:ph type="title"/>
          </p:nvPr>
        </p:nvSpPr>
        <p:spPr>
          <a:xfrm>
            <a:off x="457200" y="253536"/>
            <a:ext cx="8229600" cy="1143000"/>
          </a:xfrm>
        </p:spPr>
        <p:txBody>
          <a:bodyPr/>
          <a:lstStyle/>
          <a:p>
            <a:pPr marL="54864" algn="l" fontAlgn="auto">
              <a:spcAft>
                <a:spcPts val="0"/>
              </a:spcAft>
              <a:defRPr/>
            </a:pPr>
            <a:r>
              <a:rPr lang="zh-CN" altLang="en-US" b="1" dirty="0">
                <a:solidFill>
                  <a:schemeClr val="tx2">
                    <a:tint val="100000"/>
                    <a:shade val="90000"/>
                    <a:satMod val="250000"/>
                    <a:alpha val="100000"/>
                  </a:schemeClr>
                </a:solidFill>
              </a:rPr>
              <a:t>（三）规范民间借贷</a:t>
            </a:r>
            <a:endParaRPr lang="zh-CN" altLang="en-US" dirty="0">
              <a:solidFill>
                <a:schemeClr val="tx2">
                  <a:tint val="100000"/>
                  <a:shade val="90000"/>
                  <a:satMod val="250000"/>
                  <a:alpha val="100000"/>
                </a:schemeClr>
              </a:solidFill>
            </a:endParaRPr>
          </a:p>
        </p:txBody>
      </p:sp>
      <p:sp>
        <p:nvSpPr>
          <p:cNvPr id="5" name="矩形 4"/>
          <p:cNvSpPr/>
          <p:nvPr/>
        </p:nvSpPr>
        <p:spPr>
          <a:xfrm>
            <a:off x="928662" y="2714620"/>
            <a:ext cx="7143800" cy="2862322"/>
          </a:xfrm>
          <a:prstGeom prst="rect">
            <a:avLst/>
          </a:prstGeom>
        </p:spPr>
        <p:txBody>
          <a:bodyPr wrap="square">
            <a:spAutoFit/>
          </a:bodyPr>
          <a:lstStyle/>
          <a:p>
            <a:pPr algn="just">
              <a:buFont typeface="Arial" pitchFamily="34" charset="0"/>
              <a:buChar char="•"/>
            </a:pPr>
            <a:r>
              <a:rPr lang="zh-CN" altLang="en-US" sz="2600" dirty="0">
                <a:latin typeface="+mn-lt"/>
                <a:ea typeface="+mn-ea"/>
              </a:rPr>
              <a:t>职业放贷人是指未依法取得放贷资格的以民间借贷为业的法人，以及以民间借贷为业的非法人组织或者自然人从事的民间借贷行为。</a:t>
            </a:r>
            <a:endParaRPr lang="en-US" altLang="zh-CN" sz="2600" dirty="0">
              <a:latin typeface="+mn-lt"/>
              <a:ea typeface="+mn-ea"/>
            </a:endParaRPr>
          </a:p>
          <a:p>
            <a:pPr algn="just">
              <a:buFont typeface="Arial" pitchFamily="34" charset="0"/>
              <a:buChar char="•"/>
            </a:pPr>
            <a:endParaRPr lang="en-US" altLang="zh-CN" sz="2600" dirty="0">
              <a:latin typeface="+mn-lt"/>
              <a:ea typeface="+mn-ea"/>
            </a:endParaRPr>
          </a:p>
          <a:p>
            <a:pPr algn="just">
              <a:buFont typeface="Arial" pitchFamily="34" charset="0"/>
              <a:buChar char="•"/>
            </a:pPr>
            <a:r>
              <a:rPr lang="zh-CN" altLang="en-US" sz="2600" dirty="0">
                <a:latin typeface="+mn-lt"/>
                <a:ea typeface="+mn-ea"/>
              </a:rPr>
              <a:t>同一出借人在一定期间内多次反复从事有偿民间借贷行为的，一般就可以认定为是职业放贷人。</a:t>
            </a:r>
            <a:endParaRPr lang="en-US" altLang="zh-CN" sz="2600" dirty="0">
              <a:latin typeface="+mn-lt"/>
              <a:ea typeface="+mn-ea"/>
            </a:endParaRPr>
          </a:p>
          <a:p>
            <a:endParaRPr lang="zh-CN" altLang="en-US" sz="2400" dirty="0">
              <a:latin typeface="+mn-lt"/>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1048</TotalTime>
  <Words>1901</Words>
  <Application>Microsoft Office PowerPoint</Application>
  <PresentationFormat>全屏显示(4:3)</PresentationFormat>
  <Paragraphs>133</Paragraphs>
  <Slides>21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仿宋</vt:lpstr>
      <vt:lpstr>Arial</vt:lpstr>
      <vt:lpstr>Calibri</vt:lpstr>
      <vt:lpstr>Rockwell</vt:lpstr>
      <vt:lpstr>Wingdings 2</vt:lpstr>
      <vt:lpstr>沉稳</vt:lpstr>
      <vt:lpstr>资本市场监管大突破 </vt:lpstr>
      <vt:lpstr>资本市场监管九大突破</vt:lpstr>
      <vt:lpstr>（一）对赌协议</vt:lpstr>
      <vt:lpstr>（一）对赌协议</vt:lpstr>
      <vt:lpstr>（一）对赌协议</vt:lpstr>
      <vt:lpstr>（一）对赌协议</vt:lpstr>
      <vt:lpstr>（二）担保公司越权担保</vt:lpstr>
      <vt:lpstr>（三）规范民间借贷</vt:lpstr>
      <vt:lpstr>（三）规范民间借贷</vt:lpstr>
      <vt:lpstr>（三）规范民间借贷</vt:lpstr>
      <vt:lpstr>（三）规范民间借贷</vt:lpstr>
      <vt:lpstr>（三）规范民间借贷</vt:lpstr>
      <vt:lpstr>（四）金融消费者权益保护</vt:lpstr>
      <vt:lpstr>（五）场外配资禁止</vt:lpstr>
      <vt:lpstr>（五）场外配资禁止</vt:lpstr>
      <vt:lpstr>（六）保底或者刚兑条款无效</vt:lpstr>
      <vt:lpstr>（七）分级资管产品管理</vt:lpstr>
      <vt:lpstr>（八）增信文件法律性质</vt:lpstr>
      <vt:lpstr>（九）通道业务禁止</vt:lpstr>
      <vt:lpstr>金融纠纷审理原则</vt:lpstr>
      <vt:lpstr>金融纠纷审理原则</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资本市场大突破 </dc:title>
  <dc:creator>xbany</dc:creator>
  <cp:lastModifiedBy>Administrator</cp:lastModifiedBy>
  <cp:revision>118</cp:revision>
  <dcterms:created xsi:type="dcterms:W3CDTF">2020-05-27T18:36:40Z</dcterms:created>
  <dcterms:modified xsi:type="dcterms:W3CDTF">2023-05-29T05:24:42Z</dcterms:modified>
</cp:coreProperties>
</file>