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2" r:id="rId2"/>
    <p:sldId id="315" r:id="rId3"/>
    <p:sldId id="297" r:id="rId4"/>
    <p:sldId id="309" r:id="rId5"/>
    <p:sldId id="298" r:id="rId6"/>
    <p:sldId id="299" r:id="rId7"/>
    <p:sldId id="300" r:id="rId8"/>
    <p:sldId id="301" r:id="rId9"/>
    <p:sldId id="302" r:id="rId10"/>
    <p:sldId id="303" r:id="rId11"/>
    <p:sldId id="257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04" r:id="rId20"/>
    <p:sldId id="305" r:id="rId21"/>
    <p:sldId id="311" r:id="rId22"/>
    <p:sldId id="307" r:id="rId23"/>
    <p:sldId id="308" r:id="rId24"/>
    <p:sldId id="313" r:id="rId25"/>
    <p:sldId id="314" r:id="rId26"/>
    <p:sldId id="31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3" autoAdjust="0"/>
    <p:restoredTop sz="98128" autoAdjust="0"/>
  </p:normalViewPr>
  <p:slideViewPr>
    <p:cSldViewPr snapToGrid="0">
      <p:cViewPr>
        <p:scale>
          <a:sx n="50" d="100"/>
          <a:sy n="50" d="100"/>
        </p:scale>
        <p:origin x="67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70EDE-140C-412B-A4C0-39EF1C46D7FD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D379C-18F1-4DB9-BCD0-0259FC0966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379C-18F1-4DB9-BCD0-0259FC0966A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02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5422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108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770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89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57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328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190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03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208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455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33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86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43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453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049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148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B0511C-0D71-4453-BA63-D18C82CAA18A}" type="datetimeFigureOut">
              <a:rPr lang="zh-CN" altLang="en-US" smtClean="0"/>
              <a:pPr/>
              <a:t>2022/6/2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331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431" y="1051104"/>
            <a:ext cx="9652628" cy="4319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708503"/>
      </p:ext>
    </p:extLst>
  </p:cSld>
  <p:clrMapOvr>
    <a:masterClrMapping/>
  </p:clrMapOvr>
  <p:transition advTm="27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企业债券信用评级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评级框架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90687"/>
            <a:ext cx="7996707" cy="4948635"/>
          </a:xfrm>
          <a:prstGeom prst="rect">
            <a:avLst/>
          </a:prstGeom>
        </p:spPr>
      </p:pic>
      <p:sp>
        <p:nvSpPr>
          <p:cNvPr id="6" name="左箭头标注 5"/>
          <p:cNvSpPr/>
          <p:nvPr/>
        </p:nvSpPr>
        <p:spPr>
          <a:xfrm>
            <a:off x="8813800" y="5588000"/>
            <a:ext cx="2616200" cy="7239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债项评级</a:t>
            </a:r>
            <a:endParaRPr lang="zh-CN" altLang="en-US" sz="2200" b="1" dirty="0"/>
          </a:p>
        </p:txBody>
      </p:sp>
      <p:sp>
        <p:nvSpPr>
          <p:cNvPr id="7" name="左箭头标注 6"/>
          <p:cNvSpPr/>
          <p:nvPr/>
        </p:nvSpPr>
        <p:spPr>
          <a:xfrm>
            <a:off x="8801100" y="3987800"/>
            <a:ext cx="2616200" cy="7239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主体评级</a:t>
            </a:r>
            <a:endParaRPr lang="zh-CN" altLang="en-US" sz="2200" b="1" dirty="0"/>
          </a:p>
        </p:txBody>
      </p:sp>
      <p:sp>
        <p:nvSpPr>
          <p:cNvPr id="9" name="左箭头标注 8"/>
          <p:cNvSpPr/>
          <p:nvPr/>
        </p:nvSpPr>
        <p:spPr>
          <a:xfrm>
            <a:off x="8712200" y="2349500"/>
            <a:ext cx="2616200" cy="7239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2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秉承“贯穿经济周期”的原则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429938"/>
      </p:ext>
    </p:extLst>
  </p:cSld>
  <p:clrMapOvr>
    <a:masterClrMapping/>
  </p:clrMapOvr>
  <p:transition advTm="4748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企业债券信用增级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概念及作用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3363" y="1919288"/>
            <a:ext cx="83724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3842768"/>
      </p:ext>
    </p:extLst>
  </p:cSld>
  <p:clrMapOvr>
    <a:masterClrMapping/>
  </p:clrMapOvr>
  <p:transition advTm="7933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00132" cy="706964"/>
          </a:xfrm>
        </p:spPr>
        <p:txBody>
          <a:bodyPr/>
          <a:lstStyle/>
          <a:p>
            <a:r>
              <a:rPr lang="zh-CN" altLang="en-US" dirty="0" smtClean="0"/>
              <a:t>企业债券信用增级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债券市场增信方式的变化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4650" y="1795810"/>
            <a:ext cx="8607232" cy="47458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7682920"/>
      </p:ext>
    </p:extLst>
  </p:cSld>
  <p:clrMapOvr>
    <a:masterClrMapping/>
  </p:clrMapOvr>
  <p:transition advTm="6612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企业债券信用增级的方式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8175"/>
            <a:ext cx="7696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137393"/>
      </p:ext>
    </p:extLst>
  </p:cSld>
  <p:clrMapOvr>
    <a:masterClrMapping/>
  </p:clrMapOvr>
  <p:transition advTm="5526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企业债券信用增级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0158" y="2565086"/>
            <a:ext cx="10277341" cy="3320559"/>
          </a:xfrm>
          <a:prstGeom prst="rect">
            <a:avLst/>
          </a:prstGeom>
        </p:spPr>
      </p:pic>
      <p:sp>
        <p:nvSpPr>
          <p:cNvPr id="5" name="下箭头标注 4"/>
          <p:cNvSpPr/>
          <p:nvPr/>
        </p:nvSpPr>
        <p:spPr>
          <a:xfrm>
            <a:off x="2527300" y="1714500"/>
            <a:ext cx="3759200" cy="1003300"/>
          </a:xfrm>
          <a:prstGeom prst="down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b="1" dirty="0" smtClean="0">
                <a:solidFill>
                  <a:schemeClr val="tx1"/>
                </a:solidFill>
              </a:rPr>
              <a:t>第三方担保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6" name="下箭头标注 5"/>
          <p:cNvSpPr/>
          <p:nvPr/>
        </p:nvSpPr>
        <p:spPr>
          <a:xfrm>
            <a:off x="7645400" y="1739900"/>
            <a:ext cx="3759200" cy="1003300"/>
          </a:xfrm>
          <a:prstGeom prst="down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b="1" dirty="0" smtClean="0">
                <a:solidFill>
                  <a:schemeClr val="tx1"/>
                </a:solidFill>
              </a:rPr>
              <a:t>发行人内部增级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0563775"/>
      </p:ext>
    </p:extLst>
  </p:cSld>
  <p:clrMapOvr>
    <a:masterClrMapping/>
  </p:clrMapOvr>
  <p:transition advTm="14507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企业债券信用增级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保证担保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1900238"/>
            <a:ext cx="88265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0339354"/>
      </p:ext>
    </p:extLst>
  </p:cSld>
  <p:clrMapOvr>
    <a:masterClrMapping/>
  </p:clrMapOvr>
  <p:transition advTm="8102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抵</a:t>
            </a:r>
            <a:r>
              <a:rPr lang="en-US" altLang="zh-CN" dirty="0" smtClean="0"/>
              <a:t>/</a:t>
            </a:r>
            <a:r>
              <a:rPr lang="zh-CN" altLang="en-US" dirty="0"/>
              <a:t>质</a:t>
            </a:r>
            <a:r>
              <a:rPr lang="zh-CN" altLang="en-US" dirty="0" smtClean="0"/>
              <a:t>押担保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1695" y="1829776"/>
            <a:ext cx="9429788" cy="48383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9070503"/>
      </p:ext>
    </p:extLst>
  </p:cSld>
  <p:clrMapOvr>
    <a:masterClrMapping/>
  </p:clrMapOvr>
  <p:transition advTm="4214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企业债券信用增级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抵</a:t>
            </a:r>
            <a:r>
              <a:rPr lang="en-US" altLang="zh-CN" dirty="0" smtClean="0"/>
              <a:t>/</a:t>
            </a:r>
            <a:r>
              <a:rPr lang="zh-CN" altLang="en-US" dirty="0" smtClean="0"/>
              <a:t>质押担保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-711" t="5198" r="1217" b="-1988"/>
          <a:stretch/>
        </p:blipFill>
        <p:spPr>
          <a:xfrm>
            <a:off x="1868866" y="1680632"/>
            <a:ext cx="7570556" cy="4942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1885918"/>
      </p:ext>
    </p:extLst>
  </p:cSld>
  <p:clrMapOvr>
    <a:masterClrMapping/>
  </p:clrMapOvr>
  <p:transition advTm="10908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企业债券信用评级工作流程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46019" y="1680632"/>
            <a:ext cx="5979282" cy="5177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9028351"/>
      </p:ext>
    </p:extLst>
  </p:cSld>
  <p:clrMapOvr>
    <a:masterClrMapping/>
  </p:clrMapOvr>
  <p:transition advTm="321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9724" y="2622550"/>
            <a:ext cx="4734109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892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354" y="8593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信用评级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91" t="7936" r="3239" b="8333"/>
          <a:stretch>
            <a:fillRect/>
          </a:stretch>
        </p:blipFill>
        <p:spPr bwMode="auto">
          <a:xfrm>
            <a:off x="8394700" y="4178300"/>
            <a:ext cx="37973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33400" y="2550637"/>
            <a:ext cx="495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zh-CN" altLang="en-US" sz="2200" dirty="0" smtClean="0">
                <a:latin typeface="+mn-ea"/>
              </a:rPr>
              <a:t>信用评级在国内市场还处于发展初期，从</a:t>
            </a:r>
            <a:r>
              <a:rPr lang="en-US" sz="2200" dirty="0" smtClean="0">
                <a:latin typeface="+mn-ea"/>
              </a:rPr>
              <a:t>06</a:t>
            </a:r>
            <a:r>
              <a:rPr lang="zh-CN" altLang="en-US" sz="2200" dirty="0" smtClean="0">
                <a:latin typeface="+mn-ea"/>
              </a:rPr>
              <a:t>年交易商协会</a:t>
            </a:r>
            <a:r>
              <a:rPr lang="zh-CN" altLang="en-US" sz="2200" dirty="0" smtClean="0">
                <a:latin typeface="+mn-ea"/>
              </a:rPr>
              <a:t>成立推出短</a:t>
            </a:r>
            <a:r>
              <a:rPr lang="zh-CN" altLang="en-US" sz="2200" dirty="0" smtClean="0">
                <a:latin typeface="+mn-ea"/>
              </a:rPr>
              <a:t>融到现在大约</a:t>
            </a:r>
            <a:r>
              <a:rPr lang="en-US" sz="2200" dirty="0" smtClean="0">
                <a:latin typeface="+mn-ea"/>
              </a:rPr>
              <a:t>40</a:t>
            </a:r>
            <a:r>
              <a:rPr lang="zh-CN" altLang="en-US" sz="2200" dirty="0" smtClean="0">
                <a:latin typeface="+mn-ea"/>
              </a:rPr>
              <a:t>万亿的市场，我国信用评级的历史也就</a:t>
            </a:r>
            <a:r>
              <a:rPr lang="en-US" sz="2200" dirty="0" smtClean="0">
                <a:latin typeface="+mn-ea"/>
              </a:rPr>
              <a:t>16</a:t>
            </a:r>
            <a:r>
              <a:rPr lang="zh-CN" altLang="en-US" sz="2200" dirty="0" smtClean="0">
                <a:latin typeface="+mn-ea"/>
              </a:rPr>
              <a:t>年多的时间，同国外百年的金融发展史相比，我国金融市场以及评级行业还处于幼年期，从理论到实践都处于探索和成</a:t>
            </a:r>
            <a:r>
              <a:rPr lang="zh-CN" altLang="en-US" sz="2200" dirty="0" smtClean="0">
                <a:latin typeface="+mn-ea"/>
              </a:rPr>
              <a:t>长期。</a:t>
            </a:r>
            <a:endParaRPr lang="en-US" altLang="zh-CN" sz="2200" dirty="0" smtClean="0">
              <a:latin typeface="+mn-ea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sz="2200" dirty="0" smtClean="0">
              <a:latin typeface="+mn-ea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/>
              <a:t>2021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月，</a:t>
            </a:r>
            <a:r>
              <a:rPr lang="zh-CN" altLang="en-US" sz="2400" dirty="0" smtClean="0"/>
              <a:t>央行宣布取消债券强制</a:t>
            </a:r>
            <a:r>
              <a:rPr lang="zh-CN" altLang="en-US" sz="2400" dirty="0" smtClean="0"/>
              <a:t>评级。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8200" y="5077984"/>
            <a:ext cx="2528888" cy="17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64398"/>
            <a:ext cx="6731000" cy="37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1(带强调线) 4"/>
          <p:cNvSpPr/>
          <p:nvPr/>
        </p:nvSpPr>
        <p:spPr>
          <a:xfrm>
            <a:off x="7632700" y="5029200"/>
            <a:ext cx="4559300" cy="787400"/>
          </a:xfrm>
          <a:prstGeom prst="accentCallout1">
            <a:avLst>
              <a:gd name="adj1" fmla="val 71976"/>
              <a:gd name="adj2" fmla="val 24"/>
              <a:gd name="adj3" fmla="val 28629"/>
              <a:gd name="adj4" fmla="val -2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行业协会建议，原则上</a:t>
            </a:r>
            <a:r>
              <a:rPr lang="en-US" b="1" dirty="0" smtClean="0"/>
              <a:t>AA</a:t>
            </a:r>
            <a:r>
              <a:rPr lang="zh-CN" altLang="en-US" b="1" dirty="0" smtClean="0"/>
              <a:t>级以上</a:t>
            </a:r>
            <a:r>
              <a:rPr lang="zh-CN" altLang="en-US" b="1" dirty="0" smtClean="0"/>
              <a:t>才能发债，证监会也建议，原则上</a:t>
            </a:r>
            <a:r>
              <a:rPr lang="en-US" b="1" dirty="0" smtClean="0"/>
              <a:t>AA</a:t>
            </a:r>
            <a:r>
              <a:rPr lang="zh-CN" altLang="en-US" b="1" dirty="0" smtClean="0"/>
              <a:t>级以上</a:t>
            </a:r>
            <a:r>
              <a:rPr lang="zh-CN" altLang="en-US" b="1" dirty="0" smtClean="0"/>
              <a:t>才能质押。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6781800" y="2336800"/>
            <a:ext cx="5410200" cy="2209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我国评级机构呈现数量较多、占比较为分散的特点。国内</a:t>
            </a:r>
            <a:r>
              <a:rPr lang="zh-CN" altLang="en-US" b="1" dirty="0" smtClean="0">
                <a:solidFill>
                  <a:schemeClr val="tx1"/>
                </a:solidFill>
              </a:rPr>
              <a:t>持牌信用评级机构主要有中诚信国际、上海新世纪、联合评级、联合资信、东方金诚、中证鹏元、大公国际等</a:t>
            </a:r>
            <a:r>
              <a:rPr lang="en-US" altLang="zh-CN" b="1" dirty="0" smtClean="0">
                <a:solidFill>
                  <a:schemeClr val="tx1"/>
                </a:solidFill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</a:rPr>
              <a:t>家机构，均只有最多</a:t>
            </a:r>
            <a:r>
              <a:rPr lang="en-US" altLang="zh-CN" b="1" dirty="0" smtClean="0">
                <a:solidFill>
                  <a:schemeClr val="tx1"/>
                </a:solidFill>
              </a:rPr>
              <a:t>15</a:t>
            </a:r>
            <a:r>
              <a:rPr lang="zh-CN" altLang="en-US" b="1" dirty="0" smtClean="0">
                <a:solidFill>
                  <a:schemeClr val="tx1"/>
                </a:solidFill>
              </a:rPr>
              <a:t>年的发展历史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标准普尔、穆迪、惠誉国际三大国际评级机构垄断美国</a:t>
            </a:r>
            <a:r>
              <a:rPr lang="en-US" altLang="zh-CN" b="1" dirty="0" smtClean="0">
                <a:solidFill>
                  <a:schemeClr val="tx1"/>
                </a:solidFill>
              </a:rPr>
              <a:t>95%</a:t>
            </a:r>
            <a:r>
              <a:rPr lang="zh-CN" altLang="en-US" b="1" dirty="0" smtClean="0">
                <a:solidFill>
                  <a:schemeClr val="tx1"/>
                </a:solidFill>
              </a:rPr>
              <a:t>的评级市场</a:t>
            </a:r>
            <a:r>
              <a:rPr lang="zh-CN" altLang="en-US" b="1" dirty="0" smtClean="0">
                <a:solidFill>
                  <a:schemeClr val="tx1"/>
                </a:solidFill>
              </a:rPr>
              <a:t>份额。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55700" y="6197600"/>
            <a:ext cx="11036300" cy="660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经过近几十年的发展，中国评级行业已经形成了一套独特的评级体系，与国际评级体系产生了巨大的差异。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---------------《</a:t>
            </a:r>
            <a:r>
              <a:rPr lang="zh-CN" altLang="en-US" b="1" dirty="0" smtClean="0">
                <a:solidFill>
                  <a:schemeClr val="tx1"/>
                </a:solidFill>
              </a:rPr>
              <a:t>中国新闻周刊</a:t>
            </a:r>
            <a:r>
              <a:rPr lang="en-US" altLang="zh-CN" b="1" dirty="0" smtClean="0">
                <a:solidFill>
                  <a:schemeClr val="tx1"/>
                </a:solidFill>
              </a:rPr>
              <a:t>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5222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603500"/>
            <a:ext cx="10287000" cy="3975100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2017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年，东方金诚因评级系统存在漏洞，未严格履行不定期跟踪评级工作制度，尽职调查工作不到位，打分模型数据计算错误等问题，被北京监管局出具警示。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2018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年，大公国际因存在内部管理混乱，开展评级业务违背独立原则，人员资质不符合要求等违规行为，被证监会责令整改。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2020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年，东方金诚因存在未对影响受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主体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偿债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能力的部分重要因素进行必要分析等违规事实，被北京证监局责令改正。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2021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年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月，人民银行发布公告：取消债务融资工具发行环节的债项评级强制披露要求，仅保留企业主体评级报告披露要求。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2021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年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8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月，人民银行发布再次发布公告：取消非金融企业债务融资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工具发行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环节信用评级的要求。这意味着非金融企业在发债时主体评级也强制取消了。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5" y="2322513"/>
            <a:ext cx="85534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上箭头标注 5"/>
          <p:cNvSpPr/>
          <p:nvPr/>
        </p:nvSpPr>
        <p:spPr>
          <a:xfrm>
            <a:off x="0" y="5283200"/>
            <a:ext cx="5321300" cy="1574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/>
              <a:t>相同评级的债券发行利率却有差异，实证检验结果：评级对发行利率没有解释力。</a:t>
            </a:r>
            <a:endParaRPr lang="zh-CN" altLang="en-US" sz="2000" b="1" dirty="0"/>
          </a:p>
        </p:txBody>
      </p:sp>
      <p:sp>
        <p:nvSpPr>
          <p:cNvPr id="7" name="上箭头标注 6"/>
          <p:cNvSpPr/>
          <p:nvPr/>
        </p:nvSpPr>
        <p:spPr>
          <a:xfrm>
            <a:off x="6375400" y="5283200"/>
            <a:ext cx="5816600" cy="1574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/>
              <a:t>历史违约数据不足，无法形成一个有序的债券市场评级违约检验机制。</a:t>
            </a:r>
          </a:p>
        </p:txBody>
      </p:sp>
      <p:sp>
        <p:nvSpPr>
          <p:cNvPr id="8" name="线形标注 2(带强调线) 7"/>
          <p:cNvSpPr/>
          <p:nvPr/>
        </p:nvSpPr>
        <p:spPr>
          <a:xfrm>
            <a:off x="8636000" y="2324100"/>
            <a:ext cx="3556000" cy="1155700"/>
          </a:xfrm>
          <a:prstGeom prst="accentCallout2">
            <a:avLst>
              <a:gd name="adj1" fmla="val 24245"/>
              <a:gd name="adj2" fmla="val 238"/>
              <a:gd name="adj3" fmla="val 22047"/>
              <a:gd name="adj4" fmla="val -1310"/>
              <a:gd name="adj5" fmla="val 110302"/>
              <a:gd name="adj6" fmla="val -2809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tx1"/>
                </a:solidFill>
              </a:rPr>
              <a:t>机制设计：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r>
              <a:rPr lang="zh-CN" altLang="en-US" sz="2200" b="1" dirty="0" smtClean="0">
                <a:solidFill>
                  <a:schemeClr val="tx1"/>
                </a:solidFill>
              </a:rPr>
              <a:t>审核定利率，评级定利率？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7953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438" y="2316461"/>
            <a:ext cx="8234268" cy="368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95008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600" y="2463800"/>
            <a:ext cx="4406900" cy="3416300"/>
          </a:xfrm>
        </p:spPr>
        <p:txBody>
          <a:bodyPr>
            <a:noAutofit/>
          </a:bodyPr>
          <a:lstStyle/>
          <a:p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数据为</a:t>
            </a:r>
            <a:r>
              <a:rPr lang="en-US" altLang="zh-CN" sz="2200" dirty="0" smtClean="0">
                <a:latin typeface="仿宋" pitchFamily="49" charset="-122"/>
                <a:ea typeface="仿宋" pitchFamily="49" charset="-122"/>
              </a:rPr>
              <a:t>2018</a:t>
            </a:r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年存量证券评级情况。</a:t>
            </a:r>
            <a:endParaRPr lang="en-US" altLang="zh-CN" sz="22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2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初始评级几乎都在</a:t>
            </a:r>
            <a:r>
              <a:rPr lang="en-US" altLang="zh-CN" sz="2200" dirty="0" smtClean="0"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级别及以上。</a:t>
            </a:r>
            <a:r>
              <a:rPr lang="en-US" altLang="zh-CN" sz="2200" dirty="0" smtClean="0">
                <a:latin typeface="仿宋" pitchFamily="49" charset="-122"/>
                <a:ea typeface="仿宋" pitchFamily="49" charset="-122"/>
              </a:rPr>
              <a:t>AA</a:t>
            </a:r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级别以下的几乎都是已发行债券问题爆发时，进行的评级调整。</a:t>
            </a:r>
            <a:endParaRPr lang="en-US" altLang="zh-CN" sz="22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2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有的债券直接从</a:t>
            </a:r>
            <a:r>
              <a:rPr lang="en-US" altLang="zh-CN" sz="2200" dirty="0" smtClean="0">
                <a:latin typeface="仿宋" pitchFamily="49" charset="-122"/>
                <a:ea typeface="仿宋" pitchFamily="49" charset="-122"/>
              </a:rPr>
              <a:t>AAA</a:t>
            </a:r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级调整为</a:t>
            </a:r>
            <a:r>
              <a:rPr lang="en-US" altLang="zh-CN" sz="2200" dirty="0" smtClean="0">
                <a:latin typeface="仿宋" pitchFamily="49" charset="-122"/>
                <a:ea typeface="仿宋" pitchFamily="49" charset="-122"/>
              </a:rPr>
              <a:t>CCC</a:t>
            </a:r>
            <a:r>
              <a:rPr lang="zh-CN" altLang="en-US" sz="2200" dirty="0" smtClean="0">
                <a:latin typeface="仿宋" pitchFamily="49" charset="-122"/>
                <a:ea typeface="仿宋" pitchFamily="49" charset="-122"/>
              </a:rPr>
              <a:t>级别。</a:t>
            </a:r>
            <a:endParaRPr lang="zh-CN" altLang="en-US" sz="2200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463" y="1773238"/>
            <a:ext cx="41052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428874"/>
            <a:ext cx="7372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线形标注 2 7"/>
          <p:cNvSpPr/>
          <p:nvPr/>
        </p:nvSpPr>
        <p:spPr>
          <a:xfrm>
            <a:off x="8013700" y="2425700"/>
            <a:ext cx="4178300" cy="9779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981"/>
              <a:gd name="adj6" fmla="val -697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承销商、会计师事务所、律师事务所、评估公司、银行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0021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我国评级市场的现状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178300" y="3136900"/>
            <a:ext cx="2844800" cy="17907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评级机构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线形标注 2(带强调线) 6"/>
          <p:cNvSpPr/>
          <p:nvPr/>
        </p:nvSpPr>
        <p:spPr>
          <a:xfrm>
            <a:off x="7200900" y="2882900"/>
            <a:ext cx="2057400" cy="609600"/>
          </a:xfrm>
          <a:prstGeom prst="accentCallout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政府不断干预</a:t>
            </a:r>
            <a:endParaRPr lang="zh-CN" altLang="en-US" dirty="0"/>
          </a:p>
        </p:txBody>
      </p:sp>
      <p:sp>
        <p:nvSpPr>
          <p:cNvPr id="9" name="线形标注 2(带强调线) 8"/>
          <p:cNvSpPr/>
          <p:nvPr/>
        </p:nvSpPr>
        <p:spPr>
          <a:xfrm>
            <a:off x="7353300" y="4445000"/>
            <a:ext cx="20955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416"/>
              <a:gd name="adj6" fmla="val -4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机制设计上架空</a:t>
            </a:r>
            <a:endParaRPr lang="zh-CN" altLang="en-US" dirty="0"/>
          </a:p>
        </p:txBody>
      </p:sp>
      <p:sp>
        <p:nvSpPr>
          <p:cNvPr id="10" name="线形标注 2(带强调线) 9"/>
          <p:cNvSpPr/>
          <p:nvPr/>
        </p:nvSpPr>
        <p:spPr>
          <a:xfrm>
            <a:off x="1879600" y="2819400"/>
            <a:ext cx="1828800" cy="609600"/>
          </a:xfrm>
          <a:prstGeom prst="accentCallout2">
            <a:avLst>
              <a:gd name="adj1" fmla="val 91667"/>
              <a:gd name="adj2" fmla="val 105536"/>
              <a:gd name="adj3" fmla="val 45833"/>
              <a:gd name="adj4" fmla="val 105231"/>
              <a:gd name="adj5" fmla="val 129167"/>
              <a:gd name="adj6" fmla="val 14603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行业没有话语权</a:t>
            </a:r>
            <a:endParaRPr lang="zh-CN" altLang="en-US" dirty="0"/>
          </a:p>
        </p:txBody>
      </p:sp>
      <p:sp>
        <p:nvSpPr>
          <p:cNvPr id="11" name="线形标注 2(带强调线) 10"/>
          <p:cNvSpPr/>
          <p:nvPr/>
        </p:nvSpPr>
        <p:spPr>
          <a:xfrm>
            <a:off x="1816100" y="4495800"/>
            <a:ext cx="1828800" cy="609600"/>
          </a:xfrm>
          <a:prstGeom prst="accentCallout2">
            <a:avLst>
              <a:gd name="adj1" fmla="val 91667"/>
              <a:gd name="adj2" fmla="val 105536"/>
              <a:gd name="adj3" fmla="val 45833"/>
              <a:gd name="adj4" fmla="val 105231"/>
              <a:gd name="adj5" fmla="val -29166"/>
              <a:gd name="adj6" fmla="val 15367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投资者视而不见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320800" y="5588000"/>
            <a:ext cx="7683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让自己被自己激励，让正确的事情不断重复</a:t>
            </a:r>
            <a:endParaRPr lang="zh-CN" altLang="en-US" sz="2800" b="1" dirty="0"/>
          </a:p>
        </p:txBody>
      </p:sp>
      <p:sp>
        <p:nvSpPr>
          <p:cNvPr id="14" name="圆角矩形 13"/>
          <p:cNvSpPr/>
          <p:nvPr/>
        </p:nvSpPr>
        <p:spPr>
          <a:xfrm>
            <a:off x="6324600" y="6261100"/>
            <a:ext cx="5867400" cy="5969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构建基于</a:t>
            </a:r>
            <a:r>
              <a:rPr lang="en-US" altLang="en-US" sz="2800" b="1" dirty="0" smtClean="0"/>
              <a:t>“</a:t>
            </a:r>
            <a:r>
              <a:rPr lang="zh-CN" altLang="en-US" sz="2800" b="1" dirty="0" smtClean="0"/>
              <a:t>声誉机制</a:t>
            </a:r>
            <a:r>
              <a:rPr lang="en-US" altLang="en-US" sz="2800" b="1" dirty="0" smtClean="0"/>
              <a:t>”</a:t>
            </a:r>
            <a:r>
              <a:rPr lang="zh-CN" altLang="en-US" sz="2800" b="1" dirty="0" smtClean="0"/>
              <a:t>的市场新秩序</a:t>
            </a:r>
          </a:p>
        </p:txBody>
      </p:sp>
    </p:spTree>
  </p:cSld>
  <p:clrMapOvr>
    <a:masterClrMapping/>
  </p:clrMapOvr>
  <p:transition advTm="9500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314" y="636044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什么是信用评级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17281"/>
            <a:ext cx="9001259" cy="5037742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791700" y="4940300"/>
            <a:ext cx="2400300" cy="191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u="sng" dirty="0" smtClean="0">
                <a:solidFill>
                  <a:srgbClr val="FFC000"/>
                </a:solidFill>
              </a:rPr>
              <a:t>债项</a:t>
            </a:r>
            <a:r>
              <a:rPr lang="zh-CN" altLang="en-US" sz="2400" b="1" u="sng" dirty="0" smtClean="0">
                <a:solidFill>
                  <a:srgbClr val="FFC000"/>
                </a:solidFill>
              </a:rPr>
              <a:t>评级</a:t>
            </a:r>
            <a:r>
              <a:rPr lang="zh-CN" altLang="en-US" sz="2400" b="1" u="sng" dirty="0" smtClean="0">
                <a:solidFill>
                  <a:srgbClr val="FFC000"/>
                </a:solidFill>
              </a:rPr>
              <a:t>高于</a:t>
            </a:r>
            <a:endParaRPr lang="en-US" altLang="zh-CN" sz="2400" b="1" u="sng" dirty="0" smtClean="0">
              <a:solidFill>
                <a:srgbClr val="FFC000"/>
              </a:solidFill>
            </a:endParaRPr>
          </a:p>
          <a:p>
            <a:r>
              <a:rPr lang="zh-CN" altLang="en-US" sz="2400" b="1" u="sng" dirty="0" smtClean="0">
                <a:solidFill>
                  <a:srgbClr val="FFC000"/>
                </a:solidFill>
              </a:rPr>
              <a:t>主体评级</a:t>
            </a:r>
            <a:endParaRPr lang="en-US" altLang="zh-CN" sz="2400" b="1" u="sng" dirty="0" smtClean="0">
              <a:solidFill>
                <a:srgbClr val="FFC000"/>
              </a:solidFill>
            </a:endParaRPr>
          </a:p>
        </p:txBody>
      </p:sp>
      <p:sp>
        <p:nvSpPr>
          <p:cNvPr id="6" name="上箭头标注 5"/>
          <p:cNvSpPr/>
          <p:nvPr/>
        </p:nvSpPr>
        <p:spPr>
          <a:xfrm>
            <a:off x="3467100" y="4406900"/>
            <a:ext cx="3009900" cy="520700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评价对象：发行人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上箭头标注 7"/>
          <p:cNvSpPr/>
          <p:nvPr/>
        </p:nvSpPr>
        <p:spPr>
          <a:xfrm>
            <a:off x="3035300" y="6070600"/>
            <a:ext cx="5359400" cy="520700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评价对象：发行人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+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（增信条件）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+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（优先程度）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2447175"/>
      </p:ext>
    </p:extLst>
  </p:cSld>
  <p:clrMapOvr>
    <a:masterClrMapping/>
  </p:clrMapOvr>
  <p:transition advTm="16921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354" y="6688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求偿顺序</a:t>
            </a:r>
          </a:p>
        </p:txBody>
      </p:sp>
      <p:sp>
        <p:nvSpPr>
          <p:cNvPr id="4" name="椭圆 3"/>
          <p:cNvSpPr/>
          <p:nvPr/>
        </p:nvSpPr>
        <p:spPr>
          <a:xfrm>
            <a:off x="2057400" y="2717800"/>
            <a:ext cx="3873500" cy="35179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16200000" flipV="1">
            <a:off x="3060700" y="3581400"/>
            <a:ext cx="1714500" cy="6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" idx="7"/>
          </p:cNvCxnSpPr>
          <p:nvPr/>
        </p:nvCxnSpPr>
        <p:spPr>
          <a:xfrm flipV="1">
            <a:off x="3924300" y="3232984"/>
            <a:ext cx="1439339" cy="1300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949700" y="4508500"/>
            <a:ext cx="2006600" cy="25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5"/>
          </p:cNvCxnSpPr>
          <p:nvPr/>
        </p:nvCxnSpPr>
        <p:spPr>
          <a:xfrm>
            <a:off x="3937000" y="4533900"/>
            <a:ext cx="1426639" cy="1186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3"/>
          </p:cNvCxnSpPr>
          <p:nvPr/>
        </p:nvCxnSpPr>
        <p:spPr>
          <a:xfrm rot="10800000" flipV="1">
            <a:off x="2624662" y="4584700"/>
            <a:ext cx="1299639" cy="1135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线形标注 2(带强调线) 22"/>
          <p:cNvSpPr/>
          <p:nvPr/>
        </p:nvSpPr>
        <p:spPr>
          <a:xfrm>
            <a:off x="4686300" y="2438400"/>
            <a:ext cx="1130300" cy="711200"/>
          </a:xfrm>
          <a:prstGeom prst="accentCallout2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债券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持有人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线形标注 2(带强调线) 23"/>
          <p:cNvSpPr/>
          <p:nvPr/>
        </p:nvSpPr>
        <p:spPr>
          <a:xfrm>
            <a:off x="6184900" y="3454400"/>
            <a:ext cx="1130300" cy="711200"/>
          </a:xfrm>
          <a:prstGeom prst="accentCallout2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债券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持有人</a:t>
            </a:r>
          </a:p>
        </p:txBody>
      </p:sp>
      <p:sp>
        <p:nvSpPr>
          <p:cNvPr id="25" name="线形标注 2(带强调线) 24"/>
          <p:cNvSpPr/>
          <p:nvPr/>
        </p:nvSpPr>
        <p:spPr>
          <a:xfrm>
            <a:off x="6172200" y="5219700"/>
            <a:ext cx="1130300" cy="711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143"/>
              <a:gd name="adj6" fmla="val -66892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债券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持有人</a:t>
            </a:r>
          </a:p>
        </p:txBody>
      </p:sp>
      <p:sp>
        <p:nvSpPr>
          <p:cNvPr id="26" name="线形标注 2(带强调线) 25"/>
          <p:cNvSpPr/>
          <p:nvPr/>
        </p:nvSpPr>
        <p:spPr>
          <a:xfrm>
            <a:off x="4711700" y="5892800"/>
            <a:ext cx="1130300" cy="711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143"/>
              <a:gd name="adj6" fmla="val -66892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债券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持有人</a:t>
            </a:r>
          </a:p>
        </p:txBody>
      </p:sp>
      <p:sp>
        <p:nvSpPr>
          <p:cNvPr id="27" name="线形标注 2(带强调线) 26"/>
          <p:cNvSpPr/>
          <p:nvPr/>
        </p:nvSpPr>
        <p:spPr>
          <a:xfrm>
            <a:off x="635000" y="4978400"/>
            <a:ext cx="1130300" cy="711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6786"/>
              <a:gd name="adj6" fmla="val 172434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股东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83500" y="2371636"/>
            <a:ext cx="4191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 smtClean="0">
                <a:latin typeface="仿宋" pitchFamily="49" charset="-122"/>
                <a:ea typeface="仿宋" pitchFamily="49" charset="-122"/>
              </a:rPr>
              <a:t>同一企业会有不同的投资项目，基于不同项目发行不同债券的条款可能存在不同（例如，优先偿付顺序不同、发行笔次不同、抵</a:t>
            </a:r>
            <a:r>
              <a:rPr lang="en-US" altLang="zh-CN" sz="2200" b="1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zh-CN" altLang="en-US" sz="2200" b="1" dirty="0" smtClean="0">
                <a:latin typeface="仿宋" pitchFamily="49" charset="-122"/>
                <a:ea typeface="仿宋" pitchFamily="49" charset="-122"/>
              </a:rPr>
              <a:t>质押物情况不同），这些最终都体现为不同债券增信情况的不同。</a:t>
            </a:r>
            <a:endParaRPr lang="zh-CN" altLang="en-US" sz="2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810500" y="4940300"/>
            <a:ext cx="4381500" cy="191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u="sng" dirty="0" smtClean="0">
                <a:solidFill>
                  <a:srgbClr val="FFC000"/>
                </a:solidFill>
              </a:rPr>
              <a:t>主体评级可能比发行的所有债券的债项评级中最低的一个还要低。</a:t>
            </a:r>
            <a:endParaRPr lang="en-US" altLang="zh-CN" sz="2400" b="1" u="sng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652" y="706382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信用等级符号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90687"/>
            <a:ext cx="6953518" cy="49787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1352896"/>
      </p:ext>
    </p:extLst>
  </p:cSld>
  <p:clrMapOvr>
    <a:masterClrMapping/>
  </p:clrMapOvr>
  <p:transition advTm="7223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382" y="762653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信用评级的意义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9156" y="2530474"/>
            <a:ext cx="8327644" cy="3756025"/>
          </a:xfrm>
          <a:prstGeom prst="rect">
            <a:avLst/>
          </a:prstGeom>
        </p:spPr>
      </p:pic>
      <p:sp>
        <p:nvSpPr>
          <p:cNvPr id="6" name="线形标注 1(带强调线) 5"/>
          <p:cNvSpPr/>
          <p:nvPr/>
        </p:nvSpPr>
        <p:spPr>
          <a:xfrm>
            <a:off x="7137400" y="5156200"/>
            <a:ext cx="5054600" cy="1701800"/>
          </a:xfrm>
          <a:prstGeom prst="accentCallout1">
            <a:avLst>
              <a:gd name="adj1" fmla="val 18750"/>
              <a:gd name="adj2" fmla="val -8333"/>
              <a:gd name="adj3" fmla="val -13619"/>
              <a:gd name="adj4" fmla="val -21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对于跨国投资，美国信用评级机构出具的关于债权人保护的报告，增加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个因素：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征收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强制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国有化风险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由政府原因导致的违约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5162327"/>
      </p:ext>
    </p:extLst>
  </p:cSld>
  <p:clrMapOvr>
    <a:masterClrMapping/>
  </p:clrMapOvr>
  <p:transition advTm="14886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179" y="621975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企业债券信用评级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相关的法律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04200"/>
            <a:ext cx="8679018" cy="50253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6839541"/>
      </p:ext>
    </p:extLst>
  </p:cSld>
  <p:clrMapOvr>
    <a:masterClrMapping/>
  </p:clrMapOvr>
  <p:transition advTm="844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90720" y="79078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企业债券信用评级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相关的法律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8782" y="1699909"/>
            <a:ext cx="8513351" cy="489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5115579"/>
      </p:ext>
    </p:extLst>
  </p:cSld>
  <p:clrMapOvr>
    <a:masterClrMapping/>
  </p:clrMapOvr>
  <p:transition advTm="128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企业债券信用评级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基本原则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4182" y="1986902"/>
            <a:ext cx="7177385" cy="3860106"/>
          </a:xfrm>
          <a:prstGeom prst="rect">
            <a:avLst/>
          </a:prstGeom>
        </p:spPr>
      </p:pic>
      <p:sp>
        <p:nvSpPr>
          <p:cNvPr id="5" name="左箭头标注 4"/>
          <p:cNvSpPr/>
          <p:nvPr/>
        </p:nvSpPr>
        <p:spPr>
          <a:xfrm>
            <a:off x="5232400" y="1511300"/>
            <a:ext cx="6235700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18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chemeClr val="tx1"/>
                </a:solidFill>
              </a:rPr>
              <a:t>机制设计：谁支付评级费用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；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r>
              <a:rPr lang="en-US" altLang="zh-CN" sz="2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1500" b="1" dirty="0" smtClean="0">
                <a:solidFill>
                  <a:schemeClr val="tx1"/>
                </a:solidFill>
              </a:rPr>
              <a:t>（投资人</a:t>
            </a:r>
            <a:r>
              <a:rPr lang="zh-CN" altLang="en-US" sz="1500" b="1" dirty="0" smtClean="0">
                <a:solidFill>
                  <a:schemeClr val="tx1"/>
                </a:solidFill>
              </a:rPr>
              <a:t>付</a:t>
            </a:r>
            <a:r>
              <a:rPr lang="zh-CN" altLang="en-US" sz="1500" b="1" dirty="0" smtClean="0">
                <a:solidFill>
                  <a:schemeClr val="tx1"/>
                </a:solidFill>
              </a:rPr>
              <a:t>费</a:t>
            </a:r>
            <a:r>
              <a:rPr lang="en-US" altLang="zh-CN" sz="1500" b="1" dirty="0" smtClean="0">
                <a:solidFill>
                  <a:schemeClr val="tx1"/>
                </a:solidFill>
              </a:rPr>
              <a:t>V.S.</a:t>
            </a:r>
            <a:r>
              <a:rPr lang="zh-CN" altLang="en-US" sz="1500" b="1" dirty="0" smtClean="0">
                <a:solidFill>
                  <a:schemeClr val="tx1"/>
                </a:solidFill>
              </a:rPr>
              <a:t>发行人</a:t>
            </a:r>
            <a:r>
              <a:rPr lang="zh-CN" altLang="en-US" sz="1500" b="1" dirty="0" smtClean="0">
                <a:solidFill>
                  <a:schemeClr val="tx1"/>
                </a:solidFill>
              </a:rPr>
              <a:t>付费）</a:t>
            </a:r>
            <a:endParaRPr lang="en-US" altLang="zh-CN" sz="15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chemeClr val="tx1"/>
                </a:solidFill>
              </a:rPr>
              <a:t>国际评级公司目前均采用发行人付费的模式</a:t>
            </a:r>
          </a:p>
        </p:txBody>
      </p:sp>
      <p:sp>
        <p:nvSpPr>
          <p:cNvPr id="7" name="左箭头标注 6"/>
          <p:cNvSpPr/>
          <p:nvPr/>
        </p:nvSpPr>
        <p:spPr>
          <a:xfrm>
            <a:off x="7924800" y="5003800"/>
            <a:ext cx="4102100" cy="9271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tx1"/>
                </a:solidFill>
              </a:rPr>
              <a:t>评级与经济周期没有关系</a:t>
            </a:r>
          </a:p>
        </p:txBody>
      </p:sp>
    </p:spTree>
    <p:extLst>
      <p:ext uri="{BB962C8B-B14F-4D97-AF65-F5344CB8AC3E}">
        <p14:creationId xmlns="" xmlns:p14="http://schemas.microsoft.com/office/powerpoint/2010/main" val="1439037964"/>
      </p:ext>
    </p:extLst>
  </p:cSld>
  <p:clrMapOvr>
    <a:masterClrMapping/>
  </p:clrMapOvr>
  <p:transition advTm="174248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1842</TotalTime>
  <Words>891</Words>
  <Application>Microsoft Office PowerPoint</Application>
  <PresentationFormat>自定义</PresentationFormat>
  <Paragraphs>84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离子会议室</vt:lpstr>
      <vt:lpstr>幻灯片 1</vt:lpstr>
      <vt:lpstr>信用评级</vt:lpstr>
      <vt:lpstr>什么是信用评级</vt:lpstr>
      <vt:lpstr>求偿顺序</vt:lpstr>
      <vt:lpstr>信用等级符号</vt:lpstr>
      <vt:lpstr>信用评级的意义</vt:lpstr>
      <vt:lpstr>企业债券信用评级—相关的法律</vt:lpstr>
      <vt:lpstr>企业债券信用评级—相关的法律</vt:lpstr>
      <vt:lpstr>企业债券信用评级—基本原则</vt:lpstr>
      <vt:lpstr>企业债券信用评级—评级框架</vt:lpstr>
      <vt:lpstr>企业债券信用增级—概念及作用</vt:lpstr>
      <vt:lpstr>企业债券信用增级—债券市场增信方式的变化</vt:lpstr>
      <vt:lpstr>企业债券信用增级的方式</vt:lpstr>
      <vt:lpstr>企业债券信用增级</vt:lpstr>
      <vt:lpstr>企业债券信用增级—保证担保</vt:lpstr>
      <vt:lpstr>抵/质押担保</vt:lpstr>
      <vt:lpstr>企业债券信用增级—抵/质押担保</vt:lpstr>
      <vt:lpstr>企业债券信用评级工作流程</vt:lpstr>
      <vt:lpstr>我国评级市场的现状</vt:lpstr>
      <vt:lpstr>我国评级市场的现状</vt:lpstr>
      <vt:lpstr>我国评级市场的现状</vt:lpstr>
      <vt:lpstr>我国评级市场的现状</vt:lpstr>
      <vt:lpstr>我国评级市场的现状</vt:lpstr>
      <vt:lpstr>我国评级市场的现状</vt:lpstr>
      <vt:lpstr>我国评级市场的现状</vt:lpstr>
      <vt:lpstr>我国评级市场的现状</vt:lpstr>
    </vt:vector>
  </TitlesOfParts>
  <Company>Personal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gary.guo</dc:creator>
  <cp:lastModifiedBy>xbany</cp:lastModifiedBy>
  <cp:revision>123</cp:revision>
  <dcterms:created xsi:type="dcterms:W3CDTF">2018-04-17T07:06:58Z</dcterms:created>
  <dcterms:modified xsi:type="dcterms:W3CDTF">2022-06-02T04:07:23Z</dcterms:modified>
</cp:coreProperties>
</file>