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490" r:id="rId3"/>
    <p:sldId id="494" r:id="rId4"/>
    <p:sldId id="536" r:id="rId5"/>
    <p:sldId id="491" r:id="rId6"/>
    <p:sldId id="493" r:id="rId7"/>
    <p:sldId id="530" r:id="rId8"/>
    <p:sldId id="277" r:id="rId9"/>
    <p:sldId id="538" r:id="rId10"/>
    <p:sldId id="539" r:id="rId11"/>
  </p:sldIdLst>
  <p:sldSz cx="12192000" cy="6858000"/>
  <p:notesSz cx="6858000" cy="9525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 wenyu" initials="d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7" autoAdjust="0"/>
    <p:restoredTop sz="96357" autoAdjust="0"/>
  </p:normalViewPr>
  <p:slideViewPr>
    <p:cSldViewPr snapToGrid="0">
      <p:cViewPr varScale="1">
        <p:scale>
          <a:sx n="100" d="100"/>
          <a:sy n="100" d="100"/>
        </p:scale>
        <p:origin x="96" y="252"/>
      </p:cViewPr>
      <p:guideLst>
        <p:guide orient="horz" pos="2122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7904"/>
          </a:xfrm>
          <a:prstGeom prst="rect">
            <a:avLst/>
          </a:prstGeom>
        </p:spPr>
        <p:txBody>
          <a:bodyPr vert="horz" lIns="93607" tIns="46804" rIns="93607" bIns="4680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7904"/>
          </a:xfrm>
          <a:prstGeom prst="rect">
            <a:avLst/>
          </a:prstGeom>
        </p:spPr>
        <p:txBody>
          <a:bodyPr vert="horz" lIns="93607" tIns="46804" rIns="93607" bIns="46804" rtlCol="0"/>
          <a:lstStyle>
            <a:lvl1pPr algn="r">
              <a:defRPr sz="1300"/>
            </a:lvl1pPr>
          </a:lstStyle>
          <a:p>
            <a:fld id="{B706C4DD-FA61-4203-83C0-DE4868AD9EEA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0625"/>
            <a:ext cx="5715000" cy="3214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07" tIns="46804" rIns="93607" bIns="4680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583906"/>
            <a:ext cx="5486400" cy="3750469"/>
          </a:xfrm>
          <a:prstGeom prst="rect">
            <a:avLst/>
          </a:prstGeom>
        </p:spPr>
        <p:txBody>
          <a:bodyPr vert="horz" lIns="93607" tIns="46804" rIns="93607" bIns="4680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047097"/>
            <a:ext cx="2971800" cy="477903"/>
          </a:xfrm>
          <a:prstGeom prst="rect">
            <a:avLst/>
          </a:prstGeom>
        </p:spPr>
        <p:txBody>
          <a:bodyPr vert="horz" lIns="93607" tIns="46804" rIns="93607" bIns="4680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047097"/>
            <a:ext cx="2971800" cy="477903"/>
          </a:xfrm>
          <a:prstGeom prst="rect">
            <a:avLst/>
          </a:prstGeom>
        </p:spPr>
        <p:txBody>
          <a:bodyPr vert="horz" lIns="93607" tIns="46804" rIns="93607" bIns="46804" rtlCol="0" anchor="b"/>
          <a:lstStyle>
            <a:lvl1pPr algn="r">
              <a:defRPr sz="1300"/>
            </a:lvl1pPr>
          </a:lstStyle>
          <a:p>
            <a:fld id="{09F94B1F-5401-4095-998C-B1036899CA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1190625"/>
            <a:ext cx="5715000" cy="3214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94B1F-5401-4095-998C-B1036899CA2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11604059" y="6511211"/>
            <a:ext cx="281628" cy="215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54000" tIns="54000" rIns="54000" bIns="5400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CE5B7511-CC96-41DE-A965-D9C44FD5C89D}" type="slidenum">
              <a:rPr lang="zh-CN" altLang="en-US" sz="600" b="1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600" b="1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291" y="174757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1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8CECD-123C-4905-BB58-CF2C6C7E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FF9BE-41AA-433A-AD5A-8072543A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8D5A2-92E7-4EB9-95F3-71764424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5683-2D40-466C-9796-EC9C807C5D8F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47D0F-C88F-4B2A-80AE-75A055DD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AF648-B3EA-4FC0-8B6A-D92188BA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3F82-537A-4EBF-88DB-3360B355C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5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 userDrawn="1"/>
        </p:nvSpPr>
        <p:spPr bwMode="auto">
          <a:xfrm>
            <a:off x="-8432800" y="609600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27" name="TextBox 3"/>
          <p:cNvSpPr txBox="1">
            <a:spLocks noChangeArrowheads="1"/>
          </p:cNvSpPr>
          <p:nvPr userDrawn="1"/>
        </p:nvSpPr>
        <p:spPr bwMode="auto">
          <a:xfrm>
            <a:off x="2774957" y="2679700"/>
            <a:ext cx="7336367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15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15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15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15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15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r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85800" algn="r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028700" algn="r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371600" algn="r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3"/>
          <p:cNvSpPr>
            <a:spLocks noGrp="1"/>
          </p:cNvSpPr>
          <p:nvPr>
            <p:ph type="title" idx="4294967295"/>
          </p:nvPr>
        </p:nvSpPr>
        <p:spPr>
          <a:xfrm>
            <a:off x="2323890" y="2464104"/>
            <a:ext cx="7757490" cy="1873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  <a:t>《</a:t>
            </a: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管理信息系统</a:t>
            </a:r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  <a:t>》</a:t>
            </a:r>
            <a:b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商业模式设计</a:t>
            </a:r>
            <a:b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主讲人：杜文宇</a:t>
            </a:r>
            <a:endParaRPr lang="zh-CN" altLang="en-US" sz="2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4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79" b="19481"/>
          <a:stretch>
            <a:fillRect/>
          </a:stretch>
        </p:blipFill>
        <p:spPr>
          <a:xfrm>
            <a:off x="674974" y="360791"/>
            <a:ext cx="2757984" cy="834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43">
        <p:fade/>
      </p:transition>
    </mc:Choice>
    <mc:Fallback xmlns="">
      <p:transition spd="med" advTm="1914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5"/>
          <p:cNvSpPr/>
          <p:nvPr/>
        </p:nvSpPr>
        <p:spPr>
          <a:xfrm>
            <a:off x="657563" y="286732"/>
            <a:ext cx="530942" cy="530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55201" y="259683"/>
            <a:ext cx="7851551" cy="71747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4619D"/>
                </a:solidFill>
              </a:rPr>
              <a:t>商业模式设计：“别只惦记着几捆白菜”</a:t>
            </a:r>
            <a:br>
              <a:rPr lang="zh-CN" altLang="en-US" sz="3200" b="1" dirty="0">
                <a:solidFill>
                  <a:srgbClr val="04619D"/>
                </a:solidFill>
              </a:rPr>
            </a:br>
            <a:endParaRPr lang="zh-CN" altLang="en-US" sz="3200" b="1" dirty="0">
              <a:solidFill>
                <a:srgbClr val="04619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8D296-C8E7-C3AA-DED0-AEB5BCF6C5D3}"/>
              </a:ext>
            </a:extLst>
          </p:cNvPr>
          <p:cNvSpPr txBox="1"/>
          <p:nvPr/>
        </p:nvSpPr>
        <p:spPr>
          <a:xfrm>
            <a:off x="6804212" y="1268978"/>
            <a:ext cx="50560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习近平总书记反复强调，要把原始创新能力提升摆在更加突出的位置，努力实现更多“从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到</a:t>
            </a:r>
            <a:r>
              <a:rPr lang="en-US" altLang="zh-CN" sz="2400" dirty="0">
                <a:latin typeface="+mj-ea"/>
                <a:ea typeface="+mj-ea"/>
              </a:rPr>
              <a:t>1”</a:t>
            </a:r>
            <a:r>
              <a:rPr lang="zh-CN" altLang="en-US" sz="2400" dirty="0">
                <a:latin typeface="+mj-ea"/>
                <a:ea typeface="+mj-ea"/>
              </a:rPr>
              <a:t>的突破。掌握着海量数据、先进算法的互联网巨头，理应在科技创新上有更多担当、有更多追求、有更多作为。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别只惦记着几捆白菜、几斤水果的流量</a:t>
            </a:r>
            <a:r>
              <a:rPr lang="zh-CN" altLang="en-US" sz="2400" b="1" dirty="0">
                <a:latin typeface="+mj-ea"/>
                <a:ea typeface="+mj-ea"/>
              </a:rPr>
              <a:t>，科技创新的星辰大海、未来的无限可能性，其实更令人心潮澎湃。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CA76D-B8C9-356E-14C7-D4481F9D7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5" y="1564813"/>
            <a:ext cx="6336656" cy="30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4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39"/>
    </mc:Choice>
    <mc:Fallback xmlns="">
      <p:transition spd="slow" advTm="547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5"/>
          <p:cNvSpPr/>
          <p:nvPr/>
        </p:nvSpPr>
        <p:spPr>
          <a:xfrm>
            <a:off x="527908" y="232982"/>
            <a:ext cx="530942" cy="530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257935" y="224749"/>
            <a:ext cx="7250660" cy="5334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4619D"/>
                </a:solidFill>
              </a:rPr>
              <a:t>商业模式画布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805"/>
          <a:stretch/>
        </p:blipFill>
        <p:spPr>
          <a:xfrm>
            <a:off x="448235" y="1000510"/>
            <a:ext cx="7569418" cy="4568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294099-7F2E-460C-9018-0426B2613AC9}"/>
              </a:ext>
            </a:extLst>
          </p:cNvPr>
          <p:cNvSpPr txBox="1"/>
          <p:nvPr/>
        </p:nvSpPr>
        <p:spPr>
          <a:xfrm>
            <a:off x="527908" y="5978687"/>
            <a:ext cx="11588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0" dirty="0">
                <a:ea typeface="+mj-ea"/>
                <a:cs typeface="Arial" panose="020B0604020202020204" pitchFamily="34" charset="0"/>
              </a:rPr>
              <a:t>文献来源：</a:t>
            </a:r>
            <a:r>
              <a:rPr lang="en-US" altLang="zh-CN" dirty="0">
                <a:ea typeface="+mj-ea"/>
              </a:rPr>
              <a:t>Osterwalder &amp;Pigneur(2010) Business Model Generation: A Handbook for Visionaries, Game Changers, and Challengers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9076D-E075-4025-B144-9A98622EF18C}"/>
              </a:ext>
            </a:extLst>
          </p:cNvPr>
          <p:cNvSpPr txBox="1"/>
          <p:nvPr/>
        </p:nvSpPr>
        <p:spPr>
          <a:xfrm>
            <a:off x="7844119" y="847649"/>
            <a:ext cx="41564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0" dirty="0">
                <a:latin typeface="+mj-ea"/>
                <a:ea typeface="+mj-ea"/>
                <a:cs typeface="Arial" panose="020B0604020202020204" pitchFamily="34" charset="0"/>
              </a:rPr>
              <a:t>商业模式画布的内涵</a:t>
            </a:r>
            <a:endParaRPr lang="en-US" altLang="zh-CN" sz="2400" b="1" kern="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en-US" altLang="zh-CN" sz="2400" kern="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+mj-ea"/>
                <a:ea typeface="+mj-ea"/>
                <a:cs typeface="Arial" panose="020B0604020202020204" pitchFamily="34" charset="0"/>
              </a:rPr>
              <a:t>实现信息系统战略价值的重要工具</a:t>
            </a:r>
            <a:endParaRPr lang="en-US" altLang="zh-CN" sz="2400" kern="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kern="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+mj-ea"/>
                <a:ea typeface="+mj-ea"/>
                <a:cs typeface="Arial" panose="020B0604020202020204" pitchFamily="34" charset="0"/>
              </a:rPr>
              <a:t>非产品导向而是体系导向</a:t>
            </a:r>
            <a:endParaRPr lang="en-US" altLang="zh-CN" sz="2400" kern="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kern="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+mj-ea"/>
                <a:ea typeface="+mj-ea"/>
                <a:cs typeface="Arial" panose="020B0604020202020204" pitchFamily="34" charset="0"/>
              </a:rPr>
              <a:t>分析每个部分存在的问题和短板</a:t>
            </a:r>
            <a:endParaRPr lang="en-US" altLang="zh-CN" sz="2400" kern="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kern="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+mj-ea"/>
                <a:ea typeface="+mj-ea"/>
                <a:cs typeface="Arial" panose="020B0604020202020204" pitchFamily="34" charset="0"/>
              </a:rPr>
              <a:t>分析部分之间的连接</a:t>
            </a:r>
            <a:endParaRPr lang="en-US" altLang="zh-CN" sz="2400" kern="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kern="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3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5"/>
          <p:cNvSpPr/>
          <p:nvPr/>
        </p:nvSpPr>
        <p:spPr>
          <a:xfrm>
            <a:off x="527908" y="232982"/>
            <a:ext cx="530942" cy="530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257935" y="224749"/>
            <a:ext cx="7250660" cy="5334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4619D"/>
                </a:solidFill>
              </a:rPr>
              <a:t>我们通过一个游戏来学习商业模式画布</a:t>
            </a:r>
          </a:p>
        </p:txBody>
      </p:sp>
      <p:pic>
        <p:nvPicPr>
          <p:cNvPr id="9" name="图片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CEDCA0E-B042-1A46-370B-2EEF48FB69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9" r="5304"/>
          <a:stretch/>
        </p:blipFill>
        <p:spPr bwMode="auto">
          <a:xfrm>
            <a:off x="1600513" y="924745"/>
            <a:ext cx="4962221" cy="2558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25" descr="Graphical user interface&#10;&#10;Description automatically generated">
            <a:extLst>
              <a:ext uri="{FF2B5EF4-FFF2-40B4-BE49-F238E27FC236}">
                <a16:creationId xmlns:a16="http://schemas.microsoft.com/office/drawing/2014/main" id="{71A95066-B69C-696F-96A9-E216DD9D49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6" r="17647"/>
          <a:stretch/>
        </p:blipFill>
        <p:spPr bwMode="auto">
          <a:xfrm>
            <a:off x="6924389" y="988545"/>
            <a:ext cx="4070752" cy="31648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8B8552-7709-581A-7D72-955BBE170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03" y="3760221"/>
            <a:ext cx="3999783" cy="2697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87E8C-630E-7626-7BD4-149864B8C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513" y="3589791"/>
            <a:ext cx="4558567" cy="30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6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5"/>
          <p:cNvSpPr/>
          <p:nvPr/>
        </p:nvSpPr>
        <p:spPr>
          <a:xfrm>
            <a:off x="527908" y="232982"/>
            <a:ext cx="530942" cy="530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257935" y="224749"/>
            <a:ext cx="7250660" cy="5334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4619D"/>
                </a:solidFill>
              </a:rPr>
              <a:t>点评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7F6C7-195A-0EC9-BC42-74D4B4555E28}"/>
              </a:ext>
            </a:extLst>
          </p:cNvPr>
          <p:cNvSpPr txBox="1"/>
          <p:nvPr/>
        </p:nvSpPr>
        <p:spPr>
          <a:xfrm>
            <a:off x="640979" y="1448284"/>
            <a:ext cx="90050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kern="0" dirty="0">
                <a:latin typeface="+mj-ea"/>
                <a:ea typeface="+mj-ea"/>
                <a:cs typeface="Arial" panose="020B0604020202020204" pitchFamily="34" charset="0"/>
              </a:rPr>
              <a:t>两组同学汇报（各</a:t>
            </a:r>
            <a:r>
              <a:rPr lang="en-US" altLang="zh-CN" sz="3200" kern="0" dirty="0">
                <a:latin typeface="+mj-ea"/>
                <a:ea typeface="+mj-ea"/>
                <a:cs typeface="Arial" panose="020B0604020202020204" pitchFamily="34" charset="0"/>
              </a:rPr>
              <a:t>5</a:t>
            </a:r>
            <a:r>
              <a:rPr lang="zh-CN" altLang="en-US" sz="3200" kern="0" dirty="0">
                <a:latin typeface="+mj-ea"/>
                <a:ea typeface="+mj-ea"/>
                <a:cs typeface="Arial" panose="020B0604020202020204" pitchFamily="34" charset="0"/>
              </a:rPr>
              <a:t>分钟）</a:t>
            </a:r>
            <a:endParaRPr lang="en-US" altLang="zh-CN" sz="3200" kern="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kern="0" dirty="0">
                <a:latin typeface="+mj-ea"/>
                <a:ea typeface="+mj-ea"/>
                <a:cs typeface="Arial" panose="020B0604020202020204" pitchFamily="34" charset="0"/>
              </a:rPr>
              <a:t>报名汇报的组，本次作业增加</a:t>
            </a:r>
            <a:r>
              <a:rPr lang="en-US" altLang="zh-CN" sz="3200" kern="0" dirty="0">
                <a:latin typeface="+mj-ea"/>
                <a:ea typeface="+mj-ea"/>
                <a:cs typeface="Arial" panose="020B0604020202020204" pitchFamily="34" charset="0"/>
              </a:rPr>
              <a:t>10%</a:t>
            </a:r>
            <a:r>
              <a:rPr lang="zh-CN" altLang="en-US" sz="3200" kern="0" dirty="0">
                <a:latin typeface="+mj-ea"/>
                <a:ea typeface="+mj-ea"/>
                <a:cs typeface="Arial" panose="020B0604020202020204" pitchFamily="34" charset="0"/>
              </a:rPr>
              <a:t>的分数</a:t>
            </a:r>
            <a:endParaRPr lang="en-US" altLang="zh-CN" sz="3200" kern="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kern="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kern="0" dirty="0">
              <a:latin typeface="+mj-ea"/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kern="0" dirty="0">
                <a:latin typeface="+mj-ea"/>
                <a:ea typeface="+mj-ea"/>
                <a:cs typeface="Arial" panose="020B0604020202020204" pitchFamily="34" charset="0"/>
              </a:rPr>
              <a:t>老师和业界专家点评</a:t>
            </a:r>
            <a:r>
              <a:rPr lang="en-US" altLang="zh-CN" sz="3200" kern="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zh-CN" altLang="en-US" sz="3200" kern="0" dirty="0">
                <a:latin typeface="+mj-ea"/>
                <a:ea typeface="+mj-ea"/>
                <a:cs typeface="Arial" panose="020B0604020202020204" pitchFamily="34" charset="0"/>
              </a:rPr>
              <a:t>（各</a:t>
            </a:r>
            <a:r>
              <a:rPr lang="en-US" altLang="zh-CN" sz="3200" kern="0" dirty="0">
                <a:latin typeface="+mj-ea"/>
                <a:ea typeface="+mj-ea"/>
                <a:cs typeface="Arial" panose="020B0604020202020204" pitchFamily="34" charset="0"/>
              </a:rPr>
              <a:t>3</a:t>
            </a:r>
            <a:r>
              <a:rPr lang="zh-CN" altLang="en-US" sz="3200" kern="0" dirty="0">
                <a:latin typeface="+mj-ea"/>
                <a:ea typeface="+mj-ea"/>
                <a:cs typeface="Arial" panose="020B0604020202020204" pitchFamily="34" charset="0"/>
              </a:rPr>
              <a:t>分钟）</a:t>
            </a:r>
            <a:endParaRPr lang="en-US" altLang="zh-CN" sz="3200" kern="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4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1054">
            <a:extLst>
              <a:ext uri="{FF2B5EF4-FFF2-40B4-BE49-F238E27FC236}">
                <a16:creationId xmlns:a16="http://schemas.microsoft.com/office/drawing/2014/main" id="{9612C1C2-47BF-4EB4-93AC-D870377C800E}"/>
              </a:ext>
            </a:extLst>
          </p:cNvPr>
          <p:cNvGrpSpPr/>
          <p:nvPr/>
        </p:nvGrpSpPr>
        <p:grpSpPr>
          <a:xfrm>
            <a:off x="346366" y="1075242"/>
            <a:ext cx="9522565" cy="4775553"/>
            <a:chOff x="1021976" y="834551"/>
            <a:chExt cx="7141924" cy="3920918"/>
          </a:xfrm>
        </p:grpSpPr>
        <p:grpSp>
          <p:nvGrpSpPr>
            <p:cNvPr id="85" name="组合 17">
              <a:extLst>
                <a:ext uri="{FF2B5EF4-FFF2-40B4-BE49-F238E27FC236}">
                  <a16:creationId xmlns:a16="http://schemas.microsoft.com/office/drawing/2014/main" id="{C97C880B-886B-44BE-A1EF-A79D68BDEB9B}"/>
                </a:ext>
              </a:extLst>
            </p:cNvPr>
            <p:cNvGrpSpPr/>
            <p:nvPr/>
          </p:nvGrpSpPr>
          <p:grpSpPr>
            <a:xfrm>
              <a:off x="1021976" y="834551"/>
              <a:ext cx="7141924" cy="3920918"/>
              <a:chOff x="931756" y="728329"/>
              <a:chExt cx="7330309" cy="4129953"/>
            </a:xfrm>
          </p:grpSpPr>
          <p:grpSp>
            <p:nvGrpSpPr>
              <p:cNvPr id="95" name="组合 4">
                <a:extLst>
                  <a:ext uri="{FF2B5EF4-FFF2-40B4-BE49-F238E27FC236}">
                    <a16:creationId xmlns:a16="http://schemas.microsoft.com/office/drawing/2014/main" id="{BCDB243D-DF90-4065-A250-A583D77CA513}"/>
                  </a:ext>
                </a:extLst>
              </p:cNvPr>
              <p:cNvGrpSpPr/>
              <p:nvPr/>
            </p:nvGrpSpPr>
            <p:grpSpPr>
              <a:xfrm>
                <a:off x="931756" y="728329"/>
                <a:ext cx="7330309" cy="2933087"/>
                <a:chOff x="1781693" y="727226"/>
                <a:chExt cx="7330309" cy="2933087"/>
              </a:xfrm>
            </p:grpSpPr>
            <p:sp>
              <p:nvSpPr>
                <p:cNvPr id="98" name="矩形 2">
                  <a:extLst>
                    <a:ext uri="{FF2B5EF4-FFF2-40B4-BE49-F238E27FC236}">
                      <a16:creationId xmlns:a16="http://schemas.microsoft.com/office/drawing/2014/main" id="{754E547D-0100-43CC-A85C-312034166A6A}"/>
                    </a:ext>
                  </a:extLst>
                </p:cNvPr>
                <p:cNvSpPr/>
                <p:nvPr/>
              </p:nvSpPr>
              <p:spPr>
                <a:xfrm>
                  <a:off x="1781693" y="729815"/>
                  <a:ext cx="1482704" cy="293049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144000" tIns="96000" rIns="144000" bIns="96000" rtlCol="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重要伙伴</a:t>
                  </a:r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381000" indent="-381000">
                    <a:lnSpc>
                      <a:spcPct val="150000"/>
                    </a:lnSpc>
                    <a:buFont typeface="Wingdings" panose="05000000000000000000" pitchFamily="2" charset="2"/>
                    <a:buChar char="l"/>
                  </a:pP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联合实验室：北京大学、清华大学、哈工大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矩形 9">
                  <a:extLst>
                    <a:ext uri="{FF2B5EF4-FFF2-40B4-BE49-F238E27FC236}">
                      <a16:creationId xmlns:a16="http://schemas.microsoft.com/office/drawing/2014/main" id="{17E4EE9B-1125-43A8-8970-F727DA66F966}"/>
                    </a:ext>
                  </a:extLst>
                </p:cNvPr>
                <p:cNvSpPr/>
                <p:nvPr/>
              </p:nvSpPr>
              <p:spPr>
                <a:xfrm>
                  <a:off x="3265639" y="727226"/>
                  <a:ext cx="1434834" cy="167271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144000" tIns="96000" rIns="144000" bIns="96000" rtlCol="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关键业务</a:t>
                  </a:r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228600" indent="-228600">
                    <a:lnSpc>
                      <a:spcPct val="150000"/>
                    </a:lnSpc>
                    <a:buFont typeface="Wingdings" panose="05000000000000000000" pitchFamily="2" charset="2"/>
                    <a:buChar char="l"/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人工智能技术开发</a:t>
                  </a:r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0" name="矩形 10">
                  <a:extLst>
                    <a:ext uri="{FF2B5EF4-FFF2-40B4-BE49-F238E27FC236}">
                      <a16:creationId xmlns:a16="http://schemas.microsoft.com/office/drawing/2014/main" id="{3F5D3182-9C63-41D3-B5D5-3D08E684BBFC}"/>
                    </a:ext>
                  </a:extLst>
                </p:cNvPr>
                <p:cNvSpPr/>
                <p:nvPr/>
              </p:nvSpPr>
              <p:spPr>
                <a:xfrm>
                  <a:off x="3261571" y="2399939"/>
                  <a:ext cx="1434833" cy="125190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44000" tIns="96000" rIns="144000" bIns="96000" rtlCol="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核心资源</a:t>
                  </a:r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228600" indent="-228600">
                    <a:lnSpc>
                      <a:spcPct val="150000"/>
                    </a:lnSpc>
                    <a:buFont typeface="Wingdings" panose="05000000000000000000" pitchFamily="2" charset="2"/>
                    <a:buChar char="l"/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人工智能技术研发人员</a:t>
                  </a:r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1" name="矩形 11">
                  <a:extLst>
                    <a:ext uri="{FF2B5EF4-FFF2-40B4-BE49-F238E27FC236}">
                      <a16:creationId xmlns:a16="http://schemas.microsoft.com/office/drawing/2014/main" id="{699B7B5A-6659-4F75-B3D8-04437BBFC7D9}"/>
                    </a:ext>
                  </a:extLst>
                </p:cNvPr>
                <p:cNvSpPr/>
                <p:nvPr/>
              </p:nvSpPr>
              <p:spPr>
                <a:xfrm>
                  <a:off x="4686329" y="729815"/>
                  <a:ext cx="1479879" cy="293049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lIns="144000" tIns="96000" rIns="144000" bIns="96000" rtlCol="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价值主张</a:t>
                  </a:r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228600" indent="-228600">
                    <a:lnSpc>
                      <a:spcPct val="150000"/>
                    </a:lnSpc>
                    <a:buFont typeface="Wingdings" panose="05000000000000000000" pitchFamily="2" charset="2"/>
                    <a:buChar char="l"/>
                  </a:pP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取代人工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2" name="矩形 12">
                  <a:extLst>
                    <a:ext uri="{FF2B5EF4-FFF2-40B4-BE49-F238E27FC236}">
                      <a16:creationId xmlns:a16="http://schemas.microsoft.com/office/drawing/2014/main" id="{3FE3813F-1791-4C98-9C2F-962A10A5C887}"/>
                    </a:ext>
                  </a:extLst>
                </p:cNvPr>
                <p:cNvSpPr/>
                <p:nvPr/>
              </p:nvSpPr>
              <p:spPr>
                <a:xfrm>
                  <a:off x="6176837" y="729299"/>
                  <a:ext cx="1463014" cy="146525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44000" tIns="96000" rIns="144000" bIns="96000" rtlCol="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客户关系</a:t>
                  </a:r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228600" indent="-228600">
                    <a:lnSpc>
                      <a:spcPct val="150000"/>
                    </a:lnSpc>
                    <a:buFont typeface="Wingdings" panose="05000000000000000000" pitchFamily="2" charset="2"/>
                    <a:buChar char="l"/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定制化客户关系</a:t>
                  </a:r>
                </a:p>
              </p:txBody>
            </p:sp>
            <p:sp>
              <p:nvSpPr>
                <p:cNvPr id="103" name="矩形 13">
                  <a:extLst>
                    <a:ext uri="{FF2B5EF4-FFF2-40B4-BE49-F238E27FC236}">
                      <a16:creationId xmlns:a16="http://schemas.microsoft.com/office/drawing/2014/main" id="{D152CD88-7573-47C4-AA37-8279E6657B98}"/>
                    </a:ext>
                  </a:extLst>
                </p:cNvPr>
                <p:cNvSpPr/>
                <p:nvPr/>
              </p:nvSpPr>
              <p:spPr>
                <a:xfrm>
                  <a:off x="6173179" y="2192971"/>
                  <a:ext cx="1462278" cy="146524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lIns="144000" tIns="96000" rIns="144000" bIns="96000" rtlCol="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渠道通路</a:t>
                  </a:r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228600" indent="-228600">
                    <a:lnSpc>
                      <a:spcPct val="150000"/>
                    </a:lnSpc>
                    <a:buFont typeface="Wingdings" panose="05000000000000000000" pitchFamily="2" charset="2"/>
                    <a:buChar char="l"/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SEM</a:t>
                  </a: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SEO</a:t>
                  </a:r>
                </a:p>
                <a:p>
                  <a:pPr marL="228600" indent="-228600">
                    <a:lnSpc>
                      <a:spcPct val="150000"/>
                    </a:lnSpc>
                    <a:buFont typeface="Wingdings" panose="05000000000000000000" pitchFamily="2" charset="2"/>
                    <a:buChar char="l"/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行业会议</a:t>
                  </a:r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228600" indent="-228600">
                    <a:lnSpc>
                      <a:spcPct val="150000"/>
                    </a:lnSpc>
                    <a:buFont typeface="Wingdings" panose="05000000000000000000" pitchFamily="2" charset="2"/>
                    <a:buChar char="l"/>
                  </a:pPr>
                  <a:r>
                    <a:rPr lang="zh-CN" altLang="en-US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电视广告</a:t>
                  </a:r>
                </a:p>
              </p:txBody>
            </p:sp>
            <p:sp>
              <p:nvSpPr>
                <p:cNvPr id="104" name="矩形 14">
                  <a:extLst>
                    <a:ext uri="{FF2B5EF4-FFF2-40B4-BE49-F238E27FC236}">
                      <a16:creationId xmlns:a16="http://schemas.microsoft.com/office/drawing/2014/main" id="{C7009D8D-1023-40A5-88D5-0380E73256C6}"/>
                    </a:ext>
                  </a:extLst>
                </p:cNvPr>
                <p:cNvSpPr/>
                <p:nvPr/>
              </p:nvSpPr>
              <p:spPr>
                <a:xfrm>
                  <a:off x="7635457" y="729298"/>
                  <a:ext cx="1476545" cy="293049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lIns="144000" tIns="96000" rIns="144000" bIns="96000" rtlCol="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客户细分</a:t>
                  </a:r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228600" indent="-228600">
                    <a:lnSpc>
                      <a:spcPct val="150000"/>
                    </a:lnSpc>
                    <a:buFont typeface="Wingdings" panose="05000000000000000000" pitchFamily="2" charset="2"/>
                    <a:buChar char="l"/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中小企业</a:t>
                  </a:r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6" name="矩形 6">
                <a:extLst>
                  <a:ext uri="{FF2B5EF4-FFF2-40B4-BE49-F238E27FC236}">
                    <a16:creationId xmlns:a16="http://schemas.microsoft.com/office/drawing/2014/main" id="{9FBE6639-F059-409D-BD35-DC3210E3202F}"/>
                  </a:ext>
                </a:extLst>
              </p:cNvPr>
              <p:cNvSpPr/>
              <p:nvPr/>
            </p:nvSpPr>
            <p:spPr>
              <a:xfrm>
                <a:off x="931756" y="3659395"/>
                <a:ext cx="3651855" cy="11988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144000" tIns="96000" rIns="144000" bIns="96000" rtlCol="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成本结构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28600" indent="-2286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研发人员工资</a:t>
                </a:r>
                <a:endPara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335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1335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矩形 19">
                <a:extLst>
                  <a:ext uri="{FF2B5EF4-FFF2-40B4-BE49-F238E27FC236}">
                    <a16:creationId xmlns:a16="http://schemas.microsoft.com/office/drawing/2014/main" id="{80D5EFEC-C617-4A04-BED7-56A1C1401D30}"/>
                  </a:ext>
                </a:extLst>
              </p:cNvPr>
              <p:cNvSpPr/>
              <p:nvPr/>
            </p:nvSpPr>
            <p:spPr>
              <a:xfrm>
                <a:off x="4583611" y="3655409"/>
                <a:ext cx="3678453" cy="11988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144000" tIns="96000" rIns="144000" bIns="96000" rtlCol="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收入来源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28600" indent="-2286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SaaS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客户付费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86" name="图片 1039">
              <a:extLst>
                <a:ext uri="{FF2B5EF4-FFF2-40B4-BE49-F238E27FC236}">
                  <a16:creationId xmlns:a16="http://schemas.microsoft.com/office/drawing/2014/main" id="{6E22412A-C720-47C4-B3C1-43D14FC98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904" y="898920"/>
              <a:ext cx="237999" cy="237999"/>
            </a:xfrm>
            <a:prstGeom prst="rect">
              <a:avLst/>
            </a:prstGeom>
          </p:spPr>
        </p:pic>
        <p:pic>
          <p:nvPicPr>
            <p:cNvPr id="87" name="图片 1041">
              <a:extLst>
                <a:ext uri="{FF2B5EF4-FFF2-40B4-BE49-F238E27FC236}">
                  <a16:creationId xmlns:a16="http://schemas.microsoft.com/office/drawing/2014/main" id="{65A25A05-CB24-43BB-A511-8F35820E9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090" y="3690289"/>
              <a:ext cx="259796" cy="259796"/>
            </a:xfrm>
            <a:prstGeom prst="rect">
              <a:avLst/>
            </a:prstGeom>
          </p:spPr>
        </p:pic>
        <p:pic>
          <p:nvPicPr>
            <p:cNvPr id="88" name="图片 1045">
              <a:extLst>
                <a:ext uri="{FF2B5EF4-FFF2-40B4-BE49-F238E27FC236}">
                  <a16:creationId xmlns:a16="http://schemas.microsoft.com/office/drawing/2014/main" id="{E705954D-B597-4807-AE05-938FB21F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379" y="890394"/>
              <a:ext cx="250518" cy="250518"/>
            </a:xfrm>
            <a:prstGeom prst="rect">
              <a:avLst/>
            </a:prstGeom>
          </p:spPr>
        </p:pic>
        <p:pic>
          <p:nvPicPr>
            <p:cNvPr id="89" name="图片 55">
              <a:extLst>
                <a:ext uri="{FF2B5EF4-FFF2-40B4-BE49-F238E27FC236}">
                  <a16:creationId xmlns:a16="http://schemas.microsoft.com/office/drawing/2014/main" id="{A9FB9E40-6E63-4F37-893C-D14FF4102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1473" y="914771"/>
              <a:ext cx="243653" cy="243653"/>
            </a:xfrm>
            <a:prstGeom prst="rect">
              <a:avLst/>
            </a:prstGeom>
          </p:spPr>
        </p:pic>
        <p:pic>
          <p:nvPicPr>
            <p:cNvPr id="90" name="图片 1047">
              <a:extLst>
                <a:ext uri="{FF2B5EF4-FFF2-40B4-BE49-F238E27FC236}">
                  <a16:creationId xmlns:a16="http://schemas.microsoft.com/office/drawing/2014/main" id="{ECAFC3A3-491E-42BC-9CD9-09436FF01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741" y="2294588"/>
              <a:ext cx="249959" cy="249959"/>
            </a:xfrm>
            <a:prstGeom prst="rect">
              <a:avLst/>
            </a:prstGeom>
          </p:spPr>
        </p:pic>
        <p:pic>
          <p:nvPicPr>
            <p:cNvPr id="91" name="图片 1049">
              <a:extLst>
                <a:ext uri="{FF2B5EF4-FFF2-40B4-BE49-F238E27FC236}">
                  <a16:creationId xmlns:a16="http://schemas.microsoft.com/office/drawing/2014/main" id="{FEB5ACFF-2B37-4289-9F33-AC115B34C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7375" y="888550"/>
              <a:ext cx="273628" cy="273628"/>
            </a:xfrm>
            <a:prstGeom prst="rect">
              <a:avLst/>
            </a:prstGeom>
          </p:spPr>
        </p:pic>
        <p:pic>
          <p:nvPicPr>
            <p:cNvPr id="92" name="图片 1051">
              <a:extLst>
                <a:ext uri="{FF2B5EF4-FFF2-40B4-BE49-F238E27FC236}">
                  <a16:creationId xmlns:a16="http://schemas.microsoft.com/office/drawing/2014/main" id="{967734C0-0DCA-4EF0-ABE7-4C65E9EE7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4180" y="2297320"/>
              <a:ext cx="244756" cy="244756"/>
            </a:xfrm>
            <a:prstGeom prst="rect">
              <a:avLst/>
            </a:prstGeom>
          </p:spPr>
        </p:pic>
        <p:pic>
          <p:nvPicPr>
            <p:cNvPr id="93" name="图片 1053">
              <a:extLst>
                <a:ext uri="{FF2B5EF4-FFF2-40B4-BE49-F238E27FC236}">
                  <a16:creationId xmlns:a16="http://schemas.microsoft.com/office/drawing/2014/main" id="{8ABB1AB8-B149-4901-89FB-73E5E06A0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708" y="881122"/>
              <a:ext cx="305688" cy="305688"/>
            </a:xfrm>
            <a:prstGeom prst="rect">
              <a:avLst/>
            </a:prstGeom>
          </p:spPr>
        </p:pic>
        <p:pic>
          <p:nvPicPr>
            <p:cNvPr id="94" name="图片 64">
              <a:extLst>
                <a:ext uri="{FF2B5EF4-FFF2-40B4-BE49-F238E27FC236}">
                  <a16:creationId xmlns:a16="http://schemas.microsoft.com/office/drawing/2014/main" id="{BF6A35A8-5B61-4C99-AC0F-4F1BBD5DE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9606" y="3697606"/>
              <a:ext cx="259796" cy="259796"/>
            </a:xfrm>
            <a:prstGeom prst="rect">
              <a:avLst/>
            </a:prstGeom>
          </p:spPr>
        </p:pic>
      </p:grpSp>
      <p:sp>
        <p:nvSpPr>
          <p:cNvPr id="2" name="矩形 35"/>
          <p:cNvSpPr/>
          <p:nvPr/>
        </p:nvSpPr>
        <p:spPr>
          <a:xfrm>
            <a:off x="527908" y="232982"/>
            <a:ext cx="530942" cy="530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257935" y="224749"/>
            <a:ext cx="7250660" cy="533400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4619D"/>
                </a:solidFill>
              </a:rPr>
              <a:t>Z</a:t>
            </a:r>
            <a:r>
              <a:rPr lang="zh-CN" altLang="en-US" sz="3200" b="1" dirty="0">
                <a:solidFill>
                  <a:srgbClr val="04619D"/>
                </a:solidFill>
              </a:rPr>
              <a:t>公司实际采用的商业模式</a:t>
            </a:r>
          </a:p>
        </p:txBody>
      </p:sp>
      <p:sp>
        <p:nvSpPr>
          <p:cNvPr id="52" name="文本框 31">
            <a:extLst>
              <a:ext uri="{FF2B5EF4-FFF2-40B4-BE49-F238E27FC236}">
                <a16:creationId xmlns:a16="http://schemas.microsoft.com/office/drawing/2014/main" id="{5A91CDA7-BCC9-4A35-92C4-7A8B02ADD1EF}"/>
              </a:ext>
            </a:extLst>
          </p:cNvPr>
          <p:cNvSpPr txBox="1"/>
          <p:nvPr/>
        </p:nvSpPr>
        <p:spPr>
          <a:xfrm>
            <a:off x="2645120" y="4915243"/>
            <a:ext cx="219653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市场投放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F1F07D8-9BA6-4885-8595-87CDF3DF8E9F}"/>
              </a:ext>
            </a:extLst>
          </p:cNvPr>
          <p:cNvGrpSpPr/>
          <p:nvPr/>
        </p:nvGrpSpPr>
        <p:grpSpPr>
          <a:xfrm>
            <a:off x="2365817" y="1460311"/>
            <a:ext cx="4589421" cy="849425"/>
            <a:chOff x="2547359" y="1777234"/>
            <a:chExt cx="4589421" cy="84942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2EB4E16-DFBF-4991-966F-EBF366E38417}"/>
                </a:ext>
              </a:extLst>
            </p:cNvPr>
            <p:cNvSpPr/>
            <p:nvPr/>
          </p:nvSpPr>
          <p:spPr bwMode="auto">
            <a:xfrm>
              <a:off x="4348886" y="1777234"/>
              <a:ext cx="1377455" cy="714541"/>
            </a:xfrm>
            <a:prstGeom prst="ellips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19EBB4F-DA85-477A-9DFA-E283949833DD}"/>
                </a:ext>
              </a:extLst>
            </p:cNvPr>
            <p:cNvSpPr/>
            <p:nvPr/>
          </p:nvSpPr>
          <p:spPr bwMode="auto">
            <a:xfrm>
              <a:off x="2547359" y="1794311"/>
              <a:ext cx="1611929" cy="805454"/>
            </a:xfrm>
            <a:prstGeom prst="ellips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52BD20-F98E-4789-B04B-273F6FDC7801}"/>
                </a:ext>
              </a:extLst>
            </p:cNvPr>
            <p:cNvCxnSpPr>
              <a:cxnSpLocks/>
              <a:stCxn id="54" idx="0"/>
              <a:endCxn id="4" idx="0"/>
            </p:cNvCxnSpPr>
            <p:nvPr/>
          </p:nvCxnSpPr>
          <p:spPr bwMode="auto">
            <a:xfrm rot="5400000" flipH="1" flipV="1">
              <a:off x="4186931" y="943628"/>
              <a:ext cx="17077" cy="1684290"/>
            </a:xfrm>
            <a:prstGeom prst="curvedConnector3">
              <a:avLst>
                <a:gd name="adj1" fmla="val 1438643"/>
              </a:avLst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6" name="Straight Arrow Connector 5">
              <a:extLst>
                <a:ext uri="{FF2B5EF4-FFF2-40B4-BE49-F238E27FC236}">
                  <a16:creationId xmlns:a16="http://schemas.microsoft.com/office/drawing/2014/main" id="{0DD1AA24-CB8F-4ADC-9957-003E9C80B653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033202" y="1523081"/>
              <a:ext cx="107990" cy="2099166"/>
            </a:xfrm>
            <a:prstGeom prst="curvedConnector3">
              <a:avLst>
                <a:gd name="adj1" fmla="val 311686"/>
              </a:avLst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145947-AFA9-451B-8583-46BC5317CFDC}"/>
              </a:ext>
            </a:extLst>
          </p:cNvPr>
          <p:cNvGrpSpPr/>
          <p:nvPr/>
        </p:nvGrpSpPr>
        <p:grpSpPr>
          <a:xfrm>
            <a:off x="676328" y="1477388"/>
            <a:ext cx="8839116" cy="4159021"/>
            <a:chOff x="857870" y="1794311"/>
            <a:chExt cx="8839116" cy="415902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A0DE5FD-6BBA-47AB-AC79-ACF201192448}"/>
                </a:ext>
              </a:extLst>
            </p:cNvPr>
            <p:cNvSpPr/>
            <p:nvPr/>
          </p:nvSpPr>
          <p:spPr bwMode="auto">
            <a:xfrm>
              <a:off x="8085057" y="1794311"/>
              <a:ext cx="1611929" cy="805454"/>
            </a:xfrm>
            <a:prstGeom prst="ellips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1C5F5EC-6391-4417-9A87-AF5DE9D5A209}"/>
                </a:ext>
              </a:extLst>
            </p:cNvPr>
            <p:cNvSpPr/>
            <p:nvPr/>
          </p:nvSpPr>
          <p:spPr bwMode="auto">
            <a:xfrm>
              <a:off x="5531573" y="5141527"/>
              <a:ext cx="1611929" cy="805454"/>
            </a:xfrm>
            <a:prstGeom prst="ellips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2" name="Straight Arrow Connector 5">
              <a:extLst>
                <a:ext uri="{FF2B5EF4-FFF2-40B4-BE49-F238E27FC236}">
                  <a16:creationId xmlns:a16="http://schemas.microsoft.com/office/drawing/2014/main" id="{FC63F92C-BA6E-4C01-BAC4-C9CD5DB4E5F1}"/>
                </a:ext>
              </a:extLst>
            </p:cNvPr>
            <p:cNvCxnSpPr>
              <a:cxnSpLocks/>
              <a:stCxn id="60" idx="4"/>
              <a:endCxn id="61" idx="6"/>
            </p:cNvCxnSpPr>
            <p:nvPr/>
          </p:nvCxnSpPr>
          <p:spPr bwMode="auto">
            <a:xfrm rot="5400000">
              <a:off x="6545018" y="3198249"/>
              <a:ext cx="2944489" cy="1747520"/>
            </a:xfrm>
            <a:prstGeom prst="curvedConnector2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2A8E6D-4D5F-4F8B-AF16-929826A0C5F3}"/>
                </a:ext>
              </a:extLst>
            </p:cNvPr>
            <p:cNvSpPr/>
            <p:nvPr/>
          </p:nvSpPr>
          <p:spPr bwMode="auto">
            <a:xfrm>
              <a:off x="857870" y="5141527"/>
              <a:ext cx="1611929" cy="805454"/>
            </a:xfrm>
            <a:prstGeom prst="ellips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7" name="Straight Arrow Connector 5">
              <a:extLst>
                <a:ext uri="{FF2B5EF4-FFF2-40B4-BE49-F238E27FC236}">
                  <a16:creationId xmlns:a16="http://schemas.microsoft.com/office/drawing/2014/main" id="{8005914D-659A-4DDC-A407-41F7EFB28E72}"/>
                </a:ext>
              </a:extLst>
            </p:cNvPr>
            <p:cNvCxnSpPr>
              <a:cxnSpLocks/>
              <a:stCxn id="61" idx="4"/>
              <a:endCxn id="66" idx="4"/>
            </p:cNvCxnSpPr>
            <p:nvPr/>
          </p:nvCxnSpPr>
          <p:spPr bwMode="auto">
            <a:xfrm rot="5400000">
              <a:off x="4000687" y="3610130"/>
              <a:ext cx="12700" cy="4673703"/>
            </a:xfrm>
            <a:prstGeom prst="curvedConnector3">
              <a:avLst>
                <a:gd name="adj1" fmla="val 3000016"/>
              </a:avLst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B72AEF9-A352-4AB5-9DA1-BF0C7F985487}"/>
              </a:ext>
            </a:extLst>
          </p:cNvPr>
          <p:cNvGrpSpPr/>
          <p:nvPr/>
        </p:nvGrpSpPr>
        <p:grpSpPr>
          <a:xfrm>
            <a:off x="6077755" y="1477388"/>
            <a:ext cx="1683447" cy="3022622"/>
            <a:chOff x="6259297" y="1794311"/>
            <a:chExt cx="1683447" cy="302262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20DBACE-BF28-4946-8182-C8DD6059334D}"/>
                </a:ext>
              </a:extLst>
            </p:cNvPr>
            <p:cNvSpPr/>
            <p:nvPr/>
          </p:nvSpPr>
          <p:spPr bwMode="auto">
            <a:xfrm>
              <a:off x="6330815" y="1794311"/>
              <a:ext cx="1611929" cy="805454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BC8BD2E-10F8-4E5B-946B-1CBE2470F376}"/>
                </a:ext>
              </a:extLst>
            </p:cNvPr>
            <p:cNvSpPr/>
            <p:nvPr/>
          </p:nvSpPr>
          <p:spPr bwMode="auto">
            <a:xfrm>
              <a:off x="6259297" y="4185476"/>
              <a:ext cx="1611929" cy="631457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Straight Arrow Connector 5">
              <a:extLst>
                <a:ext uri="{FF2B5EF4-FFF2-40B4-BE49-F238E27FC236}">
                  <a16:creationId xmlns:a16="http://schemas.microsoft.com/office/drawing/2014/main" id="{A7A2C53E-9357-45C1-971C-F0E79276A076}"/>
                </a:ext>
              </a:extLst>
            </p:cNvPr>
            <p:cNvCxnSpPr>
              <a:cxnSpLocks/>
              <a:stCxn id="53" idx="6"/>
              <a:endCxn id="72" idx="6"/>
            </p:cNvCxnSpPr>
            <p:nvPr/>
          </p:nvCxnSpPr>
          <p:spPr bwMode="auto">
            <a:xfrm flipH="1">
              <a:off x="7871226" y="2197038"/>
              <a:ext cx="71518" cy="2304167"/>
            </a:xfrm>
            <a:prstGeom prst="curvedConnector3">
              <a:avLst>
                <a:gd name="adj1" fmla="val -319640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CCC6B2BC-D2D0-4169-B29F-F25F58C7EBDA}"/>
              </a:ext>
            </a:extLst>
          </p:cNvPr>
          <p:cNvSpPr/>
          <p:nvPr/>
        </p:nvSpPr>
        <p:spPr bwMode="auto">
          <a:xfrm>
            <a:off x="9982750" y="4436456"/>
            <a:ext cx="534559" cy="412351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588D08-59A0-40BE-A80E-E6198BD07BD6}"/>
              </a:ext>
            </a:extLst>
          </p:cNvPr>
          <p:cNvSpPr/>
          <p:nvPr/>
        </p:nvSpPr>
        <p:spPr bwMode="auto">
          <a:xfrm>
            <a:off x="9980055" y="2458730"/>
            <a:ext cx="467680" cy="338555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C190761-8DC2-4334-952F-FD300C391043}"/>
              </a:ext>
            </a:extLst>
          </p:cNvPr>
          <p:cNvSpPr/>
          <p:nvPr/>
        </p:nvSpPr>
        <p:spPr bwMode="auto">
          <a:xfrm>
            <a:off x="10000769" y="3500902"/>
            <a:ext cx="467680" cy="357270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FBB30C-1B88-411D-8803-ADA0D5E1E005}"/>
              </a:ext>
            </a:extLst>
          </p:cNvPr>
          <p:cNvSpPr txBox="1"/>
          <p:nvPr/>
        </p:nvSpPr>
        <p:spPr>
          <a:xfrm>
            <a:off x="10602739" y="2409152"/>
            <a:ext cx="1523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0" dirty="0">
                <a:latin typeface="+mj-ea"/>
                <a:ea typeface="+mj-ea"/>
                <a:cs typeface="Arial" panose="020B0604020202020204" pitchFamily="34" charset="0"/>
              </a:rPr>
              <a:t>客户关系和渠道不匹配</a:t>
            </a:r>
            <a:endParaRPr lang="en-US" altLang="zh-CN" sz="1600" kern="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0AABF91-115F-40A0-B0BB-9B27264F9666}"/>
              </a:ext>
            </a:extLst>
          </p:cNvPr>
          <p:cNvSpPr txBox="1"/>
          <p:nvPr/>
        </p:nvSpPr>
        <p:spPr>
          <a:xfrm>
            <a:off x="10517309" y="4320482"/>
            <a:ext cx="14505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0" dirty="0">
                <a:latin typeface="+mj-ea"/>
                <a:ea typeface="+mj-ea"/>
                <a:cs typeface="Arial" panose="020B0604020202020204" pitchFamily="34" charset="0"/>
              </a:rPr>
              <a:t>收入和客户，收入和成本不匹配</a:t>
            </a:r>
            <a:endParaRPr lang="en-US" altLang="zh-CN" sz="1600" kern="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5B4183A-F8D7-4F04-9F82-BA713C678797}"/>
              </a:ext>
            </a:extLst>
          </p:cNvPr>
          <p:cNvSpPr txBox="1"/>
          <p:nvPr/>
        </p:nvSpPr>
        <p:spPr>
          <a:xfrm>
            <a:off x="10463772" y="3370996"/>
            <a:ext cx="1726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0" dirty="0">
                <a:latin typeface="+mj-ea"/>
                <a:ea typeface="+mj-ea"/>
                <a:cs typeface="Arial" panose="020B0604020202020204" pitchFamily="34" charset="0"/>
              </a:rPr>
              <a:t>关键业务和价值主张、客户关系不匹配</a:t>
            </a:r>
            <a:endParaRPr lang="en-US" altLang="zh-CN" sz="1600" kern="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64062A-8CF5-4540-B84E-34AC81213CEB}"/>
              </a:ext>
            </a:extLst>
          </p:cNvPr>
          <p:cNvSpPr txBox="1"/>
          <p:nvPr/>
        </p:nvSpPr>
        <p:spPr>
          <a:xfrm>
            <a:off x="10478177" y="1504271"/>
            <a:ext cx="14505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kern="0" dirty="0">
                <a:latin typeface="+mj-ea"/>
                <a:ea typeface="+mj-ea"/>
                <a:cs typeface="Arial" panose="020B0604020202020204" pitchFamily="34" charset="0"/>
              </a:rPr>
              <a:t>客户细分和客户关系不匹配</a:t>
            </a:r>
            <a:endParaRPr lang="en-US" altLang="zh-CN" sz="1600" kern="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3C78F2-D01C-60CC-3C51-3F83933A6A49}"/>
              </a:ext>
            </a:extLst>
          </p:cNvPr>
          <p:cNvSpPr/>
          <p:nvPr/>
        </p:nvSpPr>
        <p:spPr bwMode="auto">
          <a:xfrm>
            <a:off x="9980055" y="1585835"/>
            <a:ext cx="467680" cy="338555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EFEA9D4-C3CC-0D7C-8187-A0721B7A49F9}"/>
              </a:ext>
            </a:extLst>
          </p:cNvPr>
          <p:cNvSpPr/>
          <p:nvPr/>
        </p:nvSpPr>
        <p:spPr bwMode="auto">
          <a:xfrm>
            <a:off x="6111422" y="1458125"/>
            <a:ext cx="3156524" cy="704033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14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105" grpId="0"/>
      <p:bldP spid="106" grpId="0"/>
      <p:bldP spid="107" grpId="0"/>
      <p:bldP spid="48" grpId="0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5"/>
          <p:cNvSpPr/>
          <p:nvPr/>
        </p:nvSpPr>
        <p:spPr>
          <a:xfrm>
            <a:off x="657563" y="286732"/>
            <a:ext cx="530942" cy="530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55202" y="259683"/>
            <a:ext cx="5856496" cy="5334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4619D"/>
                </a:solidFill>
              </a:rPr>
              <a:t>总结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0008C-6405-4E57-927F-3A503B09A991}"/>
              </a:ext>
            </a:extLst>
          </p:cNvPr>
          <p:cNvSpPr txBox="1"/>
          <p:nvPr/>
        </p:nvSpPr>
        <p:spPr>
          <a:xfrm>
            <a:off x="591671" y="1096395"/>
            <a:ext cx="10685929" cy="31223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800" b="1" dirty="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信息系统的价值实现受到商业模式影响，一流的技术不是全部</a:t>
            </a:r>
            <a:endParaRPr lang="en-US" altLang="zh-CN" sz="2800" b="1" dirty="0">
              <a:solidFill>
                <a:srgbClr val="0461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800" b="1" dirty="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商业模式设计有多重组合，元素间的匹配很重要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2800" b="1" dirty="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理解技术优缺点，根据商业环境制定合适的商业模式是信管人才重要技能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74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39"/>
    </mc:Choice>
    <mc:Fallback xmlns="">
      <p:transition spd="slow" advTm="5473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5"/>
          <p:cNvSpPr/>
          <p:nvPr/>
        </p:nvSpPr>
        <p:spPr>
          <a:xfrm>
            <a:off x="657563" y="286732"/>
            <a:ext cx="530942" cy="530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55202" y="259683"/>
            <a:ext cx="5856496" cy="5334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4619D"/>
                </a:solidFill>
              </a:rPr>
              <a:t>作业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0008C-6405-4E57-927F-3A503B09A991}"/>
              </a:ext>
            </a:extLst>
          </p:cNvPr>
          <p:cNvSpPr txBox="1"/>
          <p:nvPr/>
        </p:nvSpPr>
        <p:spPr>
          <a:xfrm>
            <a:off x="591671" y="1096395"/>
            <a:ext cx="11008658" cy="36907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设计你认为合理的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AiChatbot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商业模式画布，并论述你为什么这么设计（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字以内）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小组作业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提交时间：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可利用后面一页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来设计画布，仅留下你选择的设计内容，删除排除的选项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3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39"/>
    </mc:Choice>
    <mc:Fallback xmlns="">
      <p:transition spd="slow" advTm="5473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CB64E9-C885-47F9-8D24-E59735769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2" y="0"/>
            <a:ext cx="11285317" cy="4191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07F4F4-DDA3-4886-986B-AF6C312CB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29" y="2490752"/>
            <a:ext cx="11285316" cy="3810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5628CB-E532-4F3D-B7B3-438715948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30" y="4752872"/>
            <a:ext cx="11285315" cy="38105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6356B19-31FC-4254-A42A-A5B65C6E297B}"/>
              </a:ext>
            </a:extLst>
          </p:cNvPr>
          <p:cNvCxnSpPr>
            <a:cxnSpLocks/>
          </p:cNvCxnSpPr>
          <p:nvPr/>
        </p:nvCxnSpPr>
        <p:spPr>
          <a:xfrm>
            <a:off x="578729" y="419158"/>
            <a:ext cx="0" cy="6328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7A1EB8-2E81-4BC4-8303-E02E3F941D72}"/>
              </a:ext>
            </a:extLst>
          </p:cNvPr>
          <p:cNvCxnSpPr>
            <a:cxnSpLocks/>
          </p:cNvCxnSpPr>
          <p:nvPr/>
        </p:nvCxnSpPr>
        <p:spPr>
          <a:xfrm>
            <a:off x="2675676" y="419158"/>
            <a:ext cx="0" cy="4333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1771EF7-9DA6-447C-8824-3939D54B230C}"/>
              </a:ext>
            </a:extLst>
          </p:cNvPr>
          <p:cNvCxnSpPr>
            <a:cxnSpLocks/>
          </p:cNvCxnSpPr>
          <p:nvPr/>
        </p:nvCxnSpPr>
        <p:spPr>
          <a:xfrm>
            <a:off x="2814572" y="419158"/>
            <a:ext cx="0" cy="4333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08AF9B4-06E5-4283-86AA-33931D42621D}"/>
              </a:ext>
            </a:extLst>
          </p:cNvPr>
          <p:cNvCxnSpPr>
            <a:cxnSpLocks/>
          </p:cNvCxnSpPr>
          <p:nvPr/>
        </p:nvCxnSpPr>
        <p:spPr>
          <a:xfrm>
            <a:off x="4990612" y="419158"/>
            <a:ext cx="0" cy="4333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6261CB3-491A-4B09-B653-7E42D3D6413E}"/>
              </a:ext>
            </a:extLst>
          </p:cNvPr>
          <p:cNvCxnSpPr>
            <a:cxnSpLocks/>
          </p:cNvCxnSpPr>
          <p:nvPr/>
        </p:nvCxnSpPr>
        <p:spPr>
          <a:xfrm>
            <a:off x="5129509" y="419158"/>
            <a:ext cx="0" cy="4333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4C71BF7-2741-4A1B-852C-53D03412F01F}"/>
              </a:ext>
            </a:extLst>
          </p:cNvPr>
          <p:cNvCxnSpPr>
            <a:cxnSpLocks/>
          </p:cNvCxnSpPr>
          <p:nvPr/>
        </p:nvCxnSpPr>
        <p:spPr>
          <a:xfrm>
            <a:off x="7317124" y="419158"/>
            <a:ext cx="0" cy="4333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03F15F7-AFFD-48C4-A372-1654CE96501A}"/>
              </a:ext>
            </a:extLst>
          </p:cNvPr>
          <p:cNvCxnSpPr>
            <a:cxnSpLocks/>
          </p:cNvCxnSpPr>
          <p:nvPr/>
        </p:nvCxnSpPr>
        <p:spPr>
          <a:xfrm>
            <a:off x="7456020" y="419158"/>
            <a:ext cx="0" cy="4333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DE09F2B-598C-4553-82C7-DB82637A620F}"/>
              </a:ext>
            </a:extLst>
          </p:cNvPr>
          <p:cNvCxnSpPr>
            <a:cxnSpLocks/>
          </p:cNvCxnSpPr>
          <p:nvPr/>
        </p:nvCxnSpPr>
        <p:spPr>
          <a:xfrm>
            <a:off x="9632060" y="419158"/>
            <a:ext cx="0" cy="4333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27AC8F9-0966-4E0A-9EFA-423C95C84A4B}"/>
              </a:ext>
            </a:extLst>
          </p:cNvPr>
          <p:cNvCxnSpPr>
            <a:cxnSpLocks/>
          </p:cNvCxnSpPr>
          <p:nvPr/>
        </p:nvCxnSpPr>
        <p:spPr>
          <a:xfrm>
            <a:off x="9770957" y="419158"/>
            <a:ext cx="0" cy="4333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675C40-1C0B-444D-A91F-DC7762293497}"/>
              </a:ext>
            </a:extLst>
          </p:cNvPr>
          <p:cNvCxnSpPr>
            <a:cxnSpLocks/>
          </p:cNvCxnSpPr>
          <p:nvPr/>
        </p:nvCxnSpPr>
        <p:spPr>
          <a:xfrm>
            <a:off x="11864045" y="419158"/>
            <a:ext cx="0" cy="6328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E0CD357-4081-4034-94EB-6201AD5AEC30}"/>
              </a:ext>
            </a:extLst>
          </p:cNvPr>
          <p:cNvCxnSpPr>
            <a:cxnSpLocks/>
          </p:cNvCxnSpPr>
          <p:nvPr/>
        </p:nvCxnSpPr>
        <p:spPr>
          <a:xfrm>
            <a:off x="578729" y="6748041"/>
            <a:ext cx="112853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E9FC796-6F6F-44BF-8E4A-E481B19CC671}"/>
              </a:ext>
            </a:extLst>
          </p:cNvPr>
          <p:cNvSpPr txBox="1"/>
          <p:nvPr/>
        </p:nvSpPr>
        <p:spPr>
          <a:xfrm>
            <a:off x="5177322" y="1440862"/>
            <a:ext cx="2122027" cy="227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用</a:t>
            </a:r>
            <a:r>
              <a:rPr lang="en-US" altLang="zh-CN" sz="1600" dirty="0"/>
              <a:t>AI</a:t>
            </a:r>
            <a:r>
              <a:rPr lang="zh-CN" altLang="en-US" sz="1600" dirty="0"/>
              <a:t>取代人工客服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用</a:t>
            </a:r>
            <a:r>
              <a:rPr lang="en-US" altLang="zh-CN" sz="1600" dirty="0"/>
              <a:t>AI</a:t>
            </a:r>
            <a:r>
              <a:rPr lang="zh-CN" altLang="en-US" sz="1600" dirty="0"/>
              <a:t>增强人工客服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/>
              <a:t>AI</a:t>
            </a:r>
            <a:r>
              <a:rPr lang="zh-CN" altLang="en-US" sz="1600" dirty="0"/>
              <a:t>将提升人工客服质量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/>
              <a:t>AI</a:t>
            </a:r>
            <a:r>
              <a:rPr lang="zh-CN" altLang="en-US" sz="1600" dirty="0"/>
              <a:t>将降低人工智能成本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F59701-31BF-4D98-AF76-9B944BAEFF39}"/>
              </a:ext>
            </a:extLst>
          </p:cNvPr>
          <p:cNvSpPr txBox="1"/>
          <p:nvPr/>
        </p:nvSpPr>
        <p:spPr>
          <a:xfrm>
            <a:off x="10010162" y="1341386"/>
            <a:ext cx="1714986" cy="1993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大客户</a:t>
            </a:r>
            <a:endParaRPr lang="en-US" altLang="zh-CN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中小型客户</a:t>
            </a:r>
            <a:endParaRPr lang="en-US" altLang="zh-CN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政府机构</a:t>
            </a:r>
            <a:endParaRPr lang="en-US" altLang="zh-CN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金融机构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2FD60A-FC10-4BEE-A346-42D7F60AD22F}"/>
              </a:ext>
            </a:extLst>
          </p:cNvPr>
          <p:cNvSpPr txBox="1"/>
          <p:nvPr/>
        </p:nvSpPr>
        <p:spPr>
          <a:xfrm>
            <a:off x="7456041" y="2848117"/>
            <a:ext cx="2245468" cy="188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/>
              <a:t>SEO</a:t>
            </a:r>
            <a:r>
              <a:rPr lang="zh-CN" altLang="en-US" sz="1400" dirty="0"/>
              <a:t>、</a:t>
            </a:r>
            <a:r>
              <a:rPr lang="en-US" altLang="zh-CN" sz="1400" dirty="0"/>
              <a:t>SEM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/>
              <a:t>自建公众号、自媒体号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/>
              <a:t>电视广告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/>
              <a:t>有影响力的公众号、自媒体营销号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/>
              <a:t>线下会议和研讨会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B08234-5573-4621-9995-71E0280D50F9}"/>
              </a:ext>
            </a:extLst>
          </p:cNvPr>
          <p:cNvSpPr txBox="1"/>
          <p:nvPr/>
        </p:nvSpPr>
        <p:spPr>
          <a:xfrm>
            <a:off x="7553457" y="709124"/>
            <a:ext cx="2129731" cy="153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定制化客户关系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自主服务关系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共同创造关系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社区关系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01E8CE-BC60-4453-BA3A-8374B3075FB4}"/>
              </a:ext>
            </a:extLst>
          </p:cNvPr>
          <p:cNvSpPr txBox="1"/>
          <p:nvPr/>
        </p:nvSpPr>
        <p:spPr>
          <a:xfrm>
            <a:off x="6449910" y="5396800"/>
            <a:ext cx="2207094" cy="11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/>
              <a:t>SaaS</a:t>
            </a:r>
            <a:r>
              <a:rPr lang="zh-CN" altLang="en-US" sz="1600" dirty="0"/>
              <a:t>模式收入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技术咨询服务费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一次性软件收入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B7EBE5-994E-4A0E-A9C6-24523077DFB1}"/>
              </a:ext>
            </a:extLst>
          </p:cNvPr>
          <p:cNvSpPr txBox="1"/>
          <p:nvPr/>
        </p:nvSpPr>
        <p:spPr>
          <a:xfrm>
            <a:off x="8795901" y="5433857"/>
            <a:ext cx="20969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专利授权收入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广告收入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6F7278D-6BBF-4230-B5E9-53A84A2B2C7E}"/>
              </a:ext>
            </a:extLst>
          </p:cNvPr>
          <p:cNvSpPr txBox="1"/>
          <p:nvPr/>
        </p:nvSpPr>
        <p:spPr>
          <a:xfrm>
            <a:off x="2810714" y="2861406"/>
            <a:ext cx="2221359" cy="188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/>
              <a:t>物理资源，如硬件、机器、办公室资源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/>
              <a:t>智力资源，如专利、算法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/>
              <a:t>人力资源，如研究人员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/>
              <a:t>资金</a:t>
            </a:r>
            <a:endParaRPr lang="en-US" altLang="zh-CN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4E1DD46-A3A5-4E48-9DF3-287F7046C840}"/>
              </a:ext>
            </a:extLst>
          </p:cNvPr>
          <p:cNvSpPr txBox="1"/>
          <p:nvPr/>
        </p:nvSpPr>
        <p:spPr>
          <a:xfrm>
            <a:off x="2872456" y="382995"/>
            <a:ext cx="2129731" cy="214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/>
              <a:t>生产智能机器人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/>
              <a:t>研发智能客服关键技术和算法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/>
              <a:t>给客户提供定制化服务，部署解决方案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/>
              <a:t>帮助客户建立语料库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/>
              <a:t>帮助客户解决智能客服使用中面临的问题</a:t>
            </a:r>
            <a:endParaRPr lang="en-US" altLang="zh-CN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1EA0B45-3191-4C1A-B2BF-C27BCFC4C349}"/>
              </a:ext>
            </a:extLst>
          </p:cNvPr>
          <p:cNvSpPr txBox="1"/>
          <p:nvPr/>
        </p:nvSpPr>
        <p:spPr>
          <a:xfrm>
            <a:off x="750448" y="872768"/>
            <a:ext cx="1947407" cy="300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制造企业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云平台服务商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第三方系统实施企业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中小型企业联盟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高校人工智能实验室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专业客服公司</a:t>
            </a:r>
            <a:endParaRPr lang="en-US" altLang="zh-CN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682005-F8C5-40D7-9C0F-7B12712D2A96}"/>
              </a:ext>
            </a:extLst>
          </p:cNvPr>
          <p:cNvSpPr txBox="1"/>
          <p:nvPr/>
        </p:nvSpPr>
        <p:spPr>
          <a:xfrm>
            <a:off x="799015" y="5412616"/>
            <a:ext cx="2562479" cy="11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人力资源是重要成本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市场投放是重要成本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机器设备是重要成本</a:t>
            </a:r>
            <a:endParaRPr lang="en-US" altLang="zh-CN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5B7BD53-6C47-4CD3-8C96-82F26D0F003F}"/>
              </a:ext>
            </a:extLst>
          </p:cNvPr>
          <p:cNvSpPr txBox="1"/>
          <p:nvPr/>
        </p:nvSpPr>
        <p:spPr>
          <a:xfrm>
            <a:off x="3361494" y="5459735"/>
            <a:ext cx="2390737" cy="79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生产制造是重要成本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客户维护是重要成本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12B51E5-0551-4590-8C56-E2B0E9E81869}"/>
              </a:ext>
            </a:extLst>
          </p:cNvPr>
          <p:cNvCxnSpPr>
            <a:cxnSpLocks/>
          </p:cNvCxnSpPr>
          <p:nvPr/>
        </p:nvCxnSpPr>
        <p:spPr>
          <a:xfrm>
            <a:off x="6167120" y="5133925"/>
            <a:ext cx="0" cy="1614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3B8060F-F318-4119-95E5-1DC0B19D1887}"/>
              </a:ext>
            </a:extLst>
          </p:cNvPr>
          <p:cNvCxnSpPr>
            <a:cxnSpLocks/>
          </p:cNvCxnSpPr>
          <p:nvPr/>
        </p:nvCxnSpPr>
        <p:spPr>
          <a:xfrm>
            <a:off x="6289040" y="5133925"/>
            <a:ext cx="0" cy="1614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2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5"/>
          <p:cNvSpPr/>
          <p:nvPr/>
        </p:nvSpPr>
        <p:spPr>
          <a:xfrm>
            <a:off x="657563" y="286732"/>
            <a:ext cx="530942" cy="530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55201" y="259683"/>
            <a:ext cx="7851551" cy="71747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4619D"/>
                </a:solidFill>
              </a:rPr>
              <a:t>数字商业模式：</a:t>
            </a:r>
            <a:r>
              <a:rPr lang="en-US" altLang="zh-CN" sz="3200" b="1" dirty="0">
                <a:solidFill>
                  <a:srgbClr val="04619D"/>
                </a:solidFill>
              </a:rPr>
              <a:t>Digital Business Model</a:t>
            </a:r>
            <a:endParaRPr lang="zh-CN" altLang="en-US" sz="3200" b="1" dirty="0">
              <a:solidFill>
                <a:srgbClr val="04619D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852C3-4C99-82E6-5207-F21859155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8" t="27971" r="32255" b="8840"/>
          <a:stretch/>
        </p:blipFill>
        <p:spPr>
          <a:xfrm>
            <a:off x="1478066" y="836016"/>
            <a:ext cx="8885133" cy="51859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B8AE39-01DF-945D-8BA8-CBFA0117D121}"/>
              </a:ext>
            </a:extLst>
          </p:cNvPr>
          <p:cNvSpPr/>
          <p:nvPr/>
        </p:nvSpPr>
        <p:spPr bwMode="auto">
          <a:xfrm>
            <a:off x="3272117" y="1667434"/>
            <a:ext cx="2940423" cy="244736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11CBAC-35CC-3A4E-2410-D3643CD084FA}"/>
              </a:ext>
            </a:extLst>
          </p:cNvPr>
          <p:cNvSpPr/>
          <p:nvPr/>
        </p:nvSpPr>
        <p:spPr bwMode="auto">
          <a:xfrm>
            <a:off x="7545642" y="1730188"/>
            <a:ext cx="1132194" cy="130884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85470-2C47-6FF1-1DD2-8535A3A3151E}"/>
              </a:ext>
            </a:extLst>
          </p:cNvPr>
          <p:cNvSpPr txBox="1"/>
          <p:nvPr/>
        </p:nvSpPr>
        <p:spPr>
          <a:xfrm>
            <a:off x="657562" y="6189044"/>
            <a:ext cx="10646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Segoe UI" panose="020B0502040204020203" pitchFamily="34" charset="0"/>
              </a:rPr>
              <a:t>Al-</a:t>
            </a:r>
            <a:r>
              <a:rPr lang="en-US" altLang="zh-CN" sz="1400" dirty="0" err="1">
                <a:latin typeface="Segoe UI" panose="020B0502040204020203" pitchFamily="34" charset="0"/>
              </a:rPr>
              <a:t>Debei</a:t>
            </a:r>
            <a:r>
              <a:rPr lang="en-US" altLang="zh-CN" sz="1400" dirty="0">
                <a:latin typeface="Segoe UI" panose="020B0502040204020203" pitchFamily="34" charset="0"/>
              </a:rPr>
              <a:t>, M. M., and Avison, D. 2010. "Developing a Unified Framework of the Business Model Concept," </a:t>
            </a:r>
            <a:r>
              <a:rPr lang="en-US" altLang="zh-CN" sz="1400" i="1" dirty="0">
                <a:latin typeface="Segoe UI" panose="020B0502040204020203" pitchFamily="34" charset="0"/>
              </a:rPr>
              <a:t>European Journal of Information Systems</a:t>
            </a:r>
            <a:r>
              <a:rPr lang="en-US" altLang="zh-CN" sz="1400" i="0" dirty="0">
                <a:latin typeface="Segoe UI" panose="020B0502040204020203" pitchFamily="34" charset="0"/>
              </a:rPr>
              <a:t> (19), pp. 359–376.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04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39"/>
    </mc:Choice>
    <mc:Fallback xmlns="">
      <p:transition spd="slow" advTm="54739"/>
    </mc:Fallback>
  </mc:AlternateContent>
</p:sld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no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1058</Words>
  <Application>Microsoft Office PowerPoint</Application>
  <PresentationFormat>Widescreen</PresentationFormat>
  <Paragraphs>106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微软雅黑</vt:lpstr>
      <vt:lpstr>字魂36号-正文宋楷</vt:lpstr>
      <vt:lpstr>Arial</vt:lpstr>
      <vt:lpstr>Calibri</vt:lpstr>
      <vt:lpstr>Segoe UI</vt:lpstr>
      <vt:lpstr>Wingdings</vt:lpstr>
      <vt:lpstr>默认设计模板</vt:lpstr>
      <vt:lpstr>《管理信息系统》 商业模式设计 主讲人：杜文宇</vt:lpstr>
      <vt:lpstr>商业模式画布</vt:lpstr>
      <vt:lpstr>我们通过一个游戏来学习商业模式画布</vt:lpstr>
      <vt:lpstr>点评</vt:lpstr>
      <vt:lpstr>Z公司实际采用的商业模式</vt:lpstr>
      <vt:lpstr>总结</vt:lpstr>
      <vt:lpstr>作业</vt:lpstr>
      <vt:lpstr>PowerPoint Presentation</vt:lpstr>
      <vt:lpstr>数字商业模式：Digital Business Model</vt:lpstr>
      <vt:lpstr>商业模式设计：“别只惦记着几捆白菜”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北京航空航天大学PPT模板</dc:title>
  <dc:creator>Lenovo</dc:creator>
  <cp:lastModifiedBy>尔 戴</cp:lastModifiedBy>
  <cp:revision>641</cp:revision>
  <cp:lastPrinted>2019-06-25T09:43:00Z</cp:lastPrinted>
  <dcterms:created xsi:type="dcterms:W3CDTF">2018-01-05T07:19:00Z</dcterms:created>
  <dcterms:modified xsi:type="dcterms:W3CDTF">2022-05-26T14:12:30Z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