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41"/>
  </p:notesMasterIdLst>
  <p:sldIdLst>
    <p:sldId id="256" r:id="rId2"/>
    <p:sldId id="356" r:id="rId3"/>
    <p:sldId id="357" r:id="rId4"/>
    <p:sldId id="358" r:id="rId5"/>
    <p:sldId id="258" r:id="rId6"/>
    <p:sldId id="260" r:id="rId7"/>
    <p:sldId id="348" r:id="rId8"/>
    <p:sldId id="349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4" r:id="rId26"/>
    <p:sldId id="375" r:id="rId27"/>
    <p:sldId id="376" r:id="rId28"/>
    <p:sldId id="373" r:id="rId29"/>
    <p:sldId id="377" r:id="rId30"/>
    <p:sldId id="378" r:id="rId31"/>
    <p:sldId id="379" r:id="rId32"/>
    <p:sldId id="380" r:id="rId33"/>
    <p:sldId id="381" r:id="rId34"/>
    <p:sldId id="383" r:id="rId35"/>
    <p:sldId id="384" r:id="rId36"/>
    <p:sldId id="385" r:id="rId37"/>
    <p:sldId id="386" r:id="rId38"/>
    <p:sldId id="387" r:id="rId39"/>
    <p:sldId id="388" r:id="rId40"/>
  </p:sldIdLst>
  <p:sldSz cx="9144000" cy="5143500" type="screen16x9"/>
  <p:notesSz cx="6858000" cy="9144000"/>
  <p:embeddedFontLst>
    <p:embeddedFont>
      <p:font typeface="Crimson Text" panose="020B0604020202020204" charset="0"/>
      <p:regular r:id="rId42"/>
      <p:bold r:id="rId43"/>
      <p:italic r:id="rId44"/>
      <p:boldItalic r:id="rId45"/>
    </p:embeddedFont>
    <p:embeddedFont>
      <p:font typeface="Montserrat" panose="00000500000000000000" pitchFamily="50" charset="-93"/>
      <p:regular r:id="rId46"/>
      <p:bold r:id="rId47"/>
      <p:italic r:id="rId48"/>
      <p:boldItalic r:id="rId49"/>
    </p:embeddedFont>
    <p:embeddedFont>
      <p:font typeface="Quattrocento Sans" panose="020B0502050000020003" pitchFamily="34" charset="0"/>
      <p:regular r:id="rId50"/>
      <p:bold r:id="rId51"/>
      <p:italic r:id="rId52"/>
      <p:boldItalic r:id="rId53"/>
    </p:embeddedFont>
    <p:embeddedFont>
      <p:font typeface="Vidaloka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D1AFD-9F94-40ED-8827-D18F32AA2C87}">
  <a:tblStyle styleId="{8EFD1AFD-9F94-40ED-8827-D18F32AA2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88795" autoAdjust="0"/>
  </p:normalViewPr>
  <p:slideViewPr>
    <p:cSldViewPr snapToGrid="0">
      <p:cViewPr varScale="1">
        <p:scale>
          <a:sx n="148" d="100"/>
          <a:sy n="148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7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không tương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nhưng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năng bên trong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phải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phù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nhu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1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6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nhưng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không tương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subclass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thiếu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cha </a:t>
            </a:r>
          </a:p>
        </p:txBody>
      </p:sp>
    </p:spTree>
    <p:extLst>
      <p:ext uri="{BB962C8B-B14F-4D97-AF65-F5344CB8AC3E}">
        <p14:creationId xmlns:p14="http://schemas.microsoft.com/office/powerpoint/2010/main" val="1503392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1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bao </a:t>
            </a:r>
            <a:r>
              <a:rPr lang="en-US" dirty="0" err="1"/>
              <a:t>gồm</a:t>
            </a:r>
            <a:r>
              <a:rPr lang="en-US" dirty="0"/>
              <a:t> business logic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Interface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protocol (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interface </a:t>
            </a:r>
            <a:r>
              <a:rPr lang="en-US" dirty="0" err="1"/>
              <a:t>nào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03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gồm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tương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thích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2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thông qua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sao cho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thằng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78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22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07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2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65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086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15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372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086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879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31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quy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ra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diễn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nhau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/ By doing so, the same construction process can create different representations.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Tách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xây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khỏi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xây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độc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endParaRPr lang="vi-VN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17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461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🡪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08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97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7325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2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Abstract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/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khai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phương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Director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nơi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gọi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ra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nắm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giữ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ra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cộng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: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Client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Director object.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Director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thông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builder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của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Product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thực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hiện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nhận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yêu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cầu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thêm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Product.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Client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lấy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Product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Builder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vi-VN" sz="1800" b="1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167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cho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ConcreteBuilder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thực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nắm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giữ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instance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ra,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đồng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cung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cấp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phương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trả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về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instance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965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63085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duplicate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1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Tăng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tổng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tăng lên.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8426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duplicate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1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Tăng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tổng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tăng lên.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622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Factory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method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/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Abstract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factory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: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mẫu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Abstract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Factory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máy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sản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xuất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dòng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sản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phẩm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liên quan, sau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mẫu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sản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phẩm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cấu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nhau.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572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duplicate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1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Tăng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tổng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tăng lên.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7774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5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96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53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Adapter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Bridge</a:t>
            </a:r>
            <a:r>
              <a:rPr lang="vi-VN" dirty="0"/>
              <a:t>: phân </a:t>
            </a:r>
            <a:r>
              <a:rPr lang="vi-VN" dirty="0" err="1"/>
              <a:t>cách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Composite</a:t>
            </a:r>
            <a:r>
              <a:rPr lang="vi-VN" dirty="0"/>
              <a:t>: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cây </a:t>
            </a:r>
            <a:r>
              <a:rPr lang="vi-VN" dirty="0" err="1"/>
              <a:t>sự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Decorator</a:t>
            </a:r>
            <a:r>
              <a:rPr lang="vi-VN" dirty="0"/>
              <a:t>: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Facade</a:t>
            </a:r>
            <a:r>
              <a:rPr lang="vi-VN" dirty="0"/>
              <a:t>: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đơn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Private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: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accessor</a:t>
            </a:r>
            <a:r>
              <a:rPr lang="vi-VN" dirty="0"/>
              <a:t>/</a:t>
            </a:r>
            <a:r>
              <a:rPr lang="vi-VN" dirty="0" err="1"/>
              <a:t>mutator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Proxy: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79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Tức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interface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interface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mà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phía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clients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muốn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đôi khi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cũ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Legacy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Tuy nhiên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vấn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xảy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 khi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tương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giữ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vai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trò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trung gian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giữa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hai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hay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sẵn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cho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đang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cho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phép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nhau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giao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tốt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nhau thông qua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trung gian, không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thay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sẵn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cũng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đang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viết</a:t>
            </a:r>
            <a:endParaRPr lang="vi-VN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62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284255" y="259493"/>
            <a:ext cx="8575540" cy="4627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DESIGN PATTERN</a:t>
            </a:r>
            <a:br>
              <a:rPr lang="en" dirty="0"/>
            </a:br>
            <a:r>
              <a:rPr lang="en" sz="3300" b="1" dirty="0">
                <a:latin typeface="Montserrat" panose="00000500000000000000" pitchFamily="50" charset="-93"/>
              </a:rPr>
              <a:t>IN SOFTWARE DEVELOPMENT</a:t>
            </a:r>
            <a:endParaRPr sz="3300" b="1" dirty="0">
              <a:latin typeface="Montserrat" panose="00000500000000000000" pitchFamily="50" charset="-9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A19D-3CF3-B7C6-AA47-EB3F04ED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60" y="720302"/>
            <a:ext cx="5909480" cy="37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83D45E-D644-CBF5-2371-45F25F34878B}"/>
              </a:ext>
            </a:extLst>
          </p:cNvPr>
          <p:cNvCxnSpPr/>
          <p:nvPr/>
        </p:nvCxnSpPr>
        <p:spPr>
          <a:xfrm flipH="1">
            <a:off x="5513696" y="703625"/>
            <a:ext cx="1521725" cy="477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9524078D-6F94-6B65-D256-4E5D3DC2D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357" y="481466"/>
            <a:ext cx="1337481" cy="47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latin typeface="Montserrat" panose="00000500000000000000" pitchFamily="50" charset="-93"/>
              </a:rPr>
              <a:t>What we have:</a:t>
            </a:r>
            <a:br>
              <a:rPr lang="en-US" sz="13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THE 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3CD6A-7871-17DF-EA90-6D34A45952BC}"/>
              </a:ext>
            </a:extLst>
          </p:cNvPr>
          <p:cNvCxnSpPr>
            <a:cxnSpLocks/>
          </p:cNvCxnSpPr>
          <p:nvPr/>
        </p:nvCxnSpPr>
        <p:spPr>
          <a:xfrm flipV="1">
            <a:off x="1549021" y="3548418"/>
            <a:ext cx="996286" cy="63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Google Shape;535;p63">
            <a:extLst>
              <a:ext uri="{FF2B5EF4-FFF2-40B4-BE49-F238E27FC236}">
                <a16:creationId xmlns:a16="http://schemas.microsoft.com/office/drawing/2014/main" id="{C07584A7-B3F5-80E0-BB46-6219365A80F2}"/>
              </a:ext>
            </a:extLst>
          </p:cNvPr>
          <p:cNvSpPr txBox="1">
            <a:spLocks/>
          </p:cNvSpPr>
          <p:nvPr/>
        </p:nvSpPr>
        <p:spPr>
          <a:xfrm>
            <a:off x="13650" y="4289368"/>
            <a:ext cx="3302758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latin typeface="Montserrat" panose="00000500000000000000" pitchFamily="50" charset="-93"/>
              </a:rPr>
              <a:t>What client wants:</a:t>
            </a:r>
            <a:br>
              <a:rPr lang="en-US" sz="11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A CAR CAN RUN ON THE RAIL</a:t>
            </a:r>
          </a:p>
        </p:txBody>
      </p:sp>
    </p:spTree>
    <p:extLst>
      <p:ext uri="{BB962C8B-B14F-4D97-AF65-F5344CB8AC3E}">
        <p14:creationId xmlns:p14="http://schemas.microsoft.com/office/powerpoint/2010/main" val="65266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400" dirty="0"/>
              <a:t>Adapter can help to </a:t>
            </a:r>
            <a:br>
              <a:rPr lang="en-US" sz="2400" dirty="0"/>
            </a:br>
            <a:r>
              <a:rPr lang="en-US" sz="2400" b="1" dirty="0"/>
              <a:t>allow two </a:t>
            </a:r>
            <a:r>
              <a:rPr lang="en-US" sz="2400" b="1" i="1" dirty="0"/>
              <a:t>incompatible</a:t>
            </a:r>
            <a:r>
              <a:rPr lang="en-US" sz="2400" b="1" dirty="0"/>
              <a:t> interfaces to work together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21394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400" dirty="0"/>
              <a:t>Adapter can be </a:t>
            </a:r>
            <a:br>
              <a:rPr lang="en-US" sz="2400" dirty="0"/>
            </a:br>
            <a:r>
              <a:rPr lang="en-US" sz="4000" b="1" dirty="0"/>
              <a:t>used as a wrapper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89289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1" y="1201149"/>
            <a:ext cx="8153399" cy="2517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Adapter </a:t>
            </a:r>
            <a:r>
              <a:rPr lang="en-US" dirty="0"/>
              <a:t>can be used when clients want to: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Reuse existing classes but its interface is not </a:t>
            </a:r>
            <a:r>
              <a:rPr lang="en-US" sz="1700" i="1" dirty="0"/>
              <a:t>compatible</a:t>
            </a:r>
            <a:r>
              <a:rPr lang="en-US" sz="1700" dirty="0"/>
              <a:t> with the current code.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Reuse some existing subclasses that lack functionality and </a:t>
            </a:r>
            <a:r>
              <a:rPr lang="en-US" sz="1700" i="1" dirty="0"/>
              <a:t>cannot be added</a:t>
            </a:r>
            <a:r>
              <a:rPr lang="en-US" sz="1700" dirty="0"/>
              <a:t> to parent class.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10469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0" y="456277"/>
            <a:ext cx="7841000" cy="42174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1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8" y="1109419"/>
            <a:ext cx="15677071" cy="84321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1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287" y="-3794595"/>
            <a:ext cx="19304737" cy="10383344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25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0637" y="-3546945"/>
            <a:ext cx="15803117" cy="849994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67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2285400"/>
            <a:ext cx="86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anose="00000500000000000000" pitchFamily="50" charset="-93"/>
              </a:rPr>
              <a:t>Class Adapter</a:t>
            </a:r>
            <a:r>
              <a:rPr lang="en-US" dirty="0">
                <a:latin typeface="Montserrat" panose="00000500000000000000" pitchFamily="50" charset="-93"/>
              </a:rPr>
              <a:t> and </a:t>
            </a:r>
            <a:r>
              <a:rPr lang="en-US" b="1" dirty="0">
                <a:latin typeface="Montserrat" panose="00000500000000000000" pitchFamily="50" charset="-93"/>
              </a:rPr>
              <a:t>Object Adapter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241DB4-3213-E730-6279-8EF5CC11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67464"/>
              </p:ext>
            </p:extLst>
          </p:nvPr>
        </p:nvGraphicFramePr>
        <p:xfrm>
          <a:off x="948267" y="5345994"/>
          <a:ext cx="7247466" cy="1858151"/>
        </p:xfrm>
        <a:graphic>
          <a:graphicData uri="http://schemas.openxmlformats.org/drawingml/2006/table">
            <a:tbl>
              <a:tblPr firstRow="1" bandRow="1">
                <a:tableStyleId>{8EFD1AFD-9F94-40ED-8827-D18F32AA2C87}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2523885990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153622006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Class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Object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Inheritance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Composition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3306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Less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More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6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7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605618"/>
            <a:ext cx="86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anose="00000500000000000000" pitchFamily="50" charset="-93"/>
              </a:rPr>
              <a:t>Class Adapter</a:t>
            </a:r>
            <a:r>
              <a:rPr lang="en-US" dirty="0">
                <a:latin typeface="Montserrat" panose="00000500000000000000" pitchFamily="50" charset="-93"/>
              </a:rPr>
              <a:t> and </a:t>
            </a:r>
            <a:r>
              <a:rPr lang="en-US" b="1" dirty="0">
                <a:latin typeface="Montserrat" panose="00000500000000000000" pitchFamily="50" charset="-93"/>
              </a:rPr>
              <a:t>Object Adapter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5EC877-76DE-1C5E-2F23-919BEDF5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1403"/>
              </p:ext>
            </p:extLst>
          </p:nvPr>
        </p:nvGraphicFramePr>
        <p:xfrm>
          <a:off x="948267" y="1642674"/>
          <a:ext cx="7247466" cy="1858151"/>
        </p:xfrm>
        <a:graphic>
          <a:graphicData uri="http://schemas.openxmlformats.org/drawingml/2006/table">
            <a:tbl>
              <a:tblPr firstRow="1" bandRow="1">
                <a:tableStyleId>{8EFD1AFD-9F94-40ED-8827-D18F32AA2C87}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2523885990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153622006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Class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Object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Inheritance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Composition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3306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Less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More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6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1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252484" y="2095495"/>
            <a:ext cx="8639032" cy="952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300" dirty="0"/>
              <a:t>“We have a </a:t>
            </a:r>
            <a:r>
              <a:rPr lang="en-US" sz="2300" b="1" dirty="0"/>
              <a:t>car</a:t>
            </a:r>
            <a:r>
              <a:rPr lang="en-US" sz="2300" dirty="0"/>
              <a:t>, but clients want it to </a:t>
            </a:r>
            <a:r>
              <a:rPr lang="en-US" sz="2300" b="1" dirty="0"/>
              <a:t>run on the rail”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923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516380"/>
            <a:ext cx="7924800" cy="211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ontserrat" panose="00000500000000000000" pitchFamily="50" charset="-93"/>
              </a:rPr>
              <a:t>Adapter can be used when </a:t>
            </a:r>
            <a:r>
              <a:rPr lang="en-US" sz="1700" b="1" dirty="0">
                <a:latin typeface="Montserrat" panose="00000500000000000000" pitchFamily="50" charset="-93"/>
              </a:rPr>
              <a:t>new components</a:t>
            </a:r>
            <a:r>
              <a:rPr lang="en-US" sz="1700" dirty="0">
                <a:latin typeface="Montserrat" panose="00000500000000000000" pitchFamily="50" charset="-93"/>
              </a:rPr>
              <a:t> or </a:t>
            </a:r>
            <a:r>
              <a:rPr lang="en-US" sz="1700" b="1" dirty="0">
                <a:latin typeface="Montserrat" panose="00000500000000000000" pitchFamily="50" charset="-93"/>
              </a:rPr>
              <a:t>new applications </a:t>
            </a:r>
            <a:br>
              <a:rPr lang="en-US" sz="1700" dirty="0">
                <a:latin typeface="Montserrat" panose="00000500000000000000" pitchFamily="50" charset="-93"/>
              </a:rPr>
            </a:br>
            <a:r>
              <a:rPr lang="en-US" sz="1700" dirty="0">
                <a:latin typeface="Montserrat" panose="00000500000000000000" pitchFamily="50" charset="-93"/>
              </a:rPr>
              <a:t>need to be integrated and </a:t>
            </a:r>
            <a:r>
              <a:rPr lang="en-US" sz="1700" b="1" dirty="0">
                <a:latin typeface="Montserrat" panose="00000500000000000000" pitchFamily="50" charset="-93"/>
              </a:rPr>
              <a:t>work together</a:t>
            </a:r>
            <a:r>
              <a:rPr lang="en-US" sz="1700" dirty="0">
                <a:latin typeface="Montserrat" panose="00000500000000000000" pitchFamily="50" charset="-93"/>
              </a:rPr>
              <a:t> with </a:t>
            </a:r>
            <a:r>
              <a:rPr lang="en-US" sz="1700" b="1" dirty="0">
                <a:latin typeface="Montserrat" panose="00000500000000000000" pitchFamily="50" charset="-93"/>
              </a:rPr>
              <a:t>existing ones</a:t>
            </a:r>
            <a:r>
              <a:rPr lang="en-US" sz="1700" dirty="0">
                <a:latin typeface="Montserrat" panose="00000500000000000000" pitchFamily="50" charset="-9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63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C7D2F-5403-726F-0530-B9B495D3DDA0}"/>
              </a:ext>
            </a:extLst>
          </p:cNvPr>
          <p:cNvSpPr txBox="1"/>
          <p:nvPr/>
        </p:nvSpPr>
        <p:spPr>
          <a:xfrm>
            <a:off x="400050" y="2279363"/>
            <a:ext cx="834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tserrat" panose="00000500000000000000" pitchFamily="50" charset="-93"/>
              </a:rPr>
              <a:t>Adapter helps to </a:t>
            </a:r>
            <a:r>
              <a:rPr lang="en-US" sz="1600" b="1" dirty="0">
                <a:latin typeface="Montserrat" panose="00000500000000000000" pitchFamily="50" charset="-93"/>
              </a:rPr>
              <a:t>reuse codes</a:t>
            </a:r>
            <a:r>
              <a:rPr lang="en-US" sz="1600" dirty="0">
                <a:latin typeface="Montserrat" panose="00000500000000000000" pitchFamily="50" charset="-93"/>
              </a:rPr>
              <a:t> and guarantees the </a:t>
            </a:r>
            <a:r>
              <a:rPr lang="en-US" sz="1600" b="1" dirty="0">
                <a:latin typeface="Montserrat" panose="00000500000000000000" pitchFamily="50" charset="-93"/>
              </a:rPr>
              <a:t>S</a:t>
            </a:r>
            <a:r>
              <a:rPr lang="en-US" sz="1600" dirty="0">
                <a:latin typeface="Montserrat" panose="00000500000000000000" pitchFamily="50" charset="-93"/>
              </a:rPr>
              <a:t> (Single Responsibility), </a:t>
            </a:r>
            <a:br>
              <a:rPr lang="en-US" sz="1600" dirty="0">
                <a:latin typeface="Montserrat" panose="00000500000000000000" pitchFamily="50" charset="-93"/>
              </a:rPr>
            </a:br>
            <a:r>
              <a:rPr lang="en-US" sz="1600" b="1" dirty="0">
                <a:latin typeface="Montserrat" panose="00000500000000000000" pitchFamily="50" charset="-93"/>
              </a:rPr>
              <a:t>O</a:t>
            </a:r>
            <a:r>
              <a:rPr lang="en-US" sz="1600" dirty="0">
                <a:latin typeface="Montserrat" panose="00000500000000000000" pitchFamily="50" charset="-93"/>
              </a:rPr>
              <a:t> (Open-Closed) and </a:t>
            </a:r>
            <a:r>
              <a:rPr lang="en-US" sz="1600" b="1" dirty="0">
                <a:latin typeface="Montserrat" panose="00000500000000000000" pitchFamily="50" charset="-93"/>
              </a:rPr>
              <a:t>E</a:t>
            </a:r>
            <a:r>
              <a:rPr lang="en-US" sz="1600" dirty="0">
                <a:latin typeface="Montserrat" panose="00000500000000000000" pitchFamily="50" charset="-93"/>
              </a:rPr>
              <a:t> (Encapsulation) in SOLID principle.</a:t>
            </a:r>
          </a:p>
        </p:txBody>
      </p:sp>
    </p:spTree>
    <p:extLst>
      <p:ext uri="{BB962C8B-B14F-4D97-AF65-F5344CB8AC3E}">
        <p14:creationId xmlns:p14="http://schemas.microsoft.com/office/powerpoint/2010/main" val="241353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C7D2F-5403-726F-0530-B9B495D3DDA0}"/>
              </a:ext>
            </a:extLst>
          </p:cNvPr>
          <p:cNvSpPr txBox="1"/>
          <p:nvPr/>
        </p:nvSpPr>
        <p:spPr>
          <a:xfrm>
            <a:off x="400050" y="2140863"/>
            <a:ext cx="83439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Montserrat" panose="00000500000000000000" pitchFamily="50" charset="-93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48497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C7D2F-5403-726F-0530-B9B495D3DDA0}"/>
              </a:ext>
            </a:extLst>
          </p:cNvPr>
          <p:cNvSpPr txBox="1"/>
          <p:nvPr/>
        </p:nvSpPr>
        <p:spPr>
          <a:xfrm>
            <a:off x="400050" y="2279363"/>
            <a:ext cx="834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Montserrat" panose="00000500000000000000" pitchFamily="50" charset="-93"/>
              </a:rPr>
              <a:t>Adapter makes code </a:t>
            </a:r>
            <a:r>
              <a:rPr lang="en-US" sz="1800" b="1" dirty="0">
                <a:latin typeface="Montserrat" panose="00000500000000000000" pitchFamily="50" charset="-93"/>
              </a:rPr>
              <a:t>more complicated</a:t>
            </a:r>
            <a:r>
              <a:rPr lang="en-US" sz="1800" dirty="0">
                <a:latin typeface="Montserrat" panose="00000500000000000000" pitchFamily="50" charset="-93"/>
              </a:rPr>
              <a:t>, </a:t>
            </a:r>
            <a:r>
              <a:rPr lang="en-US" sz="1800" b="1" dirty="0">
                <a:latin typeface="Montserrat" panose="00000500000000000000" pitchFamily="50" charset="-93"/>
              </a:rPr>
              <a:t>increase costs</a:t>
            </a:r>
            <a:r>
              <a:rPr lang="en-US" sz="1800" dirty="0">
                <a:latin typeface="Montserrat" panose="00000500000000000000" pitchFamily="50" charset="-93"/>
              </a:rPr>
              <a:t> and </a:t>
            </a:r>
            <a:br>
              <a:rPr lang="en-US" sz="1800" dirty="0">
                <a:latin typeface="Montserrat" panose="00000500000000000000" pitchFamily="50" charset="-93"/>
              </a:rPr>
            </a:br>
            <a:r>
              <a:rPr lang="en-US" sz="1800" b="1" dirty="0">
                <a:latin typeface="Montserrat" panose="00000500000000000000" pitchFamily="50" charset="-93"/>
              </a:rPr>
              <a:t>decrease the performance</a:t>
            </a:r>
            <a:r>
              <a:rPr lang="en-US" sz="1800" dirty="0">
                <a:latin typeface="Montserrat" panose="00000500000000000000" pitchFamily="50" charset="-93"/>
              </a:rPr>
              <a:t> due to bridge-like principle.</a:t>
            </a:r>
          </a:p>
        </p:txBody>
      </p:sp>
    </p:spTree>
    <p:extLst>
      <p:ext uri="{BB962C8B-B14F-4D97-AF65-F5344CB8AC3E}">
        <p14:creationId xmlns:p14="http://schemas.microsoft.com/office/powerpoint/2010/main" val="42079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636" y="2285400"/>
            <a:ext cx="50867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BUIDER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24346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Builder is a </a:t>
            </a:r>
            <a:br>
              <a:rPr lang="en-US" sz="2500" dirty="0"/>
            </a:br>
            <a:r>
              <a:rPr lang="en-US" sz="4000" b="1" dirty="0"/>
              <a:t>Creational Pattern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55170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dirty="0"/>
              <a:t>Adapter is used to </a:t>
            </a:r>
            <a:br>
              <a:rPr lang="en-US" dirty="0"/>
            </a:br>
            <a:r>
              <a:rPr lang="en-US" sz="2500" b="1" dirty="0"/>
              <a:t>build a complex object using simple objects</a:t>
            </a:r>
            <a:br>
              <a:rPr lang="en-US" sz="2500" b="1" dirty="0"/>
            </a:br>
            <a:r>
              <a:rPr lang="en-US" sz="2500" b="1" dirty="0"/>
              <a:t> with step-by-step approach.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131709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dirty="0"/>
              <a:t>The intent is to </a:t>
            </a:r>
            <a:br>
              <a:rPr lang="en-US" dirty="0"/>
            </a:br>
            <a:r>
              <a:rPr lang="en-US" sz="2500" b="1" dirty="0"/>
              <a:t>separate the construction of a complex object </a:t>
            </a:r>
            <a:br>
              <a:rPr lang="en-US" sz="2500" b="1" dirty="0"/>
            </a:br>
            <a:r>
              <a:rPr lang="en-US" sz="2500" b="1" dirty="0"/>
              <a:t>from its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046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ots of subclasses create another problem">
            <a:extLst>
              <a:ext uri="{FF2B5EF4-FFF2-40B4-BE49-F238E27FC236}">
                <a16:creationId xmlns:a16="http://schemas.microsoft.com/office/drawing/2014/main" id="{7A694FC9-417A-59C9-7634-7B5AAFC6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361950"/>
            <a:ext cx="757645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Builder is created to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1" dirty="0">
                <a:solidFill>
                  <a:schemeClr val="tx1"/>
                </a:solidFill>
              </a:rPr>
              <a:t>fix some disadvantages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/>
              <a:t>of </a:t>
            </a:r>
            <a:r>
              <a:rPr lang="en-US" sz="2500" b="1" dirty="0"/>
              <a:t>Factory Method</a:t>
            </a:r>
            <a:r>
              <a:rPr lang="en-US" sz="2500" dirty="0"/>
              <a:t> and </a:t>
            </a:r>
            <a:r>
              <a:rPr lang="en-US" sz="2500" b="1" dirty="0"/>
              <a:t>Abstract Factory</a:t>
            </a:r>
            <a:r>
              <a:rPr lang="en-US" sz="2500" dirty="0"/>
              <a:t>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7609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A19D-3CF3-B7C6-AA47-EB3F04ED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60" y="720302"/>
            <a:ext cx="5909480" cy="37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83D45E-D644-CBF5-2371-45F25F34878B}"/>
              </a:ext>
            </a:extLst>
          </p:cNvPr>
          <p:cNvCxnSpPr/>
          <p:nvPr/>
        </p:nvCxnSpPr>
        <p:spPr>
          <a:xfrm flipH="1">
            <a:off x="5513696" y="703625"/>
            <a:ext cx="1521725" cy="477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9524078D-6F94-6B65-D256-4E5D3DC2D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357" y="481466"/>
            <a:ext cx="1337481" cy="47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latin typeface="Montserrat" panose="00000500000000000000" pitchFamily="50" charset="-93"/>
              </a:rPr>
              <a:t>What we have:</a:t>
            </a:r>
            <a:br>
              <a:rPr lang="en-US" sz="13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THE 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3CD6A-7871-17DF-EA90-6D34A45952BC}"/>
              </a:ext>
            </a:extLst>
          </p:cNvPr>
          <p:cNvCxnSpPr>
            <a:cxnSpLocks/>
          </p:cNvCxnSpPr>
          <p:nvPr/>
        </p:nvCxnSpPr>
        <p:spPr>
          <a:xfrm flipV="1">
            <a:off x="1549021" y="3548418"/>
            <a:ext cx="996286" cy="63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Google Shape;535;p63">
            <a:extLst>
              <a:ext uri="{FF2B5EF4-FFF2-40B4-BE49-F238E27FC236}">
                <a16:creationId xmlns:a16="http://schemas.microsoft.com/office/drawing/2014/main" id="{C07584A7-B3F5-80E0-BB46-6219365A80F2}"/>
              </a:ext>
            </a:extLst>
          </p:cNvPr>
          <p:cNvSpPr txBox="1">
            <a:spLocks/>
          </p:cNvSpPr>
          <p:nvPr/>
        </p:nvSpPr>
        <p:spPr>
          <a:xfrm>
            <a:off x="13650" y="4289368"/>
            <a:ext cx="3302758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latin typeface="Montserrat" panose="00000500000000000000" pitchFamily="50" charset="-93"/>
              </a:rPr>
              <a:t>What client wants:</a:t>
            </a:r>
            <a:br>
              <a:rPr lang="en-US" sz="11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A CAR CAN RUN ON THE RAIL</a:t>
            </a:r>
          </a:p>
        </p:txBody>
      </p:sp>
    </p:spTree>
    <p:extLst>
      <p:ext uri="{BB962C8B-B14F-4D97-AF65-F5344CB8AC3E}">
        <p14:creationId xmlns:p14="http://schemas.microsoft.com/office/powerpoint/2010/main" val="220847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951639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Builder </a:t>
            </a:r>
            <a:r>
              <a:rPr lang="en-US" dirty="0"/>
              <a:t>can be used when: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Client wants to create a complex object from simple objects.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Client wants to control the build process.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Client expects many ways to build objects.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Developer overloads too many constructors.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96802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tructure of the Builder design pattern">
            <a:extLst>
              <a:ext uri="{FF2B5EF4-FFF2-40B4-BE49-F238E27FC236}">
                <a16:creationId xmlns:a16="http://schemas.microsoft.com/office/drawing/2014/main" id="{CE0E86EE-8C7E-7AF3-A1CF-84685D97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6" y="428996"/>
            <a:ext cx="3831770" cy="428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3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ructure of the Builder design pattern">
            <a:extLst>
              <a:ext uri="{FF2B5EF4-FFF2-40B4-BE49-F238E27FC236}">
                <a16:creationId xmlns:a16="http://schemas.microsoft.com/office/drawing/2014/main" id="{BD377B18-FF85-6E54-4FBF-77E135A3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66738"/>
            <a:ext cx="7962900" cy="89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7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ructure of the Builder design pattern">
            <a:extLst>
              <a:ext uri="{FF2B5EF4-FFF2-40B4-BE49-F238E27FC236}">
                <a16:creationId xmlns:a16="http://schemas.microsoft.com/office/drawing/2014/main" id="{BD377B18-FF85-6E54-4FBF-77E135A3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-4071912"/>
            <a:ext cx="7962900" cy="89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69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873485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Reduce the number of constructors.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Clean code and easier for maintenance.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Built objects are more secure.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Better in build process control.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Single Responsibility in SOLID.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33180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873485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Duplicated codes. 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Codes is more complicated.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22767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873485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Duplicated codes. 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Codes is more complicated.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4088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5EC877-76DE-1C5E-2F23-919BEDF5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19043"/>
              </p:ext>
            </p:extLst>
          </p:nvPr>
        </p:nvGraphicFramePr>
        <p:xfrm>
          <a:off x="679938" y="1563088"/>
          <a:ext cx="7784124" cy="1858151"/>
        </p:xfrm>
        <a:graphic>
          <a:graphicData uri="http://schemas.openxmlformats.org/drawingml/2006/table">
            <a:tbl>
              <a:tblPr firstRow="1" bandRow="1">
                <a:tableStyleId>{8EFD1AFD-9F94-40ED-8827-D18F32AA2C87}</a:tableStyleId>
              </a:tblPr>
              <a:tblGrid>
                <a:gridCol w="3892062">
                  <a:extLst>
                    <a:ext uri="{9D8B030D-6E8A-4147-A177-3AD203B41FA5}">
                      <a16:colId xmlns:a16="http://schemas.microsoft.com/office/drawing/2014/main" val="2523885990"/>
                    </a:ext>
                  </a:extLst>
                </a:gridCol>
                <a:gridCol w="3892062">
                  <a:extLst>
                    <a:ext uri="{9D8B030D-6E8A-4147-A177-3AD203B41FA5}">
                      <a16:colId xmlns:a16="http://schemas.microsoft.com/office/drawing/2014/main" val="153622006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Builder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Factory Method and Abstract Factory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Create a complicated object from simple objects.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Factory Method is less complicated.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3306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Build object step by step specified by the Director and return Product after many phases.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Abstract Factory returns Products at the same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68020"/>
                  </a:ext>
                </a:extLst>
              </a:tr>
            </a:tbl>
          </a:graphicData>
        </a:graphic>
      </p:graphicFrame>
      <p:sp>
        <p:nvSpPr>
          <p:cNvPr id="5" name="Google Shape;494;p61">
            <a:extLst>
              <a:ext uri="{FF2B5EF4-FFF2-40B4-BE49-F238E27FC236}">
                <a16:creationId xmlns:a16="http://schemas.microsoft.com/office/drawing/2014/main" id="{933EC2D9-5516-20A9-94CB-2157DB75AD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605618"/>
            <a:ext cx="86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Montserrat" panose="00000500000000000000" pitchFamily="50" charset="-93"/>
              </a:rPr>
              <a:t>Builder</a:t>
            </a:r>
            <a:r>
              <a:rPr lang="en-US" sz="2500" dirty="0">
                <a:latin typeface="Montserrat" panose="00000500000000000000" pitchFamily="50" charset="-93"/>
              </a:rPr>
              <a:t> VS </a:t>
            </a:r>
            <a:r>
              <a:rPr lang="en-US" sz="2500" b="1" dirty="0">
                <a:latin typeface="Montserrat" panose="00000500000000000000" pitchFamily="50" charset="-93"/>
              </a:rPr>
              <a:t>Factory Method and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408392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776654" y="1084501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Real-life usage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StringBuilder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UriBuilder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5249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538" y="2285400"/>
            <a:ext cx="75809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DEMONSTRATION TIME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6707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4;p61">
            <a:extLst>
              <a:ext uri="{FF2B5EF4-FFF2-40B4-BE49-F238E27FC236}">
                <a16:creationId xmlns:a16="http://schemas.microsoft.com/office/drawing/2014/main" id="{A4B5D2DF-6D6B-9DAB-5EB9-D42ECB5E2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636" y="2285400"/>
            <a:ext cx="50867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ADAPTER</a:t>
            </a:r>
            <a:endParaRPr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A19D-3CF3-B7C6-AA47-EB3F04ED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17038" y="-3193766"/>
            <a:ext cx="19456400" cy="121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83D45E-D644-CBF5-2371-45F25F34878B}"/>
              </a:ext>
            </a:extLst>
          </p:cNvPr>
          <p:cNvCxnSpPr/>
          <p:nvPr/>
        </p:nvCxnSpPr>
        <p:spPr>
          <a:xfrm flipH="1">
            <a:off x="9598016" y="703625"/>
            <a:ext cx="1521725" cy="477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9524078D-6F94-6B65-D256-4E5D3DC2D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357" y="-440554"/>
            <a:ext cx="1337481" cy="47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latin typeface="Montserrat" panose="00000500000000000000" pitchFamily="50" charset="-93"/>
              </a:rPr>
              <a:t>What we have:</a:t>
            </a:r>
            <a:br>
              <a:rPr lang="en-US" sz="13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THE 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3CD6A-7871-17DF-EA90-6D34A45952BC}"/>
              </a:ext>
            </a:extLst>
          </p:cNvPr>
          <p:cNvCxnSpPr>
            <a:cxnSpLocks/>
          </p:cNvCxnSpPr>
          <p:nvPr/>
        </p:nvCxnSpPr>
        <p:spPr>
          <a:xfrm flipV="1">
            <a:off x="-1697099" y="3548418"/>
            <a:ext cx="996286" cy="63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Google Shape;535;p63">
            <a:extLst>
              <a:ext uri="{FF2B5EF4-FFF2-40B4-BE49-F238E27FC236}">
                <a16:creationId xmlns:a16="http://schemas.microsoft.com/office/drawing/2014/main" id="{C07584A7-B3F5-80E0-BB46-6219365A80F2}"/>
              </a:ext>
            </a:extLst>
          </p:cNvPr>
          <p:cNvSpPr txBox="1">
            <a:spLocks/>
          </p:cNvSpPr>
          <p:nvPr/>
        </p:nvSpPr>
        <p:spPr>
          <a:xfrm>
            <a:off x="13650" y="5257108"/>
            <a:ext cx="3302758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latin typeface="Montserrat" panose="00000500000000000000" pitchFamily="50" charset="-93"/>
              </a:rPr>
              <a:t>What client wants:</a:t>
            </a:r>
            <a:br>
              <a:rPr lang="en-US" sz="11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A CAR CAN RUN ON THE RAIL</a:t>
            </a:r>
          </a:p>
        </p:txBody>
      </p:sp>
    </p:spTree>
    <p:extLst>
      <p:ext uri="{BB962C8B-B14F-4D97-AF65-F5344CB8AC3E}">
        <p14:creationId xmlns:p14="http://schemas.microsoft.com/office/powerpoint/2010/main" val="2259464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636" y="2285400"/>
            <a:ext cx="50867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ADAPTER</a:t>
            </a:r>
            <a:endParaRPr sz="600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3C22D7B-1AD7-2366-9D8A-F77FB1E8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32438" y="-3193766"/>
            <a:ext cx="19456400" cy="121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932567" y="1940522"/>
            <a:ext cx="7278866" cy="952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“The </a:t>
            </a:r>
            <a:r>
              <a:rPr lang="en-US" b="1" dirty="0"/>
              <a:t>Adapter</a:t>
            </a:r>
            <a:r>
              <a:rPr lang="en-US" dirty="0"/>
              <a:t> pattern is like a </a:t>
            </a:r>
            <a:r>
              <a:rPr lang="en-US" b="1" dirty="0"/>
              <a:t>translator</a:t>
            </a:r>
            <a:r>
              <a:rPr lang="en-US" dirty="0"/>
              <a:t> at a meeting, </a:t>
            </a:r>
            <a:br>
              <a:rPr lang="en-US" dirty="0"/>
            </a:br>
            <a:r>
              <a:rPr lang="en-US" dirty="0"/>
              <a:t>it helps two parties communicate who wouldn't otherwise be able to understand each other.”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Adapter is a </a:t>
            </a:r>
            <a:br>
              <a:rPr lang="en-US" sz="2500" dirty="0"/>
            </a:br>
            <a:r>
              <a:rPr lang="en-US" sz="4000" b="1" dirty="0"/>
              <a:t>Structural Pattern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0428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919343" y="876389"/>
            <a:ext cx="5376954" cy="3512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b="1" dirty="0"/>
              <a:t>Structural Pattern </a:t>
            </a:r>
            <a:r>
              <a:rPr lang="en-US" dirty="0"/>
              <a:t>group includes:</a:t>
            </a:r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i="1" dirty="0" err="1"/>
              <a:t>Adapter</a:t>
            </a:r>
            <a:endParaRPr lang="en-US" sz="1600" i="1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Bridge</a:t>
            </a:r>
            <a:endParaRPr lang="vi-VN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Composite</a:t>
            </a:r>
            <a:endParaRPr lang="vi-VN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Decorator</a:t>
            </a:r>
            <a:endParaRPr lang="en-US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Facade</a:t>
            </a:r>
            <a:endParaRPr lang="vi-VN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Private</a:t>
            </a:r>
            <a:r>
              <a:rPr lang="vi-VN" sz="1600" dirty="0"/>
              <a:t> </a:t>
            </a:r>
            <a:r>
              <a:rPr lang="vi-VN" sz="1600" dirty="0" err="1"/>
              <a:t>Class</a:t>
            </a:r>
            <a:r>
              <a:rPr lang="vi-VN" sz="1600" dirty="0"/>
              <a:t> </a:t>
            </a:r>
            <a:r>
              <a:rPr lang="vi-VN" sz="1600" dirty="0" err="1"/>
              <a:t>Data</a:t>
            </a:r>
            <a:endParaRPr lang="en-US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/>
              <a:t>Proxy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1383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Adapter allows the interface of an existing class </a:t>
            </a:r>
            <a:br>
              <a:rPr lang="en-US" sz="2500" dirty="0"/>
            </a:br>
            <a:r>
              <a:rPr lang="en-US" sz="2500" dirty="0"/>
              <a:t>to </a:t>
            </a:r>
            <a:r>
              <a:rPr lang="en-US" sz="2500" b="1" i="1" dirty="0"/>
              <a:t>be used</a:t>
            </a:r>
            <a:r>
              <a:rPr lang="en-US" sz="2500" dirty="0"/>
              <a:t> as the interface that client wants.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426212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1720</Words>
  <Application>Microsoft Office PowerPoint</Application>
  <PresentationFormat>On-screen Show (16:9)</PresentationFormat>
  <Paragraphs>130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Montserrat</vt:lpstr>
      <vt:lpstr>Crimson Text</vt:lpstr>
      <vt:lpstr>Quattrocento Sans</vt:lpstr>
      <vt:lpstr>Vidaloka</vt:lpstr>
      <vt:lpstr>Arial</vt:lpstr>
      <vt:lpstr>Minimalist Business Slides XL by Slidesgo</vt:lpstr>
      <vt:lpstr>DESIGN PATTERN IN SOFTWARE DEVELOPMENT</vt:lpstr>
      <vt:lpstr>PowerPoint Presentation</vt:lpstr>
      <vt:lpstr>PowerPoint Presentation</vt:lpstr>
      <vt:lpstr>ADAPTER</vt:lpstr>
      <vt:lpstr>ADAPTER</vt:lpstr>
      <vt:lpstr>—Someone Famous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Adapter and Object Adapter</vt:lpstr>
      <vt:lpstr>Class Adapter and Object Adapter</vt:lpstr>
      <vt:lpstr>Adapter can be used when new components or new applications  need to be integrated and work together with existing ones.</vt:lpstr>
      <vt:lpstr>PowerPoint Presentation</vt:lpstr>
      <vt:lpstr>PowerPoint Presentation</vt:lpstr>
      <vt:lpstr>PowerPoint Presentation</vt:lpstr>
      <vt:lpstr>BUIDER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Builder VS Factory Method and Abstract Factory</vt:lpstr>
      <vt:lpstr>PowerPoint Presentation</vt:lpstr>
      <vt:lpstr>DEMONSTRATION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IN SOFTWARE DEVELOPMENT</dc:title>
  <dc:creator>Phan Xuân Quang</dc:creator>
  <cp:lastModifiedBy>Phan Xuân Quang</cp:lastModifiedBy>
  <cp:revision>8</cp:revision>
  <dcterms:modified xsi:type="dcterms:W3CDTF">2023-03-20T17:40:38Z</dcterms:modified>
</cp:coreProperties>
</file>