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7"/>
  </p:notesMasterIdLst>
  <p:handoutMasterIdLst>
    <p:handoutMasterId r:id="rId28"/>
  </p:handoutMasterIdLst>
  <p:sldIdLst>
    <p:sldId id="256" r:id="rId2"/>
    <p:sldId id="643" r:id="rId3"/>
    <p:sldId id="644" r:id="rId4"/>
    <p:sldId id="645" r:id="rId5"/>
    <p:sldId id="608" r:id="rId6"/>
    <p:sldId id="638" r:id="rId7"/>
    <p:sldId id="639" r:id="rId8"/>
    <p:sldId id="640" r:id="rId9"/>
    <p:sldId id="641" r:id="rId10"/>
    <p:sldId id="642" r:id="rId11"/>
    <p:sldId id="646" r:id="rId12"/>
    <p:sldId id="647" r:id="rId13"/>
    <p:sldId id="648" r:id="rId14"/>
    <p:sldId id="649" r:id="rId15"/>
    <p:sldId id="650" r:id="rId16"/>
    <p:sldId id="651" r:id="rId17"/>
    <p:sldId id="652" r:id="rId18"/>
    <p:sldId id="653" r:id="rId19"/>
    <p:sldId id="617" r:id="rId20"/>
    <p:sldId id="654" r:id="rId21"/>
    <p:sldId id="655" r:id="rId22"/>
    <p:sldId id="656" r:id="rId23"/>
    <p:sldId id="618" r:id="rId24"/>
    <p:sldId id="657" r:id="rId25"/>
    <p:sldId id="517" r:id="rId2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33"/>
    <a:srgbClr val="3366FF"/>
    <a:srgbClr val="FFCC00"/>
    <a:srgbClr val="33CCFF"/>
    <a:srgbClr val="660033"/>
    <a:srgbClr val="66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4" autoAdjust="0"/>
    <p:restoredTop sz="98224" autoAdjust="0"/>
  </p:normalViewPr>
  <p:slideViewPr>
    <p:cSldViewPr>
      <p:cViewPr>
        <p:scale>
          <a:sx n="75" d="100"/>
          <a:sy n="75" d="100"/>
        </p:scale>
        <p:origin x="-15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cs typeface="+mn-cs"/>
              </a:defRPr>
            </a:lvl1pPr>
          </a:lstStyle>
          <a:p>
            <a:pPr>
              <a:defRPr/>
            </a:pPr>
            <a:fld id="{03C84329-6C3D-4A69-9A35-F13637888911}" type="datetimeFigureOut">
              <a:rPr lang="en-US"/>
              <a:pPr>
                <a:defRPr/>
              </a:pPr>
              <a:t>8/11/2019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eaLnBrk="0" hangingPunct="0">
              <a:defRPr sz="1200">
                <a:cs typeface="+mn-cs"/>
              </a:defRPr>
            </a:lvl1pPr>
          </a:lstStyle>
          <a:p>
            <a:pPr>
              <a:defRPr/>
            </a:pPr>
            <a:fld id="{31EDF278-1967-47FD-96F2-E7490134A973}" type="slidenum">
              <a:rPr lang="en-US"/>
              <a:pPr>
                <a:defRPr/>
              </a:pPr>
              <a:t>‹#›</a:t>
            </a:fld>
            <a:endParaRPr lang="en-US"/>
          </a:p>
        </p:txBody>
      </p:sp>
    </p:spTree>
    <p:extLst>
      <p:ext uri="{BB962C8B-B14F-4D97-AF65-F5344CB8AC3E}">
        <p14:creationId xmlns:p14="http://schemas.microsoft.com/office/powerpoint/2010/main" val="207044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29699"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US"/>
          </a:p>
        </p:txBody>
      </p:sp>
      <p:sp>
        <p:nvSpPr>
          <p:cNvPr id="1228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29703"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Times New Roman" pitchFamily="18" charset="0"/>
                <a:cs typeface="+mn-cs"/>
              </a:defRPr>
            </a:lvl1pPr>
          </a:lstStyle>
          <a:p>
            <a:pPr>
              <a:defRPr/>
            </a:pPr>
            <a:fld id="{54AA7AE0-099A-4CA1-A712-6EF4EAD619BE}" type="slidenum">
              <a:rPr lang="en-US"/>
              <a:pPr>
                <a:defRPr/>
              </a:pPr>
              <a:t>‹#›</a:t>
            </a:fld>
            <a:endParaRPr lang="en-US"/>
          </a:p>
        </p:txBody>
      </p:sp>
    </p:spTree>
    <p:extLst>
      <p:ext uri="{BB962C8B-B14F-4D97-AF65-F5344CB8AC3E}">
        <p14:creationId xmlns:p14="http://schemas.microsoft.com/office/powerpoint/2010/main" val="871833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1C5E83D5-2258-4C35-8C79-A09953D8A984}" type="slidenum">
              <a:rPr lang="en-US" smtClean="0"/>
              <a:pPr>
                <a:defRPr/>
              </a:pPr>
              <a:t>1</a:t>
            </a:fld>
            <a:endParaRPr lang="en-US" smtClean="0"/>
          </a:p>
        </p:txBody>
      </p:sp>
      <p:sp>
        <p:nvSpPr>
          <p:cNvPr id="123907" name="Rectangle 1026"/>
          <p:cNvSpPr>
            <a:spLocks noGrp="1" noRot="1" noChangeAspect="1" noChangeArrowheads="1" noTextEdit="1"/>
          </p:cNvSpPr>
          <p:nvPr>
            <p:ph type="sldImg"/>
          </p:nvPr>
        </p:nvSpPr>
        <p:spPr>
          <a:ln/>
        </p:spPr>
      </p:sp>
      <p:sp>
        <p:nvSpPr>
          <p:cNvPr id="123908" name="Rectangle 1027"/>
          <p:cNvSpPr>
            <a:spLocks noGrp="1" noChangeArrowheads="1"/>
          </p:cNvSpPr>
          <p:nvPr>
            <p:ph type="body" idx="1"/>
          </p:nvPr>
        </p:nvSpPr>
        <p:spPr>
          <a:noFill/>
          <a:ln/>
        </p:spPr>
        <p:txBody>
          <a:bodyPr/>
          <a:lstStyle/>
          <a:p>
            <a:r>
              <a:rPr lang="en-US" smtClean="0"/>
              <a:t>SCHEDULING FOR MANUFACTURING SYSTEMS – a meta  heuristic approach</a:t>
            </a:r>
          </a:p>
          <a:p>
            <a:r>
              <a:rPr lang="en-US" smtClean="0"/>
              <a:t>						By</a:t>
            </a:r>
          </a:p>
          <a:p>
            <a:r>
              <a:rPr lang="en-US" smtClean="0"/>
              <a:t>				M.Saravanan,M.E.,</a:t>
            </a:r>
          </a:p>
          <a:p>
            <a:r>
              <a:rPr lang="en-US" smtClean="0"/>
              <a:t>				Assistant Professor , Dept.of Mech.Engg,</a:t>
            </a:r>
          </a:p>
          <a:p>
            <a:r>
              <a:rPr lang="en-US" smtClean="0"/>
              <a:t>				R.V.S.College of Engg.&amp; Tech,</a:t>
            </a:r>
          </a:p>
          <a:p>
            <a:r>
              <a:rPr lang="en-US" smtClean="0"/>
              <a:t>				Dindigul.</a:t>
            </a:r>
          </a:p>
          <a:p>
            <a:endParaRPr lang="en-US" smtClean="0"/>
          </a:p>
          <a:p>
            <a:r>
              <a:rPr lang="en-US" smtClean="0"/>
              <a:t>Under the Guideance of </a:t>
            </a:r>
          </a:p>
          <a:p>
            <a:r>
              <a:rPr lang="en-US" smtClean="0"/>
              <a:t>Dr.A.NOORUL HAQ , M.E.,Ph.D.,</a:t>
            </a:r>
          </a:p>
          <a:p>
            <a:r>
              <a:rPr lang="en-US" smtClean="0"/>
              <a:t>Professor and Head,</a:t>
            </a:r>
          </a:p>
          <a:p>
            <a:r>
              <a:rPr lang="en-US" smtClean="0"/>
              <a:t>Dept.of Production Engg.</a:t>
            </a:r>
          </a:p>
          <a:p>
            <a:r>
              <a:rPr lang="en-US" smtClean="0"/>
              <a:t>National Institute of Technology,</a:t>
            </a:r>
          </a:p>
          <a:p>
            <a:r>
              <a:rPr lang="en-US" smtClean="0"/>
              <a:t>Trichyrapalli.</a:t>
            </a:r>
          </a:p>
          <a:p>
            <a:endParaRPr lang="en-US" smtClean="0"/>
          </a:p>
          <a:p>
            <a:r>
              <a:rPr lang="en-US" u="sng" smtClean="0"/>
              <a:t>Details of Registration</a:t>
            </a:r>
            <a:endParaRPr lang="en-US" smtClean="0"/>
          </a:p>
          <a:p>
            <a:r>
              <a:rPr lang="en-US" smtClean="0"/>
              <a:t>Name of the scholar	 : M.Saravanan</a:t>
            </a:r>
          </a:p>
          <a:p>
            <a:r>
              <a:rPr lang="en-US" smtClean="0"/>
              <a:t>Reg.Number			: 200327910</a:t>
            </a:r>
          </a:p>
          <a:p>
            <a:r>
              <a:rPr lang="en-US" smtClean="0"/>
              <a:t>University			: Anna University,Chennai.</a:t>
            </a:r>
          </a:p>
          <a:p>
            <a:r>
              <a:rPr lang="en-US" smtClean="0"/>
              <a:t>Co-ordinating  centre	: National </a:t>
            </a:r>
            <a:endParaRPr lang="en-US" u="sn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10</a:t>
            </a:fld>
            <a:endParaRPr lang="en-US"/>
          </a:p>
        </p:txBody>
      </p:sp>
    </p:spTree>
    <p:extLst>
      <p:ext uri="{BB962C8B-B14F-4D97-AF65-F5344CB8AC3E}">
        <p14:creationId xmlns:p14="http://schemas.microsoft.com/office/powerpoint/2010/main" val="165221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13</a:t>
            </a:fld>
            <a:endParaRPr lang="en-US"/>
          </a:p>
        </p:txBody>
      </p:sp>
    </p:spTree>
    <p:extLst>
      <p:ext uri="{BB962C8B-B14F-4D97-AF65-F5344CB8AC3E}">
        <p14:creationId xmlns:p14="http://schemas.microsoft.com/office/powerpoint/2010/main" val="74477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14</a:t>
            </a:fld>
            <a:endParaRPr lang="en-US"/>
          </a:p>
        </p:txBody>
      </p:sp>
    </p:spTree>
    <p:extLst>
      <p:ext uri="{BB962C8B-B14F-4D97-AF65-F5344CB8AC3E}">
        <p14:creationId xmlns:p14="http://schemas.microsoft.com/office/powerpoint/2010/main" val="370953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15</a:t>
            </a:fld>
            <a:endParaRPr lang="en-US"/>
          </a:p>
        </p:txBody>
      </p:sp>
    </p:spTree>
    <p:extLst>
      <p:ext uri="{BB962C8B-B14F-4D97-AF65-F5344CB8AC3E}">
        <p14:creationId xmlns:p14="http://schemas.microsoft.com/office/powerpoint/2010/main" val="276237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17</a:t>
            </a:fld>
            <a:endParaRPr lang="en-US"/>
          </a:p>
        </p:txBody>
      </p:sp>
    </p:spTree>
    <p:extLst>
      <p:ext uri="{BB962C8B-B14F-4D97-AF65-F5344CB8AC3E}">
        <p14:creationId xmlns:p14="http://schemas.microsoft.com/office/powerpoint/2010/main" val="350506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18</a:t>
            </a:fld>
            <a:endParaRPr lang="en-US"/>
          </a:p>
        </p:txBody>
      </p:sp>
    </p:spTree>
    <p:extLst>
      <p:ext uri="{BB962C8B-B14F-4D97-AF65-F5344CB8AC3E}">
        <p14:creationId xmlns:p14="http://schemas.microsoft.com/office/powerpoint/2010/main" val="267440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19</a:t>
            </a:fld>
            <a:endParaRPr lang="en-US"/>
          </a:p>
        </p:txBody>
      </p:sp>
    </p:spTree>
    <p:extLst>
      <p:ext uri="{BB962C8B-B14F-4D97-AF65-F5344CB8AC3E}">
        <p14:creationId xmlns:p14="http://schemas.microsoft.com/office/powerpoint/2010/main" val="617060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20</a:t>
            </a:fld>
            <a:endParaRPr lang="en-US"/>
          </a:p>
        </p:txBody>
      </p:sp>
    </p:spTree>
    <p:extLst>
      <p:ext uri="{BB962C8B-B14F-4D97-AF65-F5344CB8AC3E}">
        <p14:creationId xmlns:p14="http://schemas.microsoft.com/office/powerpoint/2010/main" val="107215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21</a:t>
            </a:fld>
            <a:endParaRPr lang="en-US"/>
          </a:p>
        </p:txBody>
      </p:sp>
    </p:spTree>
    <p:extLst>
      <p:ext uri="{BB962C8B-B14F-4D97-AF65-F5344CB8AC3E}">
        <p14:creationId xmlns:p14="http://schemas.microsoft.com/office/powerpoint/2010/main" val="3086860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22</a:t>
            </a:fld>
            <a:endParaRPr lang="en-US"/>
          </a:p>
        </p:txBody>
      </p:sp>
    </p:spTree>
    <p:extLst>
      <p:ext uri="{BB962C8B-B14F-4D97-AF65-F5344CB8AC3E}">
        <p14:creationId xmlns:p14="http://schemas.microsoft.com/office/powerpoint/2010/main" val="277166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a:t>
            </a:fld>
            <a:endParaRPr lang="en-US"/>
          </a:p>
        </p:txBody>
      </p:sp>
    </p:spTree>
    <p:extLst>
      <p:ext uri="{BB962C8B-B14F-4D97-AF65-F5344CB8AC3E}">
        <p14:creationId xmlns:p14="http://schemas.microsoft.com/office/powerpoint/2010/main" val="739078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23</a:t>
            </a:fld>
            <a:endParaRPr lang="en-US"/>
          </a:p>
        </p:txBody>
      </p:sp>
    </p:spTree>
    <p:extLst>
      <p:ext uri="{BB962C8B-B14F-4D97-AF65-F5344CB8AC3E}">
        <p14:creationId xmlns:p14="http://schemas.microsoft.com/office/powerpoint/2010/main" val="58905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24</a:t>
            </a:fld>
            <a:endParaRPr lang="en-US"/>
          </a:p>
        </p:txBody>
      </p:sp>
    </p:spTree>
    <p:extLst>
      <p:ext uri="{BB962C8B-B14F-4D97-AF65-F5344CB8AC3E}">
        <p14:creationId xmlns:p14="http://schemas.microsoft.com/office/powerpoint/2010/main" val="2223824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25</a:t>
            </a:fld>
            <a:endParaRPr lang="en-US"/>
          </a:p>
        </p:txBody>
      </p:sp>
    </p:spTree>
    <p:extLst>
      <p:ext uri="{BB962C8B-B14F-4D97-AF65-F5344CB8AC3E}">
        <p14:creationId xmlns:p14="http://schemas.microsoft.com/office/powerpoint/2010/main" val="359690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3</a:t>
            </a:fld>
            <a:endParaRPr lang="en-US"/>
          </a:p>
        </p:txBody>
      </p:sp>
    </p:spTree>
    <p:extLst>
      <p:ext uri="{BB962C8B-B14F-4D97-AF65-F5344CB8AC3E}">
        <p14:creationId xmlns:p14="http://schemas.microsoft.com/office/powerpoint/2010/main" val="2110929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4</a:t>
            </a:fld>
            <a:endParaRPr lang="en-US"/>
          </a:p>
        </p:txBody>
      </p:sp>
    </p:spTree>
    <p:extLst>
      <p:ext uri="{BB962C8B-B14F-4D97-AF65-F5344CB8AC3E}">
        <p14:creationId xmlns:p14="http://schemas.microsoft.com/office/powerpoint/2010/main" val="154348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5</a:t>
            </a:fld>
            <a:endParaRPr lang="en-US"/>
          </a:p>
        </p:txBody>
      </p:sp>
    </p:spTree>
    <p:extLst>
      <p:ext uri="{BB962C8B-B14F-4D97-AF65-F5344CB8AC3E}">
        <p14:creationId xmlns:p14="http://schemas.microsoft.com/office/powerpoint/2010/main" val="225734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6</a:t>
            </a:fld>
            <a:endParaRPr lang="en-US"/>
          </a:p>
        </p:txBody>
      </p:sp>
    </p:spTree>
    <p:extLst>
      <p:ext uri="{BB962C8B-B14F-4D97-AF65-F5344CB8AC3E}">
        <p14:creationId xmlns:p14="http://schemas.microsoft.com/office/powerpoint/2010/main" val="16108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7</a:t>
            </a:fld>
            <a:endParaRPr lang="en-US"/>
          </a:p>
        </p:txBody>
      </p:sp>
    </p:spTree>
    <p:extLst>
      <p:ext uri="{BB962C8B-B14F-4D97-AF65-F5344CB8AC3E}">
        <p14:creationId xmlns:p14="http://schemas.microsoft.com/office/powerpoint/2010/main" val="422794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8</a:t>
            </a:fld>
            <a:endParaRPr lang="en-US"/>
          </a:p>
        </p:txBody>
      </p:sp>
    </p:spTree>
    <p:extLst>
      <p:ext uri="{BB962C8B-B14F-4D97-AF65-F5344CB8AC3E}">
        <p14:creationId xmlns:p14="http://schemas.microsoft.com/office/powerpoint/2010/main" val="317571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4AA7AE0-099A-4CA1-A712-6EF4EAD619BE}" type="slidenum">
              <a:rPr lang="en-US" smtClean="0"/>
              <a:pPr>
                <a:defRPr/>
              </a:pPr>
              <a:t>9</a:t>
            </a:fld>
            <a:endParaRPr lang="en-US"/>
          </a:p>
        </p:txBody>
      </p:sp>
    </p:spTree>
    <p:extLst>
      <p:ext uri="{BB962C8B-B14F-4D97-AF65-F5344CB8AC3E}">
        <p14:creationId xmlns:p14="http://schemas.microsoft.com/office/powerpoint/2010/main" val="138146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smtClean="0"/>
              <a:t>Click to edit Master title style</a:t>
            </a:r>
            <a:endParaRPr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fld id="{8C9E67C5-AD48-4CD0-AD06-7C2657F31232}" type="datetimeFigureOut">
              <a:rPr lang="en-US"/>
              <a:pPr>
                <a:defRPr/>
              </a:pPr>
              <a:t>8/11/2019</a:t>
            </a:fld>
            <a:endParaRPr lang="en-US"/>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3D886CF1-0986-4CCA-8078-002F37DD898D}" type="slidenum">
              <a:rPr lang="en-US"/>
              <a:pPr>
                <a:defRPr/>
              </a:pPr>
              <a:t>‹#›</a:t>
            </a:fld>
            <a:endParaRPr lang="en-US"/>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fld id="{50A81622-00C3-4D61-BB1C-976C758609FA}" type="datetimeFigureOut">
              <a:rPr lang="en-US"/>
              <a:pPr>
                <a:defRPr/>
              </a:pPr>
              <a:t>8/11/2019</a:t>
            </a:fld>
            <a:endParaRPr lang="en-US"/>
          </a:p>
        </p:txBody>
      </p:sp>
      <p:sp>
        <p:nvSpPr>
          <p:cNvPr id="6" name="Slide Number Placeholder 22"/>
          <p:cNvSpPr>
            <a:spLocks noGrp="1"/>
          </p:cNvSpPr>
          <p:nvPr>
            <p:ph type="sldNum" sz="quarter" idx="12"/>
          </p:nvPr>
        </p:nvSpPr>
        <p:spPr/>
        <p:txBody>
          <a:bodyPr/>
          <a:lstStyle>
            <a:lvl1pPr>
              <a:defRPr/>
            </a:lvl1pPr>
          </a:lstStyle>
          <a:p>
            <a:pPr>
              <a:defRPr/>
            </a:pPr>
            <a:fld id="{A9FBF895-CC42-4454-A954-4B4BF05BDD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fld id="{54503F97-6C97-44BA-B676-92E90E09D30F}" type="datetimeFigureOut">
              <a:rPr lang="en-US"/>
              <a:pPr>
                <a:defRPr/>
              </a:pPr>
              <a:t>8/11/2019</a:t>
            </a:fld>
            <a:endParaRPr lang="en-US"/>
          </a:p>
        </p:txBody>
      </p:sp>
      <p:sp>
        <p:nvSpPr>
          <p:cNvPr id="6" name="Slide Number Placeholder 22"/>
          <p:cNvSpPr>
            <a:spLocks noGrp="1"/>
          </p:cNvSpPr>
          <p:nvPr>
            <p:ph type="sldNum" sz="quarter" idx="12"/>
          </p:nvPr>
        </p:nvSpPr>
        <p:spPr/>
        <p:txBody>
          <a:bodyPr/>
          <a:lstStyle>
            <a:lvl1pPr>
              <a:defRPr/>
            </a:lvl1pPr>
          </a:lstStyle>
          <a:p>
            <a:pPr>
              <a:defRPr/>
            </a:pPr>
            <a:fld id="{2B0EE6E0-EDBB-4E79-AD91-5430288D81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46238"/>
            <a:ext cx="8229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Date Placeholder 13"/>
          <p:cNvSpPr>
            <a:spLocks noGrp="1"/>
          </p:cNvSpPr>
          <p:nvPr>
            <p:ph type="dt" sz="half" idx="11"/>
          </p:nvPr>
        </p:nvSpPr>
        <p:spPr/>
        <p:txBody>
          <a:bodyPr/>
          <a:lstStyle>
            <a:lvl1pPr>
              <a:defRPr/>
            </a:lvl1pPr>
          </a:lstStyle>
          <a:p>
            <a:pPr>
              <a:defRPr/>
            </a:pPr>
            <a:fld id="{544C07CE-9E9D-4642-BE8B-D47F2268735F}" type="datetimeFigureOut">
              <a:rPr lang="en-US"/>
              <a:pPr>
                <a:defRPr/>
              </a:pPr>
              <a:t>8/11/2019</a:t>
            </a:fld>
            <a:endParaRPr lang="en-US"/>
          </a:p>
        </p:txBody>
      </p:sp>
      <p:sp>
        <p:nvSpPr>
          <p:cNvPr id="6" name="Slide Number Placeholder 22"/>
          <p:cNvSpPr>
            <a:spLocks noGrp="1"/>
          </p:cNvSpPr>
          <p:nvPr>
            <p:ph type="sldNum" sz="quarter" idx="12"/>
          </p:nvPr>
        </p:nvSpPr>
        <p:spPr/>
        <p:txBody>
          <a:bodyPr/>
          <a:lstStyle>
            <a:lvl1pPr>
              <a:defRPr/>
            </a:lvl1pPr>
          </a:lstStyle>
          <a:p>
            <a:pPr>
              <a:defRPr/>
            </a:pPr>
            <a:fld id="{AB5D828A-D837-4651-B411-058FC179F9D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D8E5E830-3F16-4B1E-B488-80B5E5758E49}" type="datetimeFigureOut">
              <a:rPr lang="en-US"/>
              <a:pPr>
                <a:defRPr/>
              </a:pPr>
              <a:t>8/11/2019</a:t>
            </a:fld>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DE27112B-0334-43A5-A906-441D7420D55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smtClean="0"/>
              <a:t>Click to edit Master title style</a:t>
            </a:r>
            <a:endParaRPr lang="en-US"/>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fld id="{EE575621-9F63-4E13-87EC-AAF7E1EC8D5C}" type="datetimeFigureOut">
              <a:rPr lang="en-US"/>
              <a:pPr>
                <a:defRPr/>
              </a:pPr>
              <a:t>8/11/2019</a:t>
            </a:fld>
            <a:endParaRPr lang="en-US"/>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67F76598-202B-41DF-A6BC-15E1B93AF0F2}" type="slidenum">
              <a:rPr lang="en-US"/>
              <a:pPr>
                <a:defRPr/>
              </a:pPr>
              <a:t>‹#›</a:t>
            </a:fld>
            <a:endParaRPr lang="en-US"/>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93299907-061B-46D4-B800-75E389EFFDBF}" type="datetimeFigureOut">
              <a:rPr lang="en-US"/>
              <a:pPr>
                <a:defRPr/>
              </a:pPr>
              <a:t>8/11/2019</a:t>
            </a:fld>
            <a:endParaRPr lang="en-US"/>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05C580A1-6584-4F58-B54B-D782E012DD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extLst/>
          </a:lstStyle>
          <a:p>
            <a:pPr>
              <a:defRPr/>
            </a:pPr>
            <a:fld id="{6BC6C6CF-FD7E-4A79-B789-180F47141840}" type="datetimeFigureOut">
              <a:rPr lang="en-US"/>
              <a:pPr>
                <a:defRPr/>
              </a:pPr>
              <a:t>8/11/2019</a:t>
            </a:fld>
            <a:endParaRPr lang="en-US"/>
          </a:p>
        </p:txBody>
      </p:sp>
      <p:sp>
        <p:nvSpPr>
          <p:cNvPr id="10" name="Footer Placeholder 7"/>
          <p:cNvSpPr>
            <a:spLocks noGrp="1"/>
          </p:cNvSpPr>
          <p:nvPr>
            <p:ph type="ftr" sz="quarter" idx="11"/>
          </p:nvPr>
        </p:nvSpPr>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E58432DE-B24A-461A-B3CA-78566F03CF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253218"/>
            <a:ext cx="8229600" cy="1143000"/>
          </a:xfrm>
        </p:spPr>
        <p:txBody>
          <a:bodyPr/>
          <a:lstStyle>
            <a:extLst/>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fld id="{7E50178E-DAEC-41F6-96BF-1EEF6F9ECC70}" type="datetimeFigureOut">
              <a:rPr lang="en-US"/>
              <a:pPr>
                <a:defRPr/>
              </a:pPr>
              <a:t>8/11/2019</a:t>
            </a:fld>
            <a:endParaRPr lang="en-US"/>
          </a:p>
        </p:txBody>
      </p:sp>
      <p:sp>
        <p:nvSpPr>
          <p:cNvPr id="5" name="Footer Placeholder 3"/>
          <p:cNvSpPr>
            <a:spLocks noGrp="1"/>
          </p:cNvSpPr>
          <p:nvPr>
            <p:ph type="ftr" sz="quarter" idx="11"/>
          </p:nvPr>
        </p:nvSpPr>
        <p:spPr/>
        <p:txBody>
          <a:bodyPr/>
          <a:lstStyle>
            <a:lvl1pPr>
              <a:defRPr/>
            </a:lvl1pPr>
            <a:extLst/>
          </a:lstStyle>
          <a:p>
            <a:pPr>
              <a:defRPr/>
            </a:pPr>
            <a:endParaRPr lang="en-US"/>
          </a:p>
        </p:txBody>
      </p:sp>
      <p:sp>
        <p:nvSpPr>
          <p:cNvPr id="6" name="Slide Number Placeholder 4"/>
          <p:cNvSpPr>
            <a:spLocks noGrp="1"/>
          </p:cNvSpPr>
          <p:nvPr>
            <p:ph type="sldNum" sz="quarter" idx="12"/>
          </p:nvPr>
        </p:nvSpPr>
        <p:spPr/>
        <p:txBody>
          <a:bodyPr/>
          <a:lstStyle>
            <a:lvl1pPr>
              <a:defRPr/>
            </a:lvl1pPr>
            <a:extLst/>
          </a:lstStyle>
          <a:p>
            <a:pPr>
              <a:defRPr/>
            </a:pPr>
            <a:fld id="{F8A6D8D0-3595-4BAA-98D3-4E7C0C7971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13"/>
          <p:cNvSpPr>
            <a:spLocks noGrp="1"/>
          </p:cNvSpPr>
          <p:nvPr>
            <p:ph type="dt" sz="half" idx="11"/>
          </p:nvPr>
        </p:nvSpPr>
        <p:spPr/>
        <p:txBody>
          <a:bodyPr/>
          <a:lstStyle>
            <a:lvl1pPr>
              <a:defRPr/>
            </a:lvl1pPr>
          </a:lstStyle>
          <a:p>
            <a:pPr>
              <a:defRPr/>
            </a:pPr>
            <a:fld id="{8249C1A8-2F67-412A-A74E-7193DC6E2670}" type="datetimeFigureOut">
              <a:rPr lang="en-US"/>
              <a:pPr>
                <a:defRPr/>
              </a:pPr>
              <a:t>8/11/2019</a:t>
            </a:fld>
            <a:endParaRPr lang="en-US"/>
          </a:p>
        </p:txBody>
      </p:sp>
      <p:sp>
        <p:nvSpPr>
          <p:cNvPr id="4" name="Slide Number Placeholder 22"/>
          <p:cNvSpPr>
            <a:spLocks noGrp="1"/>
          </p:cNvSpPr>
          <p:nvPr>
            <p:ph type="sldNum" sz="quarter" idx="12"/>
          </p:nvPr>
        </p:nvSpPr>
        <p:spPr/>
        <p:txBody>
          <a:bodyPr/>
          <a:lstStyle>
            <a:lvl1pPr>
              <a:defRPr/>
            </a:lvl1pPr>
          </a:lstStyle>
          <a:p>
            <a:pPr>
              <a:defRPr/>
            </a:pPr>
            <a:fld id="{1EC5CBC3-98C6-4B10-BCB9-54B09849BC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smtClean="0"/>
              <a:t>Click to edit Master title style</a:t>
            </a:r>
            <a:endParaRPr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fld id="{B1D185B6-87A2-4603-9AAE-41D2AC6CD39D}" type="datetimeFigureOut">
              <a:rPr lang="en-US"/>
              <a:pPr>
                <a:defRPr/>
              </a:pPr>
              <a:t>8/11/2019</a:t>
            </a:fld>
            <a:endParaRPr lang="en-US"/>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077E2886-2FB1-45E0-BCD6-0F9E97158F0C}" type="slidenum">
              <a:rPr lang="en-US"/>
              <a:pPr>
                <a:defRPr/>
              </a:pPr>
              <a:t>‹#›</a:t>
            </a:fld>
            <a:endParaRPr lang="en-US"/>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smtClean="0"/>
              <a:t>Click to edit Master title style</a:t>
            </a:r>
            <a:endParaRPr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smtClean="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fld id="{D3329582-575A-407E-A60E-B18E9EFB66F7}" type="datetimeFigureOut">
              <a:rPr lang="en-US"/>
              <a:pPr>
                <a:defRPr/>
              </a:pPr>
              <a:t>8/11/2019</a:t>
            </a:fld>
            <a:endParaRPr lang="en-US"/>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C25BCFC9-F79D-4B8B-A5D2-DE710EF036BE}" type="slidenum">
              <a:rPr lang="en-US"/>
              <a:pPr>
                <a:defRPr/>
              </a:pPr>
              <a:t>‹#›</a:t>
            </a:fld>
            <a:endParaRPr lang="en-US"/>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Vert">
          <a:fgClr>
            <a:schemeClr val="bg1"/>
          </a:fgClr>
          <a:bgClr>
            <a:schemeClr val="bg1">
              <a:lumMod val="95000"/>
              <a:lumOff val="5000"/>
            </a:schemeClr>
          </a:bgClr>
        </a:pattFill>
        <a:effectLst/>
      </p:bgPr>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cs typeface="+mn-cs"/>
              </a:defRPr>
            </a:lvl1pPr>
            <a:extLst/>
          </a:lstStyle>
          <a:p>
            <a:pPr>
              <a:defRPr/>
            </a:pPr>
            <a:endParaRPr lang="en-US"/>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cs typeface="+mn-cs"/>
              </a:defRPr>
            </a:lvl1pPr>
            <a:extLst/>
          </a:lstStyle>
          <a:p>
            <a:pPr>
              <a:defRPr/>
            </a:pPr>
            <a:fld id="{E73ED211-0A03-476A-A2D2-3FD15C155C02}" type="datetimeFigureOut">
              <a:rPr lang="en-US"/>
              <a:pPr>
                <a:defRPr/>
              </a:pPr>
              <a:t>8/11/2019</a:t>
            </a:fld>
            <a:endParaRPr lang="en-US"/>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a:solidFill>
                  <a:schemeClr val="tx2">
                    <a:shade val="90000"/>
                  </a:schemeClr>
                </a:solidFill>
                <a:effectLst/>
                <a:cs typeface="+mn-cs"/>
              </a:defRPr>
            </a:lvl1pPr>
            <a:extLst/>
          </a:lstStyle>
          <a:p>
            <a:pPr>
              <a:defRPr/>
            </a:pPr>
            <a:fld id="{3D0263CA-FB8D-43EB-8DD5-316FA5553086}" type="slidenum">
              <a:rPr lang="en-US"/>
              <a:pPr>
                <a:defRPr/>
              </a:pPr>
              <a:t>‹#›</a:t>
            </a:fld>
            <a:endParaRPr lang="en-US"/>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n-US" smtClean="0"/>
              <a:t>Click to edit Master title style</a:t>
            </a:r>
            <a:endParaRPr lang="en-US"/>
          </a:p>
        </p:txBody>
      </p:sp>
      <p:sp>
        <p:nvSpPr>
          <p:cNvPr id="1033"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Lst>
  <p:txStyles>
    <p:titleStyle>
      <a:lvl1pPr marL="53975" indent="-53975" algn="r" rtl="0" eaLnBrk="0" fontAlgn="base" hangingPunct="0">
        <a:spcBef>
          <a:spcPct val="0"/>
        </a:spcBef>
        <a:spcAft>
          <a:spcPct val="0"/>
        </a:spcAft>
        <a:defRPr sz="4600" kern="1200">
          <a:solidFill>
            <a:srgbClr val="C8C8C8"/>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C8C8C8"/>
          </a:solidFill>
          <a:latin typeface="Rockwell" pitchFamily="18" charset="0"/>
        </a:defRPr>
      </a:lvl2pPr>
      <a:lvl3pPr marL="53975" indent="-53975" algn="r" rtl="0" eaLnBrk="0" fontAlgn="base" hangingPunct="0">
        <a:spcBef>
          <a:spcPct val="0"/>
        </a:spcBef>
        <a:spcAft>
          <a:spcPct val="0"/>
        </a:spcAft>
        <a:defRPr sz="4600">
          <a:solidFill>
            <a:srgbClr val="C8C8C8"/>
          </a:solidFill>
          <a:latin typeface="Rockwell" pitchFamily="18" charset="0"/>
        </a:defRPr>
      </a:lvl3pPr>
      <a:lvl4pPr marL="53975" indent="-53975" algn="r" rtl="0" eaLnBrk="0" fontAlgn="base" hangingPunct="0">
        <a:spcBef>
          <a:spcPct val="0"/>
        </a:spcBef>
        <a:spcAft>
          <a:spcPct val="0"/>
        </a:spcAft>
        <a:defRPr sz="4600">
          <a:solidFill>
            <a:srgbClr val="C8C8C8"/>
          </a:solidFill>
          <a:latin typeface="Rockwell" pitchFamily="18" charset="0"/>
        </a:defRPr>
      </a:lvl4pPr>
      <a:lvl5pPr marL="53975" indent="-53975" algn="r" rtl="0" eaLnBrk="0" fontAlgn="base" hangingPunct="0">
        <a:spcBef>
          <a:spcPct val="0"/>
        </a:spcBef>
        <a:spcAft>
          <a:spcPct val="0"/>
        </a:spcAft>
        <a:defRPr sz="4600">
          <a:solidFill>
            <a:srgbClr val="C8C8C8"/>
          </a:solidFill>
          <a:latin typeface="Rockwell" pitchFamily="18" charset="0"/>
        </a:defRPr>
      </a:lvl5pPr>
      <a:lvl6pPr marL="511175" indent="-53975" algn="r" rtl="0" fontAlgn="base">
        <a:spcBef>
          <a:spcPct val="0"/>
        </a:spcBef>
        <a:spcAft>
          <a:spcPct val="0"/>
        </a:spcAft>
        <a:defRPr sz="4600">
          <a:solidFill>
            <a:srgbClr val="C8C8C8"/>
          </a:solidFill>
          <a:latin typeface="Rockwell" pitchFamily="18" charset="0"/>
        </a:defRPr>
      </a:lvl6pPr>
      <a:lvl7pPr marL="968375" indent="-53975" algn="r" rtl="0" fontAlgn="base">
        <a:spcBef>
          <a:spcPct val="0"/>
        </a:spcBef>
        <a:spcAft>
          <a:spcPct val="0"/>
        </a:spcAft>
        <a:defRPr sz="4600">
          <a:solidFill>
            <a:srgbClr val="C8C8C8"/>
          </a:solidFill>
          <a:latin typeface="Rockwell" pitchFamily="18" charset="0"/>
        </a:defRPr>
      </a:lvl7pPr>
      <a:lvl8pPr marL="1425575" indent="-53975" algn="r" rtl="0" fontAlgn="base">
        <a:spcBef>
          <a:spcPct val="0"/>
        </a:spcBef>
        <a:spcAft>
          <a:spcPct val="0"/>
        </a:spcAft>
        <a:defRPr sz="4600">
          <a:solidFill>
            <a:srgbClr val="C8C8C8"/>
          </a:solidFill>
          <a:latin typeface="Rockwell" pitchFamily="18" charset="0"/>
        </a:defRPr>
      </a:lvl8pPr>
      <a:lvl9pPr marL="1882775" indent="-53975" algn="r" rtl="0" fontAlgn="base">
        <a:spcBef>
          <a:spcPct val="0"/>
        </a:spcBef>
        <a:spcAft>
          <a:spcPct val="0"/>
        </a:spcAft>
        <a:defRPr sz="4600">
          <a:solidFill>
            <a:srgbClr val="C8C8C8"/>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9C007F"/>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9C007F"/>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9C007F"/>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93925" y="1793875"/>
            <a:ext cx="184150" cy="457200"/>
          </a:xfrm>
          <a:prstGeom prst="rect">
            <a:avLst/>
          </a:prstGeom>
          <a:noFill/>
          <a:ln w="9525">
            <a:noFill/>
            <a:miter lim="800000"/>
            <a:headEnd/>
            <a:tailEnd/>
          </a:ln>
        </p:spPr>
        <p:txBody>
          <a:bodyPr wrap="none">
            <a:spAutoFit/>
          </a:bodyPr>
          <a:lstStyle/>
          <a:p>
            <a:endParaRPr lang="it-IT" sz="2400">
              <a:latin typeface="Times New Roman" pitchFamily="18" charset="0"/>
            </a:endParaRPr>
          </a:p>
        </p:txBody>
      </p:sp>
      <p:sp>
        <p:nvSpPr>
          <p:cNvPr id="28675" name="Text Box 3"/>
          <p:cNvSpPr txBox="1">
            <a:spLocks noChangeArrowheads="1"/>
          </p:cNvSpPr>
          <p:nvPr/>
        </p:nvSpPr>
        <p:spPr bwMode="auto">
          <a:xfrm>
            <a:off x="2727325" y="1641475"/>
            <a:ext cx="184150" cy="457200"/>
          </a:xfrm>
          <a:prstGeom prst="rect">
            <a:avLst/>
          </a:prstGeom>
          <a:noFill/>
          <a:ln w="9525">
            <a:noFill/>
            <a:miter lim="800000"/>
            <a:headEnd/>
            <a:tailEnd/>
          </a:ln>
        </p:spPr>
        <p:txBody>
          <a:bodyPr wrap="none">
            <a:spAutoFit/>
          </a:bodyPr>
          <a:lstStyle/>
          <a:p>
            <a:endParaRPr lang="it-IT" sz="2400">
              <a:latin typeface="Times New Roman" pitchFamily="18" charset="0"/>
            </a:endParaRPr>
          </a:p>
        </p:txBody>
      </p:sp>
      <p:sp>
        <p:nvSpPr>
          <p:cNvPr id="28676" name="Text Box 4"/>
          <p:cNvSpPr txBox="1">
            <a:spLocks noChangeArrowheads="1"/>
          </p:cNvSpPr>
          <p:nvPr/>
        </p:nvSpPr>
        <p:spPr bwMode="auto">
          <a:xfrm>
            <a:off x="381000" y="0"/>
            <a:ext cx="8229600" cy="274638"/>
          </a:xfrm>
          <a:prstGeom prst="rect">
            <a:avLst/>
          </a:prstGeom>
          <a:noFill/>
          <a:ln w="9525">
            <a:noFill/>
            <a:miter lim="800000"/>
            <a:headEnd/>
            <a:tailEnd/>
          </a:ln>
        </p:spPr>
        <p:txBody>
          <a:bodyPr>
            <a:spAutoFit/>
          </a:bodyPr>
          <a:lstStyle/>
          <a:p>
            <a:pPr eaLnBrk="0" hangingPunct="0">
              <a:spcBef>
                <a:spcPct val="30000"/>
              </a:spcBef>
            </a:pPr>
            <a:r>
              <a:rPr kumimoji="1" lang="en-US" sz="1200">
                <a:latin typeface="Times New Roman" pitchFamily="18" charset="0"/>
              </a:rPr>
              <a:t>			</a:t>
            </a:r>
            <a:endParaRPr lang="en-US" sz="2400">
              <a:latin typeface="Times New Roman" pitchFamily="18" charset="0"/>
            </a:endParaRPr>
          </a:p>
        </p:txBody>
      </p:sp>
      <p:sp>
        <p:nvSpPr>
          <p:cNvPr id="28677" name="Text Box 5"/>
          <p:cNvSpPr txBox="1">
            <a:spLocks noChangeArrowheads="1"/>
          </p:cNvSpPr>
          <p:nvPr/>
        </p:nvSpPr>
        <p:spPr bwMode="auto">
          <a:xfrm>
            <a:off x="304800" y="609600"/>
            <a:ext cx="8534400" cy="6478697"/>
          </a:xfrm>
          <a:prstGeom prst="rect">
            <a:avLst/>
          </a:prstGeom>
          <a:noFill/>
          <a:ln w="9525">
            <a:noFill/>
            <a:miter lim="800000"/>
            <a:headEnd/>
            <a:tailEnd/>
          </a:ln>
        </p:spPr>
        <p:txBody>
          <a:bodyPr>
            <a:spAutoFit/>
          </a:bodyPr>
          <a:lstStyle/>
          <a:p>
            <a:pPr algn="ctr" eaLnBrk="0" hangingPunct="0"/>
            <a:r>
              <a:rPr kumimoji="1" lang="en-US" sz="2800" b="1" dirty="0" smtClean="0">
                <a:solidFill>
                  <a:srgbClr val="FFCC00"/>
                </a:solidFill>
                <a:latin typeface="Times New Roman" pitchFamily="18" charset="0"/>
              </a:rPr>
              <a:t>Interpretive Structural Modeling (ISM): Case exercise</a:t>
            </a:r>
            <a:endParaRPr kumimoji="1" lang="en-US" b="1" i="1" dirty="0" smtClean="0">
              <a:latin typeface="Arial" pitchFamily="34" charset="0"/>
            </a:endParaRPr>
          </a:p>
          <a:p>
            <a:pPr algn="ctr" eaLnBrk="0" hangingPunct="0"/>
            <a:endParaRPr kumimoji="1" lang="en-US" b="1" i="1" dirty="0">
              <a:latin typeface="Arial" pitchFamily="34" charset="0"/>
            </a:endParaRPr>
          </a:p>
          <a:p>
            <a:pPr algn="ctr" eaLnBrk="0" hangingPunct="0"/>
            <a:endParaRPr kumimoji="1" lang="en-US" b="1" i="1" dirty="0" smtClean="0">
              <a:latin typeface="Arial" pitchFamily="34" charset="0"/>
            </a:endParaRPr>
          </a:p>
          <a:p>
            <a:pPr algn="ctr" eaLnBrk="0" hangingPunct="0"/>
            <a:r>
              <a:rPr kumimoji="1" lang="en-US" b="1" i="1" dirty="0" smtClean="0">
                <a:latin typeface="Arial" pitchFamily="34" charset="0"/>
              </a:rPr>
              <a:t>By</a:t>
            </a:r>
          </a:p>
          <a:p>
            <a:pPr algn="ctr" eaLnBrk="0" hangingPunct="0"/>
            <a:endParaRPr kumimoji="1" lang="en-US" b="1" i="1" dirty="0" smtClean="0">
              <a:latin typeface="Arial" pitchFamily="34" charset="0"/>
            </a:endParaRPr>
          </a:p>
          <a:p>
            <a:pPr algn="ctr" eaLnBrk="0" hangingPunct="0">
              <a:lnSpc>
                <a:spcPct val="150000"/>
              </a:lnSpc>
            </a:pPr>
            <a:endParaRPr kumimoji="1" lang="en-US" b="1" i="1" dirty="0">
              <a:latin typeface="Arial" pitchFamily="34" charset="0"/>
            </a:endParaRPr>
          </a:p>
          <a:p>
            <a:pPr algn="ctr" eaLnBrk="0" hangingPunct="0">
              <a:lnSpc>
                <a:spcPct val="150000"/>
              </a:lnSpc>
            </a:pPr>
            <a:r>
              <a:rPr kumimoji="1" lang="en-US" sz="2400" b="1" dirty="0" smtClean="0">
                <a:latin typeface="Times New Roman" pitchFamily="18" charset="0"/>
              </a:rPr>
              <a:t>Dr. K. MATHIYAZHAGAN</a:t>
            </a:r>
          </a:p>
          <a:p>
            <a:pPr algn="ctr" eaLnBrk="0" hangingPunct="0">
              <a:lnSpc>
                <a:spcPct val="150000"/>
              </a:lnSpc>
            </a:pPr>
            <a:r>
              <a:rPr kumimoji="1" lang="en-US" sz="2400" b="1" dirty="0" smtClean="0">
                <a:latin typeface="Times New Roman" pitchFamily="18" charset="0"/>
              </a:rPr>
              <a:t>Assistant Professor (Selection Grade)</a:t>
            </a:r>
          </a:p>
          <a:p>
            <a:pPr algn="ctr" eaLnBrk="0" hangingPunct="0">
              <a:lnSpc>
                <a:spcPct val="150000"/>
              </a:lnSpc>
            </a:pPr>
            <a:r>
              <a:rPr kumimoji="1" lang="en-US" sz="2400" b="1" dirty="0" smtClean="0">
                <a:latin typeface="Times New Roman" pitchFamily="18" charset="0"/>
              </a:rPr>
              <a:t>Mechanical Engineering,</a:t>
            </a:r>
          </a:p>
          <a:p>
            <a:pPr algn="ctr" eaLnBrk="0" hangingPunct="0">
              <a:lnSpc>
                <a:spcPct val="150000"/>
              </a:lnSpc>
            </a:pPr>
            <a:r>
              <a:rPr kumimoji="1" lang="en-US" sz="2400" b="1" dirty="0" smtClean="0">
                <a:latin typeface="Times New Roman" pitchFamily="18" charset="0"/>
              </a:rPr>
              <a:t>ITM University,</a:t>
            </a:r>
          </a:p>
          <a:p>
            <a:pPr algn="ctr" eaLnBrk="0" hangingPunct="0">
              <a:lnSpc>
                <a:spcPct val="150000"/>
              </a:lnSpc>
            </a:pPr>
            <a:r>
              <a:rPr kumimoji="1" lang="en-US" sz="2400" b="1" dirty="0" smtClean="0">
                <a:latin typeface="Times New Roman" pitchFamily="18" charset="0"/>
              </a:rPr>
              <a:t>Gurgaon, </a:t>
            </a:r>
            <a:r>
              <a:rPr kumimoji="1" lang="en-US" sz="2400" b="1" dirty="0" err="1" smtClean="0">
                <a:latin typeface="Times New Roman" pitchFamily="18" charset="0"/>
              </a:rPr>
              <a:t>Hayana</a:t>
            </a:r>
            <a:r>
              <a:rPr kumimoji="1" lang="en-US" sz="2400" b="1" dirty="0" smtClean="0">
                <a:latin typeface="Times New Roman" pitchFamily="18" charset="0"/>
              </a:rPr>
              <a:t>. </a:t>
            </a:r>
          </a:p>
          <a:p>
            <a:pPr algn="ctr" eaLnBrk="0" hangingPunct="0">
              <a:lnSpc>
                <a:spcPct val="150000"/>
              </a:lnSpc>
            </a:pPr>
            <a:r>
              <a:rPr kumimoji="1" lang="en-US" sz="2400" b="1" dirty="0" smtClean="0">
                <a:latin typeface="Times New Roman" pitchFamily="18" charset="0"/>
              </a:rPr>
              <a:t>Mail id: </a:t>
            </a:r>
            <a:r>
              <a:rPr kumimoji="1" lang="en-US" sz="2400" b="1" i="1" dirty="0">
                <a:latin typeface="Arial" pitchFamily="34" charset="0"/>
              </a:rPr>
              <a:t>madii1984@yahoo.com </a:t>
            </a:r>
            <a:endParaRPr kumimoji="1" lang="en-US" sz="2400" b="1" i="1" dirty="0" smtClean="0">
              <a:latin typeface="Arial" pitchFamily="34" charset="0"/>
            </a:endParaRPr>
          </a:p>
          <a:p>
            <a:pPr algn="ctr" eaLnBrk="0" hangingPunct="0">
              <a:lnSpc>
                <a:spcPct val="150000"/>
              </a:lnSpc>
            </a:pPr>
            <a:r>
              <a:rPr kumimoji="1" lang="en-US" sz="2400" b="1" i="1" dirty="0" smtClean="0">
                <a:latin typeface="Arial" pitchFamily="34" charset="0"/>
              </a:rPr>
              <a:t>                          k.mathiyazhagan@itmindia.edu </a:t>
            </a:r>
            <a:endParaRPr kumimoji="1" lang="en-US" sz="2400" b="1" i="1" dirty="0">
              <a:latin typeface="Arial" pitchFamily="34" charset="0"/>
            </a:endParaRPr>
          </a:p>
          <a:p>
            <a:pPr algn="ctr" eaLnBrk="0" hangingPunct="0">
              <a:lnSpc>
                <a:spcPct val="150000"/>
              </a:lnSpc>
            </a:pPr>
            <a:endParaRPr kumimoji="1" lang="en-US" sz="2400" b="1" dirty="0">
              <a:latin typeface="Times New Roman"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nodePh="1">
                                  <p:stCondLst>
                                    <p:cond delay="1000"/>
                                  </p:stCondLst>
                                  <p:endCondLst>
                                    <p:cond evt="begin" delay="0">
                                      <p:tn val="5"/>
                                    </p:cond>
                                  </p:end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1+#ppt_w/2"/>
                                          </p:val>
                                        </p:tav>
                                        <p:tav tm="100000">
                                          <p:val>
                                            <p:strVal val="#ppt_x"/>
                                          </p:val>
                                        </p:tav>
                                      </p:tavLst>
                                    </p:anim>
                                    <p:anim calcmode="lin" valueType="num">
                                      <p:cBhvr additive="base">
                                        <p:cTn id="8" dur="500" fill="hold"/>
                                        <p:tgtEl>
                                          <p:spTgt spid="286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28675"/>
                                        </p:tgtEl>
                                        <p:attrNameLst>
                                          <p:attrName>style.visibility</p:attrName>
                                        </p:attrNameLst>
                                      </p:cBhvr>
                                      <p:to>
                                        <p:strVal val="visible"/>
                                      </p:to>
                                    </p:set>
                                    <p:anim calcmode="lin" valueType="num">
                                      <p:cBhvr additive="base">
                                        <p:cTn id="13" dur="500" fill="hold"/>
                                        <p:tgtEl>
                                          <p:spTgt spid="28675"/>
                                        </p:tgtEl>
                                        <p:attrNameLst>
                                          <p:attrName>ppt_x</p:attrName>
                                        </p:attrNameLst>
                                      </p:cBhvr>
                                      <p:tavLst>
                                        <p:tav tm="0">
                                          <p:val>
                                            <p:strVal val="0-#ppt_w/2"/>
                                          </p:val>
                                        </p:tav>
                                        <p:tav tm="100000">
                                          <p:val>
                                            <p:strVal val="#ppt_x"/>
                                          </p:val>
                                        </p:tav>
                                      </p:tavLst>
                                    </p:anim>
                                    <p:anim calcmode="lin" valueType="num">
                                      <p:cBhvr additive="base">
                                        <p:cTn id="14"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0-#ppt_w/2"/>
                                          </p:val>
                                        </p:tav>
                                        <p:tav tm="100000">
                                          <p:val>
                                            <p:strVal val="#ppt_x"/>
                                          </p:val>
                                        </p:tav>
                                      </p:tavLst>
                                    </p:anim>
                                    <p:anim calcmode="lin" valueType="num">
                                      <p:cBhvr additive="base">
                                        <p:cTn id="20"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0-#ppt_w/2"/>
                                          </p:val>
                                        </p:tav>
                                        <p:tav tm="100000">
                                          <p:val>
                                            <p:strVal val="#ppt_x"/>
                                          </p:val>
                                        </p:tav>
                                      </p:tavLst>
                                    </p:anim>
                                    <p:anim calcmode="lin" valueType="num">
                                      <p:cBhvr additive="base">
                                        <p:cTn id="26"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P spid="28676" grpId="0" autoUpdateAnimBg="0"/>
      <p:bldP spid="2867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6249964"/>
              </p:ext>
            </p:extLst>
          </p:nvPr>
        </p:nvGraphicFramePr>
        <p:xfrm>
          <a:off x="457200" y="762000"/>
          <a:ext cx="8382001" cy="5715000"/>
        </p:xfrm>
        <a:graphic>
          <a:graphicData uri="http://schemas.openxmlformats.org/drawingml/2006/table">
            <a:tbl>
              <a:tblPr firstRow="1" firstCol="1" bandRow="1">
                <a:tableStyleId>{5940675A-B579-460E-94D1-54222C63F5DA}</a:tableStyleId>
              </a:tblPr>
              <a:tblGrid>
                <a:gridCol w="2524334"/>
                <a:gridCol w="3444775"/>
                <a:gridCol w="2412892"/>
              </a:tblGrid>
              <a:tr h="1254226">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Lack of Corporate Social Responsibility (B21) </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Corporate social responsibility suggests that a firm is willing to go beyond simple compliance and take into account the public consequences of organizational actions </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Sharma (2000); Henriques and Sadorsky (1999); Seuring (2004); Mudgal et al., 2010</a:t>
                      </a:r>
                      <a:endParaRPr lang="en-US" sz="1300">
                        <a:effectLst/>
                        <a:latin typeface="Times New Roman" pitchFamily="18" charset="0"/>
                        <a:ea typeface="Calibri"/>
                        <a:cs typeface="Times New Roman" pitchFamily="18" charset="0"/>
                      </a:endParaRPr>
                    </a:p>
                  </a:txBody>
                  <a:tcPr marL="21759" marR="21759" marT="0" marB="0"/>
                </a:tc>
              </a:tr>
              <a:tr h="946711">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Less involvement in environmental related programs and meetings (B22)</a:t>
                      </a:r>
                      <a:endParaRPr lang="en-US" sz="130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Lack of participation in conferences or seminars related to green supply chain conducted by government or other famous </a:t>
                      </a:r>
                      <a:r>
                        <a:rPr lang="en-US" sz="1300" dirty="0" smtClean="0">
                          <a:effectLst/>
                          <a:latin typeface="Times New Roman" pitchFamily="18" charset="0"/>
                          <a:cs typeface="Times New Roman" pitchFamily="18" charset="0"/>
                        </a:rPr>
                        <a:t>organizations. </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Perron (2005)</a:t>
                      </a:r>
                      <a:endParaRPr lang="en-US" sz="1300">
                        <a:effectLst/>
                        <a:latin typeface="Times New Roman" pitchFamily="18" charset="0"/>
                        <a:ea typeface="Calibri"/>
                        <a:cs typeface="Times New Roman" pitchFamily="18" charset="0"/>
                      </a:endParaRPr>
                    </a:p>
                  </a:txBody>
                  <a:tcPr marL="21759" marR="21759" marT="0" marB="0"/>
                </a:tc>
              </a:tr>
              <a:tr h="1254226">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Restrictive company policies towards product/process stewardship (B23)</a:t>
                      </a:r>
                      <a:endParaRPr lang="en-US" sz="130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tabLst>
                          <a:tab pos="171450" algn="l"/>
                          <a:tab pos="228600" algn="l"/>
                        </a:tabLst>
                      </a:pPr>
                      <a:r>
                        <a:rPr lang="en-US" sz="1300" dirty="0" smtClean="0">
                          <a:effectLst/>
                          <a:latin typeface="Times New Roman" pitchFamily="18" charset="0"/>
                          <a:cs typeface="Times New Roman" pitchFamily="18" charset="0"/>
                        </a:rPr>
                        <a:t>Lack </a:t>
                      </a:r>
                      <a:r>
                        <a:rPr lang="en-US" sz="1300" dirty="0">
                          <a:effectLst/>
                          <a:latin typeface="Times New Roman" pitchFamily="18" charset="0"/>
                          <a:cs typeface="Times New Roman" pitchFamily="18" charset="0"/>
                        </a:rPr>
                        <a:t>of importance attached to product and process stewardship and the management inattention are related to policies followed by companies.</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dirty="0" err="1">
                          <a:effectLst/>
                          <a:latin typeface="Times New Roman" pitchFamily="18" charset="0"/>
                          <a:cs typeface="Times New Roman" pitchFamily="18" charset="0"/>
                        </a:rPr>
                        <a:t>Beamon</a:t>
                      </a:r>
                      <a:r>
                        <a:rPr lang="en-US" sz="1300" dirty="0">
                          <a:effectLst/>
                          <a:latin typeface="Times New Roman" pitchFamily="18" charset="0"/>
                          <a:cs typeface="Times New Roman" pitchFamily="18" charset="0"/>
                        </a:rPr>
                        <a:t> (1999); </a:t>
                      </a:r>
                      <a:r>
                        <a:rPr lang="en-US" sz="1300" dirty="0" err="1">
                          <a:effectLst/>
                          <a:latin typeface="Times New Roman" pitchFamily="18" charset="0"/>
                          <a:cs typeface="Times New Roman" pitchFamily="18" charset="0"/>
                        </a:rPr>
                        <a:t>McKerlie</a:t>
                      </a:r>
                      <a:r>
                        <a:rPr lang="en-US" sz="1300" dirty="0">
                          <a:effectLst/>
                          <a:latin typeface="Times New Roman" pitchFamily="18" charset="0"/>
                          <a:cs typeface="Times New Roman" pitchFamily="18" charset="0"/>
                        </a:rPr>
                        <a:t> et al. (2006); </a:t>
                      </a:r>
                      <a:r>
                        <a:rPr lang="en-US" sz="1300" dirty="0" err="1">
                          <a:effectLst/>
                          <a:latin typeface="Times New Roman" pitchFamily="18" charset="0"/>
                          <a:cs typeface="Times New Roman" pitchFamily="18" charset="0"/>
                        </a:rPr>
                        <a:t>Madu</a:t>
                      </a:r>
                      <a:r>
                        <a:rPr lang="en-US" sz="1300" dirty="0">
                          <a:effectLst/>
                          <a:latin typeface="Times New Roman" pitchFamily="18" charset="0"/>
                          <a:cs typeface="Times New Roman" pitchFamily="18" charset="0"/>
                        </a:rPr>
                        <a:t> et al., (2002); Thompson (2002); </a:t>
                      </a:r>
                      <a:r>
                        <a:rPr lang="en-US" sz="1300" dirty="0" err="1">
                          <a:effectLst/>
                          <a:latin typeface="Times New Roman" pitchFamily="18" charset="0"/>
                          <a:cs typeface="Times New Roman" pitchFamily="18" charset="0"/>
                        </a:rPr>
                        <a:t>Revell</a:t>
                      </a:r>
                      <a:r>
                        <a:rPr lang="en-US" sz="1300" dirty="0">
                          <a:effectLst/>
                          <a:latin typeface="Times New Roman" pitchFamily="18" charset="0"/>
                          <a:cs typeface="Times New Roman" pitchFamily="18" charset="0"/>
                        </a:rPr>
                        <a:t> et al., (</a:t>
                      </a:r>
                      <a:r>
                        <a:rPr lang="en-US" sz="1300" dirty="0" smtClean="0">
                          <a:effectLst/>
                          <a:latin typeface="Times New Roman" pitchFamily="18" charset="0"/>
                          <a:cs typeface="Times New Roman" pitchFamily="18" charset="0"/>
                        </a:rPr>
                        <a:t>2003)</a:t>
                      </a:r>
                      <a:endParaRPr lang="en-US" sz="1300" dirty="0">
                        <a:effectLst/>
                        <a:latin typeface="Times New Roman" pitchFamily="18" charset="0"/>
                        <a:ea typeface="Calibri"/>
                        <a:cs typeface="Times New Roman" pitchFamily="18" charset="0"/>
                      </a:endParaRPr>
                    </a:p>
                  </a:txBody>
                  <a:tcPr marL="21759" marR="21759" marT="0" marB="0"/>
                </a:tc>
              </a:tr>
              <a:tr h="930983">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Poor supplier commitment unwilling to exchange information (B24)</a:t>
                      </a:r>
                      <a:endParaRPr lang="en-US" sz="130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Suppliers not willing to change their environmental information with industries. It will affect the end product </a:t>
                      </a:r>
                      <a:endParaRPr lang="en-US" sz="130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da-DK" sz="1300">
                          <a:effectLst/>
                          <a:latin typeface="Times New Roman" pitchFamily="18" charset="0"/>
                          <a:cs typeface="Times New Roman" pitchFamily="18" charset="0"/>
                        </a:rPr>
                        <a:t>Hall (2000); Sarkis (2003); Hong et al., (2008); Faruk et al., (2002)</a:t>
                      </a:r>
                      <a:endParaRPr lang="en-US" sz="1300">
                        <a:effectLst/>
                        <a:latin typeface="Times New Roman" pitchFamily="18" charset="0"/>
                        <a:ea typeface="Calibri"/>
                        <a:cs typeface="Times New Roman" pitchFamily="18" charset="0"/>
                      </a:endParaRPr>
                    </a:p>
                  </a:txBody>
                  <a:tcPr marL="21759" marR="21759" marT="0" marB="0"/>
                </a:tc>
              </a:tr>
              <a:tr h="682367">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Inter-departments co-operation in communication (B25)</a:t>
                      </a:r>
                      <a:endParaRPr lang="en-US" sz="130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Restricted flow of information across the hierarchy of the organization. </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Holland and Gibbon (1997); Tilley (1999</a:t>
                      </a:r>
                      <a:r>
                        <a:rPr lang="en-US" sz="1300" dirty="0" smtClean="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21759" marR="21759" marT="0" marB="0"/>
                </a:tc>
              </a:tr>
              <a:tr h="646487">
                <a:tc>
                  <a:txBody>
                    <a:bodyPr/>
                    <a:lstStyle/>
                    <a:p>
                      <a:pPr marL="0" marR="0">
                        <a:lnSpc>
                          <a:spcPct val="150000"/>
                        </a:lnSpc>
                        <a:spcBef>
                          <a:spcPts val="0"/>
                        </a:spcBef>
                        <a:spcAft>
                          <a:spcPts val="0"/>
                        </a:spcAft>
                      </a:pPr>
                      <a:r>
                        <a:rPr lang="en-US" sz="1300" dirty="0">
                          <a:effectLst/>
                          <a:latin typeface="Times New Roman" pitchFamily="18" charset="0"/>
                          <a:cs typeface="Times New Roman" pitchFamily="18" charset="0"/>
                        </a:rPr>
                        <a:t>Lack of top management involvement </a:t>
                      </a:r>
                      <a:r>
                        <a:rPr lang="en-US" sz="1300" dirty="0" smtClean="0">
                          <a:effectLst/>
                          <a:latin typeface="Times New Roman" pitchFamily="18" charset="0"/>
                          <a:cs typeface="Times New Roman" pitchFamily="18" charset="0"/>
                        </a:rPr>
                        <a:t>(</a:t>
                      </a:r>
                      <a:r>
                        <a:rPr lang="en-US" sz="1300" dirty="0">
                          <a:effectLst/>
                          <a:latin typeface="Times New Roman" pitchFamily="18" charset="0"/>
                          <a:cs typeface="Times New Roman" pitchFamily="18" charset="0"/>
                        </a:rPr>
                        <a:t>B26) </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Resistance of the top management of an organization to bring a </a:t>
                      </a:r>
                      <a:r>
                        <a:rPr lang="en-US" sz="1300" dirty="0" smtClean="0">
                          <a:effectLst/>
                          <a:latin typeface="Times New Roman" pitchFamily="18" charset="0"/>
                          <a:cs typeface="Times New Roman" pitchFamily="18" charset="0"/>
                        </a:rPr>
                        <a:t>new changes</a:t>
                      </a:r>
                      <a:endParaRPr lang="en-US" sz="1300" dirty="0">
                        <a:effectLst/>
                        <a:latin typeface="Times New Roman" pitchFamily="18" charset="0"/>
                        <a:ea typeface="Calibri"/>
                        <a:cs typeface="Times New Roman" pitchFamily="18" charset="0"/>
                      </a:endParaRPr>
                    </a:p>
                  </a:txBody>
                  <a:tcPr marL="21759" marR="21759" marT="0" marB="0"/>
                </a:tc>
                <a:tc>
                  <a:txBody>
                    <a:bodyPr/>
                    <a:lstStyle/>
                    <a:p>
                      <a:pPr marL="0" marR="0" algn="just">
                        <a:lnSpc>
                          <a:spcPct val="150000"/>
                        </a:lnSpc>
                        <a:spcBef>
                          <a:spcPts val="0"/>
                        </a:spcBef>
                        <a:spcAft>
                          <a:spcPts val="0"/>
                        </a:spcAft>
                      </a:pPr>
                      <a:r>
                        <a:rPr lang="en-US" sz="1300" dirty="0" err="1">
                          <a:effectLst/>
                          <a:latin typeface="Times New Roman" pitchFamily="18" charset="0"/>
                          <a:cs typeface="Times New Roman" pitchFamily="18" charset="0"/>
                        </a:rPr>
                        <a:t>Emiliani</a:t>
                      </a:r>
                      <a:r>
                        <a:rPr lang="en-US" sz="1300" dirty="0">
                          <a:effectLst/>
                          <a:latin typeface="Times New Roman" pitchFamily="18" charset="0"/>
                          <a:cs typeface="Times New Roman" pitchFamily="18" charset="0"/>
                        </a:rPr>
                        <a:t> (2010); Pun (2006); Aragon-Correa (</a:t>
                      </a:r>
                      <a:r>
                        <a:rPr lang="en-US" sz="1300" dirty="0" smtClean="0">
                          <a:effectLst/>
                          <a:latin typeface="Times New Roman" pitchFamily="18" charset="0"/>
                          <a:cs typeface="Times New Roman" pitchFamily="18" charset="0"/>
                        </a:rPr>
                        <a:t>1998)</a:t>
                      </a:r>
                      <a:endParaRPr lang="en-US" sz="1300" dirty="0">
                        <a:effectLst/>
                        <a:latin typeface="Times New Roman" pitchFamily="18" charset="0"/>
                        <a:ea typeface="Calibri"/>
                        <a:cs typeface="Times New Roman" pitchFamily="18" charset="0"/>
                      </a:endParaRPr>
                    </a:p>
                  </a:txBody>
                  <a:tcPr marL="21759" marR="21759" marT="0" marB="0"/>
                </a:tc>
              </a:tr>
            </a:tbl>
          </a:graphicData>
        </a:graphic>
      </p:graphicFrame>
    </p:spTree>
    <p:extLst>
      <p:ext uri="{BB962C8B-B14F-4D97-AF65-F5344CB8AC3E}">
        <p14:creationId xmlns:p14="http://schemas.microsoft.com/office/powerpoint/2010/main" val="3692496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304800"/>
            <a:ext cx="8001000" cy="5940088"/>
          </a:xfrm>
          <a:prstGeom prst="rect">
            <a:avLst/>
          </a:prstGeom>
        </p:spPr>
        <p:txBody>
          <a:bodyPr wrap="square">
            <a:spAutoFit/>
          </a:bodyPr>
          <a:lstStyle/>
          <a:p>
            <a:r>
              <a:rPr lang="en-US" sz="2000" b="1" dirty="0">
                <a:solidFill>
                  <a:srgbClr val="FFFF00"/>
                </a:solidFill>
                <a:latin typeface="Times New Roman" pitchFamily="18" charset="0"/>
                <a:cs typeface="Times New Roman" pitchFamily="18" charset="0"/>
              </a:rPr>
              <a:t>Structural Self-Interaction Matrix (SSIM</a:t>
            </a:r>
            <a:r>
              <a:rPr lang="en-US" sz="2000" b="1" dirty="0" smtClean="0">
                <a:solidFill>
                  <a:srgbClr val="FFFF00"/>
                </a:solidFill>
                <a:latin typeface="Times New Roman" pitchFamily="18" charset="0"/>
                <a:cs typeface="Times New Roman" pitchFamily="18" charset="0"/>
              </a:rPr>
              <a:t>)</a:t>
            </a:r>
          </a:p>
          <a:p>
            <a:endParaRPr lang="en-US" sz="2000" b="1" dirty="0">
              <a:solidFill>
                <a:srgbClr val="FFFF00"/>
              </a:solidFill>
              <a:latin typeface="Times New Roman" pitchFamily="18" charset="0"/>
              <a:cs typeface="Times New Roman" pitchFamily="18" charset="0"/>
            </a:endParaRPr>
          </a:p>
          <a:p>
            <a:r>
              <a:rPr lang="en-US" sz="2000" dirty="0">
                <a:latin typeface="Times New Roman" pitchFamily="18" charset="0"/>
                <a:cs typeface="Times New Roman" pitchFamily="18" charset="0"/>
              </a:rPr>
              <a:t>	Keeping in mind the contextual relationship for each variable, the existence of a relation between any two barriers (i and j) and the associated direction of the relation is questioned.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Four </a:t>
            </a:r>
            <a:r>
              <a:rPr lang="en-US" sz="2000" dirty="0">
                <a:latin typeface="Times New Roman" pitchFamily="18" charset="0"/>
                <a:cs typeface="Times New Roman" pitchFamily="18" charset="0"/>
              </a:rPr>
              <a:t>symbols are used to denote the direction of </a:t>
            </a:r>
            <a:r>
              <a:rPr lang="en-US" sz="2000" dirty="0" smtClean="0">
                <a:latin typeface="Times New Roman" pitchFamily="18" charset="0"/>
                <a:cs typeface="Times New Roman" pitchFamily="18" charset="0"/>
              </a:rPr>
              <a:t>the relationship </a:t>
            </a:r>
            <a:r>
              <a:rPr lang="en-US" sz="2000" dirty="0">
                <a:latin typeface="Times New Roman" pitchFamily="18" charset="0"/>
                <a:cs typeface="Times New Roman" pitchFamily="18" charset="0"/>
              </a:rPr>
              <a:t>between the barriers (i and j</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V: Barrier i will </a:t>
            </a:r>
            <a:r>
              <a:rPr lang="en-US" sz="2000" dirty="0" smtClean="0">
                <a:latin typeface="Times New Roman" pitchFamily="18" charset="0"/>
                <a:cs typeface="Times New Roman" pitchFamily="18" charset="0"/>
              </a:rPr>
              <a:t>influence to barrier </a:t>
            </a:r>
            <a:r>
              <a:rPr lang="en-US" sz="2000" dirty="0">
                <a:latin typeface="Times New Roman" pitchFamily="18" charset="0"/>
                <a:cs typeface="Times New Roman" pitchFamily="18" charset="0"/>
              </a:rPr>
              <a:t>j</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 Barrier j will </a:t>
            </a:r>
            <a:r>
              <a:rPr lang="en-US" sz="2000" dirty="0" smtClean="0">
                <a:latin typeface="Times New Roman" pitchFamily="18" charset="0"/>
                <a:cs typeface="Times New Roman" pitchFamily="18" charset="0"/>
              </a:rPr>
              <a:t>influence to barrier </a:t>
            </a:r>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X: Barrier i and j </a:t>
            </a:r>
            <a:r>
              <a:rPr lang="en-US" sz="2000" dirty="0" smtClean="0">
                <a:latin typeface="Times New Roman" pitchFamily="18" charset="0"/>
                <a:cs typeface="Times New Roman" pitchFamily="18" charset="0"/>
              </a:rPr>
              <a:t>are influenced to each </a:t>
            </a:r>
            <a:r>
              <a:rPr lang="en-US" sz="2000" dirty="0">
                <a:latin typeface="Times New Roman" pitchFamily="18" charset="0"/>
                <a:cs typeface="Times New Roman" pitchFamily="18" charset="0"/>
              </a:rPr>
              <a:t>other; </a:t>
            </a:r>
            <a:r>
              <a:rPr lang="en-US" sz="2000" dirty="0" smtClean="0">
                <a:latin typeface="Times New Roman" pitchFamily="18" charset="0"/>
                <a:cs typeface="Times New Roman" pitchFamily="18" charset="0"/>
              </a:rPr>
              <a:t>and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 Barriers i and j are unrelated</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The SSIM for the barriers in the implementation of green supply chain is given in </a:t>
            </a:r>
            <a:r>
              <a:rPr lang="en-US" sz="2000" dirty="0" smtClean="0">
                <a:latin typeface="Times New Roman" pitchFamily="18" charset="0"/>
                <a:cs typeface="Times New Roman" pitchFamily="18" charset="0"/>
              </a:rPr>
              <a:t>Table.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12301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19100"/>
            <a:ext cx="8534400" cy="6400800"/>
          </a:xfrm>
          <a:prstGeom prst="rect">
            <a:avLst/>
          </a:prstGeom>
        </p:spPr>
      </p:pic>
      <p:sp>
        <p:nvSpPr>
          <p:cNvPr id="3" name="Rectangle 2"/>
          <p:cNvSpPr>
            <a:spLocks noChangeArrowheads="1"/>
          </p:cNvSpPr>
          <p:nvPr/>
        </p:nvSpPr>
        <p:spPr bwMode="auto">
          <a:xfrm>
            <a:off x="3822436" y="43934"/>
            <a:ext cx="1499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SSIM Matrix</a:t>
            </a:r>
            <a:endParaRPr kumimoji="0" lang="en-US" b="0" i="0" u="none" strike="noStrike" cap="none" normalizeH="0" baseline="0" dirty="0" smtClean="0">
              <a:ln>
                <a:noFill/>
              </a:ln>
              <a:solidFill>
                <a:srgbClr val="FFFF00"/>
              </a:solidFill>
              <a:effectLst/>
              <a:latin typeface="Arial" pitchFamily="34" charset="0"/>
            </a:endParaRPr>
          </a:p>
        </p:txBody>
      </p:sp>
    </p:spTree>
    <p:extLst>
      <p:ext uri="{BB962C8B-B14F-4D97-AF65-F5344CB8AC3E}">
        <p14:creationId xmlns:p14="http://schemas.microsoft.com/office/powerpoint/2010/main" val="827441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839200" cy="4478149"/>
          </a:xfrm>
          <a:prstGeom prst="rect">
            <a:avLst/>
          </a:prstGeom>
        </p:spPr>
        <p:txBody>
          <a:bodyPr wrap="square">
            <a:spAutoFit/>
          </a:bodyPr>
          <a:lstStyle/>
          <a:p>
            <a:pPr marL="342900" lvl="0" indent="-342900" algn="just">
              <a:lnSpc>
                <a:spcPct val="150000"/>
              </a:lnSpc>
              <a:buFont typeface="Wingdings" pitchFamily="2" charset="2"/>
              <a:buChar char="§"/>
            </a:pPr>
            <a:r>
              <a:rPr lang="en-US" sz="1900" dirty="0">
                <a:latin typeface="Times New Roman" pitchFamily="18" charset="0"/>
                <a:cs typeface="Times New Roman" pitchFamily="18" charset="0"/>
              </a:rPr>
              <a:t>Lack of knowledge barrier will </a:t>
            </a:r>
            <a:r>
              <a:rPr lang="en-US" sz="1900" dirty="0" smtClean="0">
                <a:latin typeface="Times New Roman" pitchFamily="18" charset="0"/>
                <a:cs typeface="Times New Roman" pitchFamily="18" charset="0"/>
              </a:rPr>
              <a:t>influence to </a:t>
            </a:r>
            <a:r>
              <a:rPr lang="en-US" sz="1900" dirty="0">
                <a:latin typeface="Times New Roman" pitchFamily="18" charset="0"/>
                <a:cs typeface="Times New Roman" pitchFamily="18" charset="0"/>
              </a:rPr>
              <a:t>Fear of failure barrier, so the relationship of ‘V’ is denoted for barriers </a:t>
            </a:r>
            <a:r>
              <a:rPr lang="en-US" sz="1900" dirty="0" smtClean="0">
                <a:latin typeface="Times New Roman" pitchFamily="18" charset="0"/>
                <a:cs typeface="Times New Roman" pitchFamily="18" charset="0"/>
              </a:rPr>
              <a:t>B1 </a:t>
            </a:r>
            <a:r>
              <a:rPr lang="en-US" sz="1900" dirty="0">
                <a:latin typeface="Times New Roman" pitchFamily="18" charset="0"/>
                <a:cs typeface="Times New Roman" pitchFamily="18" charset="0"/>
              </a:rPr>
              <a:t>and </a:t>
            </a:r>
            <a:r>
              <a:rPr lang="en-US" sz="1900" dirty="0" smtClean="0">
                <a:latin typeface="Times New Roman" pitchFamily="18" charset="0"/>
                <a:cs typeface="Times New Roman" pitchFamily="18" charset="0"/>
              </a:rPr>
              <a:t>B4 </a:t>
            </a:r>
            <a:r>
              <a:rPr lang="en-US" sz="1900" dirty="0">
                <a:latin typeface="Times New Roman" pitchFamily="18" charset="0"/>
                <a:cs typeface="Times New Roman" pitchFamily="18" charset="0"/>
              </a:rPr>
              <a:t>in the SSIM. </a:t>
            </a:r>
            <a:endParaRPr lang="en-US" sz="1900" dirty="0" smtClean="0">
              <a:latin typeface="Times New Roman" pitchFamily="18" charset="0"/>
              <a:cs typeface="Times New Roman" pitchFamily="18" charset="0"/>
            </a:endParaRPr>
          </a:p>
          <a:p>
            <a:pPr marL="342900" lvl="0" indent="-342900" algn="just">
              <a:lnSpc>
                <a:spcPct val="150000"/>
              </a:lnSpc>
              <a:buFont typeface="Wingdings" pitchFamily="2" charset="2"/>
              <a:buChar char="§"/>
            </a:pPr>
            <a:endParaRPr lang="en-US" sz="1900" dirty="0" smtClean="0">
              <a:latin typeface="Times New Roman" pitchFamily="18" charset="0"/>
              <a:cs typeface="Times New Roman" pitchFamily="18" charset="0"/>
            </a:endParaRPr>
          </a:p>
          <a:p>
            <a:pPr marL="342900" lvl="0" indent="-342900" algn="just">
              <a:lnSpc>
                <a:spcPct val="150000"/>
              </a:lnSpc>
              <a:buFont typeface="Wingdings" pitchFamily="2" charset="2"/>
              <a:buChar char="§"/>
            </a:pPr>
            <a:r>
              <a:rPr lang="en-US" sz="1900" dirty="0" smtClean="0">
                <a:latin typeface="Times New Roman" pitchFamily="18" charset="0"/>
                <a:cs typeface="Times New Roman" pitchFamily="18" charset="0"/>
              </a:rPr>
              <a:t>The unwillingness </a:t>
            </a:r>
            <a:r>
              <a:rPr lang="en-US" sz="1900" dirty="0">
                <a:latin typeface="Times New Roman" pitchFamily="18" charset="0"/>
                <a:cs typeface="Times New Roman" pitchFamily="18" charset="0"/>
              </a:rPr>
              <a:t>of the top management barrier </a:t>
            </a:r>
            <a:r>
              <a:rPr lang="en-US" sz="1900" dirty="0" smtClean="0">
                <a:latin typeface="Times New Roman" pitchFamily="18" charset="0"/>
                <a:cs typeface="Times New Roman" pitchFamily="18" charset="0"/>
              </a:rPr>
              <a:t>(B26) influenced by the financial constraints barrier (B17). </a:t>
            </a:r>
            <a:r>
              <a:rPr lang="en-US" sz="1900" dirty="0">
                <a:latin typeface="Times New Roman" pitchFamily="18" charset="0"/>
                <a:cs typeface="Times New Roman" pitchFamily="18" charset="0"/>
              </a:rPr>
              <a:t>Thus, the relationship between these barriers is denoted by ‘A’ in the SSIM. </a:t>
            </a:r>
            <a:endParaRPr lang="en-US" sz="1900" dirty="0" smtClean="0">
              <a:latin typeface="Times New Roman" pitchFamily="18" charset="0"/>
              <a:cs typeface="Times New Roman" pitchFamily="18" charset="0"/>
            </a:endParaRPr>
          </a:p>
          <a:p>
            <a:pPr marL="342900" lvl="0" indent="-342900" algn="just">
              <a:lnSpc>
                <a:spcPct val="150000"/>
              </a:lnSpc>
              <a:buFont typeface="Wingdings" pitchFamily="2" charset="2"/>
              <a:buChar char="§"/>
            </a:pPr>
            <a:endParaRPr lang="en-US" sz="1900" dirty="0" smtClean="0">
              <a:latin typeface="Times New Roman" pitchFamily="18" charset="0"/>
              <a:cs typeface="Times New Roman" pitchFamily="18" charset="0"/>
            </a:endParaRPr>
          </a:p>
          <a:p>
            <a:pPr marL="342900" lvl="0" indent="-342900" algn="just">
              <a:lnSpc>
                <a:spcPct val="150000"/>
              </a:lnSpc>
              <a:buFont typeface="Wingdings" pitchFamily="2" charset="2"/>
              <a:buChar char="§"/>
            </a:pPr>
            <a:r>
              <a:rPr lang="en-US" sz="1900" dirty="0" smtClean="0">
                <a:latin typeface="Times New Roman" pitchFamily="18" charset="0"/>
                <a:cs typeface="Times New Roman" pitchFamily="18" charset="0"/>
              </a:rPr>
              <a:t>No </a:t>
            </a:r>
            <a:r>
              <a:rPr lang="en-US" sz="1900" dirty="0">
                <a:latin typeface="Times New Roman" pitchFamily="18" charset="0"/>
                <a:cs typeface="Times New Roman" pitchFamily="18" charset="0"/>
              </a:rPr>
              <a:t>relationship exists between lack of internal communication barrier and the lack of new technology, materials and processes barrier and hence the relationship between these barriers is denoted by ‘O’ in the SSIM. </a:t>
            </a:r>
          </a:p>
        </p:txBody>
      </p:sp>
    </p:spTree>
    <p:extLst>
      <p:ext uri="{BB962C8B-B14F-4D97-AF65-F5344CB8AC3E}">
        <p14:creationId xmlns:p14="http://schemas.microsoft.com/office/powerpoint/2010/main" val="3859263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458200" cy="6217087"/>
          </a:xfrm>
          <a:prstGeom prst="rect">
            <a:avLst/>
          </a:prstGeom>
        </p:spPr>
        <p:txBody>
          <a:bodyPr wrap="square">
            <a:spAutoFit/>
          </a:bodyPr>
          <a:lstStyle/>
          <a:p>
            <a:r>
              <a:rPr lang="en-US" sz="2000" b="1" dirty="0">
                <a:solidFill>
                  <a:srgbClr val="FFFF00"/>
                </a:solidFill>
                <a:latin typeface="Times New Roman" pitchFamily="18" charset="0"/>
                <a:cs typeface="Times New Roman" pitchFamily="18" charset="0"/>
              </a:rPr>
              <a:t>Initial Reachability Matrix</a:t>
            </a:r>
          </a:p>
          <a:p>
            <a:pPr algn="just">
              <a:lnSpc>
                <a:spcPct val="150000"/>
              </a:lnSpc>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 this step, the reachability matrix is developed from SSIM.  The SSIM format is initially converted into an initial reachability matrix format by transforming the information of each cell of SSIM into binary digits (i.e. ones or zeros) in the initial reachability matrix. </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transformation is done with the following rules:</a:t>
            </a:r>
          </a:p>
          <a:p>
            <a:pPr marL="285750" lvl="0" indent="-285750" algn="just">
              <a:lnSpc>
                <a:spcPct val="150000"/>
              </a:lnSpc>
              <a:buFont typeface="Wingdings" pitchFamily="2" charset="2"/>
              <a:buChar char="§"/>
            </a:pPr>
            <a:r>
              <a:rPr lang="en-US" dirty="0">
                <a:latin typeface="Times New Roman" pitchFamily="18" charset="0"/>
                <a:cs typeface="Times New Roman" pitchFamily="18" charset="0"/>
              </a:rPr>
              <a:t>If the entry in the cell (i, j) in the SSIM is V, then the cell (i, j) the entry becomes 1 and the cell (j, i) entry becomes 0 in the initial reachability matrix.</a:t>
            </a:r>
          </a:p>
          <a:p>
            <a:pPr marL="285750" lvl="0" indent="-285750" algn="just">
              <a:lnSpc>
                <a:spcPct val="150000"/>
              </a:lnSpc>
              <a:buFont typeface="Wingdings" pitchFamily="2" charset="2"/>
              <a:buChar char="§"/>
            </a:pPr>
            <a:r>
              <a:rPr lang="en-US" dirty="0">
                <a:latin typeface="Times New Roman" pitchFamily="18" charset="0"/>
                <a:cs typeface="Times New Roman" pitchFamily="18" charset="0"/>
              </a:rPr>
              <a:t>If the entry in the cell (i, j) in the SSIM is A, then the cell (i, j) entry becomes 0 and the cell (j, i) entry becomes 1 in the initial reachability matrix.</a:t>
            </a:r>
          </a:p>
          <a:p>
            <a:pPr marL="285750" lvl="0" indent="-285750" algn="just">
              <a:lnSpc>
                <a:spcPct val="150000"/>
              </a:lnSpc>
              <a:buFont typeface="Wingdings" pitchFamily="2" charset="2"/>
              <a:buChar char="§"/>
            </a:pPr>
            <a:r>
              <a:rPr lang="en-US" dirty="0">
                <a:latin typeface="Times New Roman" pitchFamily="18" charset="0"/>
                <a:cs typeface="Times New Roman" pitchFamily="18" charset="0"/>
              </a:rPr>
              <a:t>If the entry in the cell (i, j) in the SSIM is X, then the entries in both the cells (i, j) and (j, i) become 1 in the initial reachability matrix.</a:t>
            </a:r>
          </a:p>
          <a:p>
            <a:pPr marL="285750" indent="-285750" algn="just">
              <a:lnSpc>
                <a:spcPct val="150000"/>
              </a:lnSpc>
              <a:buFont typeface="Wingdings" pitchFamily="2" charset="2"/>
              <a:buChar char="§"/>
            </a:pPr>
            <a:r>
              <a:rPr lang="en-US" dirty="0">
                <a:latin typeface="Times New Roman" pitchFamily="18" charset="0"/>
                <a:cs typeface="Times New Roman" pitchFamily="18" charset="0"/>
              </a:rPr>
              <a:t>If the entry in the cell (i, j) in the SSIM is O, then the entries in both the cells (i, j) and (j, i) become 0 in the initial reachability matrix. Following these rules, the initial reachability matrix is as given in the Table</a:t>
            </a:r>
          </a:p>
        </p:txBody>
      </p:sp>
    </p:spTree>
    <p:extLst>
      <p:ext uri="{BB962C8B-B14F-4D97-AF65-F5344CB8AC3E}">
        <p14:creationId xmlns:p14="http://schemas.microsoft.com/office/powerpoint/2010/main" val="230593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52380" y="43934"/>
            <a:ext cx="2839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Initial Reachability Matrix</a:t>
            </a:r>
            <a:endParaRPr kumimoji="0" lang="en-US" b="0" i="0" u="none" strike="noStrike" cap="none" normalizeH="0" baseline="0" dirty="0" smtClean="0">
              <a:ln>
                <a:noFill/>
              </a:ln>
              <a:solidFill>
                <a:srgbClr val="FFFF00"/>
              </a:solidFill>
              <a:effectLst/>
              <a:latin typeface="Arial" pitchFamily="34" charset="0"/>
            </a:endParaRPr>
          </a:p>
        </p:txBody>
      </p:sp>
      <p:pic>
        <p:nvPicPr>
          <p:cNvPr id="7169" name="Picture 1" descr="Description: Initial matrix.JPG"/>
          <p:cNvPicPr>
            <a:picLocks noChangeAspect="1" noChangeArrowheads="1"/>
          </p:cNvPicPr>
          <p:nvPr/>
        </p:nvPicPr>
        <p:blipFill>
          <a:blip r:embed="rId3">
            <a:lum bright="-6000" contrast="8000"/>
            <a:extLst>
              <a:ext uri="{28A0092B-C50C-407E-A947-70E740481C1C}">
                <a14:useLocalDpi xmlns:a14="http://schemas.microsoft.com/office/drawing/2010/main" val="0"/>
              </a:ext>
            </a:extLst>
          </a:blip>
          <a:srcRect/>
          <a:stretch>
            <a:fillRect/>
          </a:stretch>
        </p:blipFill>
        <p:spPr bwMode="auto">
          <a:xfrm>
            <a:off x="228600" y="381001"/>
            <a:ext cx="8610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01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04800" y="151660"/>
            <a:ext cx="5468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Final Reachability Matrix</a:t>
            </a:r>
            <a:endParaRPr kumimoji="0" lang="en-US" sz="2000" b="0" i="0" u="none" strike="noStrike" cap="none" normalizeH="0" baseline="0" dirty="0" smtClean="0">
              <a:ln>
                <a:noFill/>
              </a:ln>
              <a:solidFill>
                <a:srgbClr val="FFFF00"/>
              </a:solidFill>
              <a:effectLst/>
              <a:latin typeface="Times New Roman" pitchFamily="18" charset="0"/>
              <a:cs typeface="Times New Roman" pitchFamily="18" charset="0"/>
            </a:endParaRPr>
          </a:p>
        </p:txBody>
      </p:sp>
      <p:pic>
        <p:nvPicPr>
          <p:cNvPr id="8193" name="Picture 2" descr="Description: Final matrix.JPG"/>
          <p:cNvPicPr>
            <a:picLocks noChangeAspect="1" noChangeArrowheads="1"/>
          </p:cNvPicPr>
          <p:nvPr/>
        </p:nvPicPr>
        <p:blipFill>
          <a:blip r:embed="rId2">
            <a:lum bright="-2000" contrast="6000"/>
            <a:extLst>
              <a:ext uri="{28A0092B-C50C-407E-A947-70E740481C1C}">
                <a14:useLocalDpi xmlns:a14="http://schemas.microsoft.com/office/drawing/2010/main" val="0"/>
              </a:ext>
            </a:extLst>
          </a:blip>
          <a:srcRect/>
          <a:stretch>
            <a:fillRect/>
          </a:stretch>
        </p:blipFill>
        <p:spPr bwMode="auto">
          <a:xfrm>
            <a:off x="457200" y="564470"/>
            <a:ext cx="8458200" cy="6141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854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096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304800"/>
            <a:ext cx="8724900" cy="6771084"/>
          </a:xfrm>
          <a:prstGeom prst="rect">
            <a:avLst/>
          </a:prstGeom>
        </p:spPr>
        <p:txBody>
          <a:bodyPr wrap="square">
            <a:spAutoFit/>
          </a:bodyPr>
          <a:lstStyle/>
          <a:p>
            <a:pPr algn="just"/>
            <a:r>
              <a:rPr lang="en-US" sz="2000" b="1" dirty="0">
                <a:solidFill>
                  <a:srgbClr val="FFFF00"/>
                </a:solidFill>
                <a:latin typeface="Times New Roman" pitchFamily="18" charset="0"/>
                <a:cs typeface="Times New Roman" pitchFamily="18" charset="0"/>
              </a:rPr>
              <a:t>Level Partitions</a:t>
            </a:r>
          </a:p>
          <a:p>
            <a:pPr algn="just"/>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reachability and antecedent set (Warfield, 1974) for each barrier is obtained from the final reachability matrix.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reachability set for a particular variable consists of the variable itself and the other variables, which it may help achieve. </a:t>
            </a:r>
            <a:endParaRPr lang="en-US" dirty="0" smtClean="0">
              <a:latin typeface="Times New Roman" pitchFamily="18" charset="0"/>
              <a:cs typeface="Times New Roman" pitchFamily="18" charset="0"/>
            </a:endParaRPr>
          </a:p>
          <a:p>
            <a:pPr marL="285750" indent="-285750" algn="just">
              <a:buFont typeface="Wingdings" pitchFamily="2" charset="2"/>
              <a:buChar char="§"/>
            </a:pP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antecedent set consists of the variable itself and the other variables, which may help in achieving them. Subsequently, the intersection of these sets is derived </a:t>
            </a: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all variables. </a:t>
            </a:r>
            <a:endParaRPr lang="en-US" dirty="0" smtClean="0">
              <a:latin typeface="Times New Roman" pitchFamily="18" charset="0"/>
              <a:cs typeface="Times New Roman" pitchFamily="18" charset="0"/>
            </a:endParaRPr>
          </a:p>
          <a:p>
            <a:pPr marL="285750" indent="-285750" algn="just">
              <a:buFont typeface="Wingdings" pitchFamily="2" charset="2"/>
              <a:buChar char="§"/>
            </a:pP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variable for which the reachability and the intersection sets are the same is given the top-level variable in the ISM hierarchy, which would not help achieve any other variable above their own level. </a:t>
            </a:r>
            <a:endParaRPr lang="en-US" dirty="0" smtClean="0">
              <a:latin typeface="Times New Roman" pitchFamily="18" charset="0"/>
              <a:cs typeface="Times New Roman" pitchFamily="18" charset="0"/>
            </a:endParaRPr>
          </a:p>
          <a:p>
            <a:pPr marL="285750" indent="-285750" algn="just">
              <a:buFont typeface="Wingdings" pitchFamily="2" charset="2"/>
              <a:buChar char="§"/>
            </a:pP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identification of the top-level element, it is discarded from the other remaining variables. In this study, the 26 barriers, along with their reachability set, antecedent set, intersection set and levels, are presented in </a:t>
            </a:r>
            <a:r>
              <a:rPr lang="en-US" dirty="0" smtClean="0">
                <a:latin typeface="Times New Roman" pitchFamily="18" charset="0"/>
                <a:cs typeface="Times New Roman" pitchFamily="18" charset="0"/>
              </a:rPr>
              <a:t>following Table. Level </a:t>
            </a:r>
            <a:r>
              <a:rPr lang="en-US" dirty="0">
                <a:latin typeface="Times New Roman" pitchFamily="18" charset="0"/>
                <a:cs typeface="Times New Roman" pitchFamily="18" charset="0"/>
              </a:rPr>
              <a:t>identification process of these barriers is completed in eight iterations. </a:t>
            </a:r>
            <a:endParaRPr lang="en-US" dirty="0" smtClean="0">
              <a:latin typeface="Times New Roman" pitchFamily="18" charset="0"/>
              <a:cs typeface="Times New Roman" pitchFamily="18" charset="0"/>
            </a:endParaRPr>
          </a:p>
          <a:p>
            <a:pPr marL="285750" indent="-285750" algn="just">
              <a:buFont typeface="Wingdings" pitchFamily="2" charset="2"/>
              <a:buChar char="§"/>
            </a:pP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From the table, </a:t>
            </a:r>
            <a:r>
              <a:rPr lang="en-US" dirty="0">
                <a:latin typeface="Times New Roman" pitchFamily="18" charset="0"/>
                <a:cs typeface="Times New Roman" pitchFamily="18" charset="0"/>
              </a:rPr>
              <a:t>it can be seen that fear of failure barrier is found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Level I. Thus, it would be positioned at the top of the ISM model.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iteration is continued till the levels of each variable are obtained. The identified levels aid in building the digraph and the final model of </a:t>
            </a:r>
            <a:r>
              <a:rPr lang="en-US" dirty="0" smtClean="0">
                <a:latin typeface="Times New Roman" pitchFamily="18" charset="0"/>
                <a:cs typeface="Times New Roman" pitchFamily="18" charset="0"/>
              </a:rPr>
              <a:t>the ISM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77600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8545"/>
            <a:ext cx="6141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Level Partitions for Barriers: Iteration I- Iteration VII</a:t>
            </a:r>
            <a:endParaRPr kumimoji="0" lang="en-US" sz="2000" b="0" i="0" u="none" strike="noStrike" cap="none" normalizeH="0" baseline="0" dirty="0" smtClean="0">
              <a:ln>
                <a:noFill/>
              </a:ln>
              <a:solidFill>
                <a:srgbClr val="FFFF00"/>
              </a:solidFill>
              <a:effectLst/>
              <a:latin typeface="Times New Roman" pitchFamily="18" charset="0"/>
              <a:cs typeface="Times New Roman" pitchFamily="18" charset="0"/>
            </a:endParaRPr>
          </a:p>
        </p:txBody>
      </p:sp>
      <p:pic>
        <p:nvPicPr>
          <p:cNvPr id="10241" name="Picture 5" descr="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3255"/>
            <a:ext cx="8839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14350" y="8191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49188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descr="Untitled.jpg"/>
          <p:cNvPicPr>
            <a:picLocks noChangeAspect="1"/>
          </p:cNvPicPr>
          <p:nvPr/>
        </p:nvPicPr>
        <p:blipFill>
          <a:blip r:embed="rId3"/>
          <a:srcRect/>
          <a:stretch>
            <a:fillRect/>
          </a:stretch>
        </p:blipFill>
        <p:spPr bwMode="auto">
          <a:xfrm>
            <a:off x="228600" y="165100"/>
            <a:ext cx="8763000" cy="6230938"/>
          </a:xfrm>
          <a:prstGeom prst="rect">
            <a:avLst/>
          </a:prstGeom>
          <a:noFill/>
          <a:ln w="9525">
            <a:noFill/>
            <a:miter lim="800000"/>
            <a:headEnd/>
            <a:tailEnd/>
          </a:ln>
        </p:spPr>
      </p:pic>
      <p:sp>
        <p:nvSpPr>
          <p:cNvPr id="103427" name="Rectangle 2"/>
          <p:cNvSpPr>
            <a:spLocks noChangeArrowheads="1"/>
          </p:cNvSpPr>
          <p:nvPr/>
        </p:nvSpPr>
        <p:spPr bwMode="auto">
          <a:xfrm>
            <a:off x="2590800" y="6488113"/>
            <a:ext cx="3496663" cy="400110"/>
          </a:xfrm>
          <a:prstGeom prst="rect">
            <a:avLst/>
          </a:prstGeom>
          <a:noFill/>
          <a:ln w="9525">
            <a:noFill/>
            <a:miter lim="800000"/>
            <a:headEnd/>
            <a:tailEnd/>
          </a:ln>
        </p:spPr>
        <p:txBody>
          <a:bodyPr wrap="none">
            <a:spAutoFit/>
          </a:bodyPr>
          <a:lstStyle/>
          <a:p>
            <a:r>
              <a:rPr lang="en-US" sz="2000" b="1" dirty="0">
                <a:solidFill>
                  <a:srgbClr val="99FF33"/>
                </a:solidFill>
                <a:latin typeface="Times New Roman" pitchFamily="18" charset="0"/>
                <a:cs typeface="Times New Roman" pitchFamily="18" charset="0"/>
              </a:rPr>
              <a:t>ISM based Model for Barriers</a:t>
            </a:r>
            <a:endParaRPr lang="en-US" sz="2000" dirty="0">
              <a:solidFill>
                <a:srgbClr val="99FF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457200"/>
            <a:ext cx="8712200" cy="5940088"/>
          </a:xfrm>
          <a:prstGeom prst="rect">
            <a:avLst/>
          </a:prstGeom>
        </p:spPr>
        <p:txBody>
          <a:bodyPr wrap="square">
            <a:spAutoFit/>
          </a:bodyPr>
          <a:lstStyle/>
          <a:p>
            <a:endParaRPr lang="en-US" dirty="0" smtClean="0">
              <a:latin typeface="Times New Roman" pitchFamily="18" charset="0"/>
              <a:cs typeface="Times New Roman" pitchFamily="18" charset="0"/>
            </a:endParaRPr>
          </a:p>
          <a:p>
            <a:r>
              <a:rPr lang="en-US" sz="2000" b="1" dirty="0" smtClean="0">
                <a:solidFill>
                  <a:srgbClr val="FFFF00"/>
                </a:solidFill>
                <a:latin typeface="Times New Roman" pitchFamily="18" charset="0"/>
                <a:cs typeface="Times New Roman" pitchFamily="18" charset="0"/>
              </a:rPr>
              <a:t>The </a:t>
            </a:r>
            <a:r>
              <a:rPr lang="en-US" sz="2000" b="1" dirty="0">
                <a:solidFill>
                  <a:srgbClr val="FFFF00"/>
                </a:solidFill>
                <a:latin typeface="Times New Roman" pitchFamily="18" charset="0"/>
                <a:cs typeface="Times New Roman" pitchFamily="18" charset="0"/>
              </a:rPr>
              <a:t>various steps involved in the ISM methodology </a:t>
            </a:r>
            <a:endParaRPr lang="en-US" sz="2000" b="1" dirty="0" smtClean="0">
              <a:solidFill>
                <a:srgbClr val="FFFF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1</a:t>
            </a:r>
            <a:r>
              <a:rPr lang="en-US" dirty="0">
                <a:latin typeface="Times New Roman" pitchFamily="18" charset="0"/>
                <a:cs typeface="Times New Roman" pitchFamily="18" charset="0"/>
              </a:rPr>
              <a:t>: Variables (criteria) considered for the </a:t>
            </a:r>
            <a:r>
              <a:rPr lang="en-US" dirty="0" smtClean="0">
                <a:latin typeface="Times New Roman" pitchFamily="18" charset="0"/>
                <a:cs typeface="Times New Roman" pitchFamily="18" charset="0"/>
              </a:rPr>
              <a:t>study.</a:t>
            </a:r>
          </a:p>
          <a:p>
            <a:pPr algn="just">
              <a:lnSpc>
                <a:spcPct val="150000"/>
              </a:lnSpc>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2</a:t>
            </a:r>
            <a:r>
              <a:rPr lang="en-US" dirty="0">
                <a:latin typeface="Times New Roman" pitchFamily="18" charset="0"/>
                <a:cs typeface="Times New Roman" pitchFamily="18" charset="0"/>
              </a:rPr>
              <a:t>: From the variables identified in step 1, a contextual relationship is established among the variables in order to identify as to which pairs of variables should be examined</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3</a:t>
            </a:r>
            <a:r>
              <a:rPr lang="en-US" dirty="0">
                <a:latin typeface="Times New Roman" pitchFamily="18" charset="0"/>
                <a:cs typeface="Times New Roman" pitchFamily="18" charset="0"/>
              </a:rPr>
              <a:t>: A </a:t>
            </a:r>
            <a:r>
              <a:rPr lang="en-US" dirty="0" smtClean="0">
                <a:latin typeface="Times New Roman" pitchFamily="18" charset="0"/>
                <a:cs typeface="Times New Roman" pitchFamily="18" charset="0"/>
              </a:rPr>
              <a:t>Structural Self-Interaction Matrix </a:t>
            </a:r>
            <a:r>
              <a:rPr lang="en-US" dirty="0">
                <a:latin typeface="Times New Roman" pitchFamily="18" charset="0"/>
                <a:cs typeface="Times New Roman" pitchFamily="18" charset="0"/>
              </a:rPr>
              <a:t>(SSIM) is developed for variables, which indicates pairwise relationships among </a:t>
            </a:r>
            <a:r>
              <a:rPr lang="en-US" dirty="0" smtClean="0">
                <a:latin typeface="Times New Roman" pitchFamily="18" charset="0"/>
                <a:cs typeface="Times New Roman" pitchFamily="18" charset="0"/>
              </a:rPr>
              <a:t>the variables </a:t>
            </a:r>
            <a:r>
              <a:rPr lang="en-US" dirty="0">
                <a:latin typeface="Times New Roman" pitchFamily="18" charset="0"/>
                <a:cs typeface="Times New Roman" pitchFamily="18" charset="0"/>
              </a:rPr>
              <a:t>of the system under consideration</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4</a:t>
            </a:r>
            <a:r>
              <a:rPr lang="en-US" dirty="0">
                <a:latin typeface="Times New Roman" pitchFamily="18" charset="0"/>
                <a:cs typeface="Times New Roman" pitchFamily="18" charset="0"/>
              </a:rPr>
              <a:t>: Reachability matrix is developed from the SSIM and the matrix is checked for transitivity. The transitivity of the contextual relation is a basic assumption made in ISM. It states that if a variable A is related to B and B is related to C, then A is necessarily related to 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85926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09600"/>
            <a:ext cx="8636000" cy="4401205"/>
          </a:xfrm>
          <a:prstGeom prst="rect">
            <a:avLst/>
          </a:prstGeom>
        </p:spPr>
        <p:txBody>
          <a:bodyPr wrap="square">
            <a:spAutoFit/>
          </a:bodyPr>
          <a:lstStyle/>
          <a:p>
            <a:pPr algn="just"/>
            <a:r>
              <a:rPr lang="en-US" sz="2000" b="1" dirty="0">
                <a:solidFill>
                  <a:srgbClr val="FFFF00"/>
                </a:solidFill>
                <a:latin typeface="Times New Roman" pitchFamily="18" charset="0"/>
                <a:cs typeface="Times New Roman" pitchFamily="18" charset="0"/>
              </a:rPr>
              <a:t>MICMAC Analysis</a:t>
            </a:r>
          </a:p>
          <a:p>
            <a:pPr algn="just"/>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just">
              <a:buFont typeface="Wingdings" pitchFamily="2" charset="2"/>
              <a:buChar char="§"/>
            </a:pPr>
            <a:r>
              <a:rPr lang="en-US" sz="2000" dirty="0" err="1" smtClean="0">
                <a:latin typeface="Times New Roman" pitchFamily="18" charset="0"/>
                <a:cs typeface="Times New Roman" pitchFamily="18" charset="0"/>
              </a:rPr>
              <a:t>Matriced’Impacts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croises-multipication applique´ and classment (cross-impact matrix multiplication applied to classification) is abbreviated as MICMAC. The MICMAC principle is based on multiplication properties of matrices (Sharma et al. 1995). </a:t>
            </a:r>
            <a:endParaRPr lang="en-US" sz="2000" dirty="0" smtClean="0">
              <a:latin typeface="Times New Roman" pitchFamily="18" charset="0"/>
              <a:cs typeface="Times New Roman" pitchFamily="18" charset="0"/>
            </a:endParaRPr>
          </a:p>
          <a:p>
            <a:pPr marL="342900" indent="-342900" algn="just">
              <a:buFont typeface="Wingdings" pitchFamily="2" charset="2"/>
              <a:buChar char="§"/>
            </a:pPr>
            <a:endParaRPr lang="en-US" sz="2000" dirty="0">
              <a:latin typeface="Times New Roman" pitchFamily="18" charset="0"/>
              <a:cs typeface="Times New Roman" pitchFamily="18" charset="0"/>
            </a:endParaRPr>
          </a:p>
          <a:p>
            <a:pPr marL="342900" indent="-342900" algn="just">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MICMAC analysis is to analyze the drive power and dependence power of </a:t>
            </a:r>
            <a:r>
              <a:rPr lang="en-US" sz="2000" dirty="0" smtClean="0">
                <a:latin typeface="Times New Roman" pitchFamily="18" charset="0"/>
                <a:cs typeface="Times New Roman" pitchFamily="18" charset="0"/>
              </a:rPr>
              <a:t>barriers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indent="-342900" algn="just">
              <a:buFont typeface="Wingdings" pitchFamily="2" charset="2"/>
              <a:buChar char="§"/>
            </a:pPr>
            <a:endParaRPr lang="en-US" sz="2000" dirty="0">
              <a:latin typeface="Times New Roman" pitchFamily="18" charset="0"/>
              <a:cs typeface="Times New Roman" pitchFamily="18" charset="0"/>
            </a:endParaRPr>
          </a:p>
          <a:p>
            <a:pPr marL="342900" indent="-342900" algn="just">
              <a:buFont typeface="Wingdings" pitchFamily="2" charset="2"/>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done to identify the key </a:t>
            </a:r>
            <a:r>
              <a:rPr lang="en-US" sz="2000" dirty="0" smtClean="0">
                <a:latin typeface="Times New Roman" pitchFamily="18" charset="0"/>
                <a:cs typeface="Times New Roman" pitchFamily="18" charset="0"/>
              </a:rPr>
              <a:t>barriers </a:t>
            </a:r>
            <a:r>
              <a:rPr lang="en-US" sz="2000" dirty="0">
                <a:latin typeface="Times New Roman" pitchFamily="18" charset="0"/>
                <a:cs typeface="Times New Roman" pitchFamily="18" charset="0"/>
              </a:rPr>
              <a:t>that drive the system in various categories. Based on their drive power and dependence power, the </a:t>
            </a:r>
            <a:r>
              <a:rPr lang="en-US" sz="2000" dirty="0" smtClean="0">
                <a:latin typeface="Times New Roman" pitchFamily="18" charset="0"/>
                <a:cs typeface="Times New Roman" pitchFamily="18" charset="0"/>
              </a:rPr>
              <a:t>barriers</a:t>
            </a:r>
            <a:r>
              <a:rPr lang="en-US" sz="2000" dirty="0">
                <a:latin typeface="Times New Roman" pitchFamily="18" charset="0"/>
                <a:cs typeface="Times New Roman" pitchFamily="18" charset="0"/>
              </a:rPr>
              <a:t>, in the present case, have been classified into four categories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40536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534400" cy="4401205"/>
          </a:xfrm>
          <a:prstGeom prst="rect">
            <a:avLst/>
          </a:prstGeom>
        </p:spPr>
        <p:txBody>
          <a:bodyPr wrap="square">
            <a:spAutoFit/>
          </a:bodyPr>
          <a:lstStyle/>
          <a:p>
            <a:pPr marL="285750" indent="-285750" algn="just">
              <a:buFont typeface="Wingdings" pitchFamily="2" charset="2"/>
              <a:buChar char="§"/>
            </a:pPr>
            <a:r>
              <a:rPr lang="en-US" sz="2000" b="1" dirty="0">
                <a:solidFill>
                  <a:srgbClr val="FFFF00"/>
                </a:solidFill>
                <a:latin typeface="Times New Roman" pitchFamily="18" charset="0"/>
                <a:cs typeface="Times New Roman" pitchFamily="18" charset="0"/>
              </a:rPr>
              <a:t>Autonomous </a:t>
            </a:r>
            <a:r>
              <a:rPr lang="en-US" sz="2000" b="1" dirty="0" smtClean="0">
                <a:solidFill>
                  <a:srgbClr val="FFFF00"/>
                </a:solidFill>
                <a:latin typeface="Times New Roman" pitchFamily="18" charset="0"/>
                <a:cs typeface="Times New Roman" pitchFamily="18" charset="0"/>
              </a:rPr>
              <a:t>barriers: </a:t>
            </a:r>
            <a:r>
              <a:rPr lang="en-US" sz="2000" dirty="0" smtClean="0">
                <a:latin typeface="Times New Roman" pitchFamily="18" charset="0"/>
                <a:cs typeface="Times New Roman" pitchFamily="18" charset="0"/>
              </a:rPr>
              <a:t>These barriers </a:t>
            </a:r>
            <a:r>
              <a:rPr lang="en-US" sz="2000" dirty="0">
                <a:latin typeface="Times New Roman" pitchFamily="18" charset="0"/>
                <a:cs typeface="Times New Roman" pitchFamily="18" charset="0"/>
              </a:rPr>
              <a:t>have weak driving power and weak dependence. They are relatively disconnected from the system, with which they have few links, which may be very strong. These </a:t>
            </a:r>
            <a:r>
              <a:rPr lang="en-US" sz="2000" dirty="0" smtClean="0">
                <a:latin typeface="Times New Roman" pitchFamily="18" charset="0"/>
                <a:cs typeface="Times New Roman" pitchFamily="18" charset="0"/>
              </a:rPr>
              <a:t>barriers </a:t>
            </a:r>
            <a:r>
              <a:rPr lang="en-US" sz="2000" dirty="0">
                <a:latin typeface="Times New Roman" pitchFamily="18" charset="0"/>
                <a:cs typeface="Times New Roman" pitchFamily="18" charset="0"/>
              </a:rPr>
              <a:t>are represented in Quadrant </a:t>
            </a:r>
            <a:r>
              <a:rPr lang="en-US" sz="2000" dirty="0" smtClean="0">
                <a:latin typeface="Times New Roman" pitchFamily="18" charset="0"/>
                <a:cs typeface="Times New Roman" pitchFamily="18" charset="0"/>
              </a:rPr>
              <a:t>– I</a:t>
            </a:r>
          </a:p>
          <a:p>
            <a:pPr marL="28575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b="1" dirty="0">
                <a:solidFill>
                  <a:srgbClr val="FFFF00"/>
                </a:solidFill>
                <a:latin typeface="Times New Roman" pitchFamily="18" charset="0"/>
                <a:cs typeface="Times New Roman" pitchFamily="18" charset="0"/>
              </a:rPr>
              <a:t>Dependent </a:t>
            </a:r>
            <a:r>
              <a:rPr lang="en-US" sz="2000" b="1" dirty="0" smtClean="0">
                <a:solidFill>
                  <a:srgbClr val="FFFF00"/>
                </a:solidFill>
                <a:latin typeface="Times New Roman" pitchFamily="18" charset="0"/>
                <a:cs typeface="Times New Roman" pitchFamily="18" charset="0"/>
              </a:rPr>
              <a:t>barriers: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category includes those </a:t>
            </a:r>
            <a:r>
              <a:rPr lang="en-US" sz="2000" dirty="0" smtClean="0">
                <a:latin typeface="Times New Roman" pitchFamily="18" charset="0"/>
                <a:cs typeface="Times New Roman" pitchFamily="18" charset="0"/>
              </a:rPr>
              <a:t>barriers </a:t>
            </a:r>
            <a:r>
              <a:rPr lang="en-US" sz="2000" dirty="0">
                <a:latin typeface="Times New Roman" pitchFamily="18" charset="0"/>
                <a:cs typeface="Times New Roman" pitchFamily="18" charset="0"/>
              </a:rPr>
              <a:t>which have weak drive </a:t>
            </a:r>
            <a:r>
              <a:rPr lang="en-US" sz="2000" dirty="0" smtClean="0">
                <a:latin typeface="Times New Roman" pitchFamily="18" charset="0"/>
                <a:cs typeface="Times New Roman" pitchFamily="18" charset="0"/>
              </a:rPr>
              <a:t>power, but </a:t>
            </a:r>
            <a:r>
              <a:rPr lang="en-US" sz="2000" dirty="0">
                <a:latin typeface="Times New Roman" pitchFamily="18" charset="0"/>
                <a:cs typeface="Times New Roman" pitchFamily="18" charset="0"/>
              </a:rPr>
              <a:t>strong dependence power and placed in Quadrant </a:t>
            </a:r>
            <a:r>
              <a:rPr lang="en-US" sz="2000" dirty="0" smtClean="0">
                <a:latin typeface="Times New Roman" pitchFamily="18" charset="0"/>
                <a:cs typeface="Times New Roman" pitchFamily="18" charset="0"/>
              </a:rPr>
              <a:t>– II</a:t>
            </a: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b="1" dirty="0">
                <a:solidFill>
                  <a:srgbClr val="FFFF00"/>
                </a:solidFill>
                <a:latin typeface="Times New Roman" pitchFamily="18" charset="0"/>
                <a:cs typeface="Times New Roman" pitchFamily="18" charset="0"/>
              </a:rPr>
              <a:t>Linkage </a:t>
            </a:r>
            <a:r>
              <a:rPr lang="en-US" sz="2000" b="1" dirty="0" smtClean="0">
                <a:solidFill>
                  <a:srgbClr val="FFFF00"/>
                </a:solidFill>
                <a:latin typeface="Times New Roman" pitchFamily="18" charset="0"/>
                <a:cs typeface="Times New Roman" pitchFamily="18" charset="0"/>
              </a:rPr>
              <a:t>barriers</a:t>
            </a:r>
            <a:r>
              <a:rPr lang="en-US" sz="2000" b="1" dirty="0">
                <a:solidFill>
                  <a:srgbClr val="FFFF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This category barriers has </a:t>
            </a:r>
            <a:r>
              <a:rPr lang="en-US" sz="2000" dirty="0">
                <a:latin typeface="Times New Roman" pitchFamily="18" charset="0"/>
                <a:cs typeface="Times New Roman" pitchFamily="18" charset="0"/>
              </a:rPr>
              <a:t>strong driving power as well as strong dependence and are placed in Quadrant - III. </a:t>
            </a:r>
            <a:endParaRPr lang="en-US" sz="2000" dirty="0" smtClean="0">
              <a:latin typeface="Times New Roman" pitchFamily="18" charset="0"/>
              <a:cs typeface="Times New Roman" pitchFamily="18" charset="0"/>
            </a:endParaRP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b="1" dirty="0">
                <a:solidFill>
                  <a:srgbClr val="FFFF00"/>
                </a:solidFill>
                <a:latin typeface="Times New Roman" pitchFamily="18" charset="0"/>
                <a:cs typeface="Times New Roman" pitchFamily="18" charset="0"/>
              </a:rPr>
              <a:t>Independent </a:t>
            </a:r>
            <a:r>
              <a:rPr lang="en-US" sz="2000" b="1" dirty="0" smtClean="0">
                <a:solidFill>
                  <a:srgbClr val="FFFF00"/>
                </a:solidFill>
                <a:latin typeface="Times New Roman" pitchFamily="18" charset="0"/>
                <a:cs typeface="Times New Roman" pitchFamily="18" charset="0"/>
              </a:rPr>
              <a:t>barriers: </a:t>
            </a:r>
            <a:r>
              <a:rPr lang="en-US" sz="2000" dirty="0" smtClean="0">
                <a:latin typeface="Times New Roman" pitchFamily="18" charset="0"/>
                <a:cs typeface="Times New Roman" pitchFamily="18" charset="0"/>
              </a:rPr>
              <a:t>This category barriers has </a:t>
            </a:r>
            <a:r>
              <a:rPr lang="en-US" sz="2000" dirty="0">
                <a:latin typeface="Times New Roman" pitchFamily="18" charset="0"/>
                <a:cs typeface="Times New Roman" pitchFamily="18" charset="0"/>
              </a:rPr>
              <a:t>strong driving power but weak dependence power. These are represented in Quadrant </a:t>
            </a:r>
            <a:r>
              <a:rPr lang="en-US" sz="2000" dirty="0" smtClean="0">
                <a:latin typeface="Times New Roman" pitchFamily="18" charset="0"/>
                <a:cs typeface="Times New Roman" pitchFamily="18" charset="0"/>
              </a:rPr>
              <a:t>– IV</a:t>
            </a:r>
          </a:p>
          <a:p>
            <a:pPr marL="285750" lvl="0" indent="-285750" algn="just">
              <a:buFont typeface="Wingdings" pitchFamily="2" charset="2"/>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55490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458200" cy="4708981"/>
          </a:xfrm>
          <a:prstGeom prst="rect">
            <a:avLst/>
          </a:prstGeom>
        </p:spPr>
        <p:txBody>
          <a:bodyPr wrap="square">
            <a:spAutoFit/>
          </a:bodyPr>
          <a:lstStyle/>
          <a:p>
            <a:pPr marL="285750" lvl="0" indent="-285750" algn="just">
              <a:buFont typeface="Wingdings" pitchFamily="2" charset="2"/>
              <a:buChar char="§"/>
            </a:pPr>
            <a:r>
              <a:rPr lang="en-US" sz="2000" dirty="0">
                <a:latin typeface="Times New Roman" pitchFamily="18" charset="0"/>
                <a:cs typeface="Times New Roman" pitchFamily="18" charset="0"/>
              </a:rPr>
              <a:t>Subsequently, the diagram of driving power vs. </a:t>
            </a:r>
            <a:r>
              <a:rPr lang="en-US" sz="2000" dirty="0" smtClean="0">
                <a:latin typeface="Times New Roman" pitchFamily="18" charset="0"/>
                <a:cs typeface="Times New Roman" pitchFamily="18" charset="0"/>
              </a:rPr>
              <a:t>Dependence </a:t>
            </a:r>
            <a:r>
              <a:rPr lang="en-US" sz="2000" dirty="0">
                <a:latin typeface="Times New Roman" pitchFamily="18" charset="0"/>
                <a:cs typeface="Times New Roman" pitchFamily="18" charset="0"/>
              </a:rPr>
              <a:t>power for the barriers is constructed as shown in following Figure. </a:t>
            </a:r>
            <a:endParaRPr lang="en-US" sz="2000" dirty="0" smtClean="0">
              <a:latin typeface="Times New Roman" pitchFamily="18" charset="0"/>
              <a:cs typeface="Times New Roman" pitchFamily="18" charset="0"/>
            </a:endParaRP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an illustration, it is observed from Dependence and driving power Table that there are no barriers in Quadrant - I. </a:t>
            </a: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dirty="0">
                <a:latin typeface="Times New Roman" pitchFamily="18" charset="0"/>
                <a:cs typeface="Times New Roman" pitchFamily="18" charset="0"/>
              </a:rPr>
              <a:t>In Quadrant - II Lack of Corporate Social Responsibility (B21) having a driving power of 10 and a dependence power of 25. </a:t>
            </a:r>
            <a:endParaRPr lang="en-US" sz="2000" dirty="0" smtClean="0">
              <a:latin typeface="Times New Roman" pitchFamily="18" charset="0"/>
              <a:cs typeface="Times New Roman" pitchFamily="18" charset="0"/>
            </a:endParaRP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dirty="0" smtClean="0">
                <a:latin typeface="Times New Roman" pitchFamily="18" charset="0"/>
                <a:cs typeface="Times New Roman" pitchFamily="18" charset="0"/>
              </a:rPr>
              <a:t>Therefore</a:t>
            </a:r>
            <a:r>
              <a:rPr lang="en-US" sz="2000" dirty="0">
                <a:latin typeface="Times New Roman" pitchFamily="18" charset="0"/>
                <a:cs typeface="Times New Roman" pitchFamily="18" charset="0"/>
              </a:rPr>
              <a:t>, in </a:t>
            </a:r>
            <a:r>
              <a:rPr lang="en-US" sz="2000" dirty="0" smtClean="0">
                <a:latin typeface="Times New Roman" pitchFamily="18" charset="0"/>
                <a:cs typeface="Times New Roman" pitchFamily="18" charset="0"/>
              </a:rPr>
              <a:t>the dependence and the driving power diagram, it </a:t>
            </a:r>
            <a:r>
              <a:rPr lang="en-US" sz="2000" dirty="0">
                <a:latin typeface="Times New Roman" pitchFamily="18" charset="0"/>
                <a:cs typeface="Times New Roman" pitchFamily="18" charset="0"/>
              </a:rPr>
              <a:t>is positioned in a place corresponding to a driving power of 10 and a dependence power of 25. </a:t>
            </a:r>
            <a:endParaRPr lang="en-US" sz="2000" dirty="0" smtClean="0">
              <a:latin typeface="Times New Roman" pitchFamily="18" charset="0"/>
              <a:cs typeface="Times New Roman" pitchFamily="18" charset="0"/>
            </a:endParaRPr>
          </a:p>
          <a:p>
            <a:pPr marL="285750" lvl="0" indent="-285750" algn="just">
              <a:buFont typeface="Wingdings" pitchFamily="2" charset="2"/>
              <a:buChar char="§"/>
            </a:pPr>
            <a:endParaRPr lang="en-US" sz="2000" dirty="0">
              <a:latin typeface="Times New Roman" pitchFamily="18" charset="0"/>
              <a:cs typeface="Times New Roman" pitchFamily="18" charset="0"/>
            </a:endParaRPr>
          </a:p>
          <a:p>
            <a:pPr marL="285750" lvl="0" indent="-285750" algn="just">
              <a:buFont typeface="Wingdings" pitchFamily="2" charset="2"/>
              <a:buChar char="§"/>
            </a:pPr>
            <a:r>
              <a:rPr lang="en-US" sz="2000" dirty="0" smtClean="0">
                <a:latin typeface="Times New Roman" pitchFamily="18" charset="0"/>
                <a:cs typeface="Times New Roman" pitchFamily="18" charset="0"/>
              </a:rPr>
              <a:t>Similarly</a:t>
            </a:r>
            <a:r>
              <a:rPr lang="en-US" sz="2000" dirty="0">
                <a:latin typeface="Times New Roman" pitchFamily="18" charset="0"/>
                <a:cs typeface="Times New Roman" pitchFamily="18" charset="0"/>
              </a:rPr>
              <a:t>, remaining barriers are positioned corresponding to a driving and dependence power. </a:t>
            </a:r>
          </a:p>
        </p:txBody>
      </p:sp>
    </p:spTree>
    <p:extLst>
      <p:ext uri="{BB962C8B-B14F-4D97-AF65-F5344CB8AC3E}">
        <p14:creationId xmlns:p14="http://schemas.microsoft.com/office/powerpoint/2010/main" val="1938828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104451" name="Picture 5" descr="Description: untitled2.JPG"/>
          <p:cNvPicPr>
            <a:picLocks noChangeAspect="1" noChangeArrowheads="1"/>
          </p:cNvPicPr>
          <p:nvPr/>
        </p:nvPicPr>
        <p:blipFill>
          <a:blip r:embed="rId3"/>
          <a:srcRect/>
          <a:stretch>
            <a:fillRect/>
          </a:stretch>
        </p:blipFill>
        <p:spPr bwMode="auto">
          <a:xfrm>
            <a:off x="228600" y="0"/>
            <a:ext cx="8686800" cy="6315075"/>
          </a:xfrm>
          <a:prstGeom prst="rect">
            <a:avLst/>
          </a:prstGeom>
          <a:noFill/>
          <a:ln w="9525">
            <a:noFill/>
            <a:miter lim="800000"/>
            <a:headEnd/>
            <a:tailEnd/>
          </a:ln>
        </p:spPr>
      </p:pic>
      <p:sp>
        <p:nvSpPr>
          <p:cNvPr id="104452" name="Rectangle 3"/>
          <p:cNvSpPr>
            <a:spLocks noChangeArrowheads="1"/>
          </p:cNvSpPr>
          <p:nvPr/>
        </p:nvSpPr>
        <p:spPr bwMode="auto">
          <a:xfrm>
            <a:off x="2286000" y="6248400"/>
            <a:ext cx="5441298" cy="400110"/>
          </a:xfrm>
          <a:prstGeom prst="rect">
            <a:avLst/>
          </a:prstGeom>
          <a:noFill/>
          <a:ln w="9525">
            <a:noFill/>
            <a:miter lim="800000"/>
            <a:headEnd/>
            <a:tailEnd/>
          </a:ln>
        </p:spPr>
        <p:txBody>
          <a:bodyPr wrap="none" anchor="ctr">
            <a:spAutoFit/>
          </a:bodyPr>
          <a:lstStyle/>
          <a:p>
            <a:pPr algn="ctr" eaLnBrk="0" hangingPunct="0"/>
            <a:r>
              <a:rPr lang="en-US" sz="2000" b="1" dirty="0" smtClean="0">
                <a:solidFill>
                  <a:srgbClr val="99FF33"/>
                </a:solidFill>
                <a:latin typeface="Times New Roman" pitchFamily="18" charset="0"/>
                <a:cs typeface="Times New Roman" pitchFamily="18" charset="0"/>
              </a:rPr>
              <a:t>Driving </a:t>
            </a:r>
            <a:r>
              <a:rPr lang="en-US" sz="2000" b="1" dirty="0">
                <a:solidFill>
                  <a:srgbClr val="99FF33"/>
                </a:solidFill>
                <a:latin typeface="Times New Roman" pitchFamily="18" charset="0"/>
                <a:cs typeface="Times New Roman" pitchFamily="18" charset="0"/>
              </a:rPr>
              <a:t>Power and Dependence Power Diagram</a:t>
            </a:r>
            <a:endParaRPr lang="en-US" sz="2000" dirty="0">
              <a:solidFill>
                <a:srgbClr val="99FF33"/>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534400" cy="5940088"/>
          </a:xfrm>
          <a:prstGeom prst="rect">
            <a:avLst/>
          </a:prstGeom>
        </p:spPr>
        <p:txBody>
          <a:bodyPr wrap="square">
            <a:spAutoFit/>
          </a:bodyPr>
          <a:lstStyle/>
          <a:p>
            <a:pPr algn="just"/>
            <a:r>
              <a:rPr lang="en-US" sz="2000" b="1" dirty="0" smtClean="0">
                <a:solidFill>
                  <a:srgbClr val="FFFF00"/>
                </a:solidFill>
                <a:latin typeface="Times New Roman" pitchFamily="18" charset="0"/>
                <a:cs typeface="Times New Roman" pitchFamily="18" charset="0"/>
              </a:rPr>
              <a:t>Conclusions </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result of this study shows that Problem in maintaining the environmental awareness suppliers (B1) barrier is acting as a key barrier for the implementation of GSCM. Industries need to give special attention and first priority to remove this barrier.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Industries </a:t>
            </a:r>
            <a:r>
              <a:rPr lang="en-US" sz="2000" dirty="0">
                <a:latin typeface="Times New Roman" pitchFamily="18" charset="0"/>
                <a:cs typeface="Times New Roman" pitchFamily="18" charset="0"/>
              </a:rPr>
              <a:t>should be very keen </a:t>
            </a:r>
            <a:r>
              <a:rPr lang="en-US" sz="2000" dirty="0" smtClean="0">
                <a:latin typeface="Times New Roman" pitchFamily="18" charset="0"/>
                <a:cs typeface="Times New Roman" pitchFamily="18" charset="0"/>
              </a:rPr>
              <a:t>on </a:t>
            </a:r>
            <a:r>
              <a:rPr lang="en-US" sz="2000" dirty="0">
                <a:latin typeface="Times New Roman" pitchFamily="18" charset="0"/>
                <a:cs typeface="Times New Roman" pitchFamily="18" charset="0"/>
              </a:rPr>
              <a:t>insisting for eco-friendly materials from the suppliers and also should promote the importance of being green by organizing environment related conferences or seminars.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Also, this </a:t>
            </a:r>
            <a:r>
              <a:rPr lang="en-US" sz="2000" dirty="0">
                <a:latin typeface="Times New Roman" pitchFamily="18" charset="0"/>
                <a:cs typeface="Times New Roman" pitchFamily="18" charset="0"/>
              </a:rPr>
              <a:t>study stresses that auto component industries have a need to move forward in the selection of suppliers by keeping in mind of green concepts.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they select suppliers from green concept perspective, the final product from the their industry will be an environmental friendly product.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will be helpful to improve their product image in the market and  public as an eco-friendly product. </a:t>
            </a:r>
            <a:r>
              <a:rPr lang="en-US" sz="2000" dirty="0" smtClean="0">
                <a:latin typeface="Times New Roman" pitchFamily="18" charset="0"/>
                <a:cs typeface="Times New Roman" pitchFamily="18" charset="0"/>
              </a:rPr>
              <a:t>Also, it </a:t>
            </a:r>
            <a:r>
              <a:rPr lang="en-US" sz="2000" dirty="0">
                <a:latin typeface="Times New Roman" pitchFamily="18" charset="0"/>
                <a:cs typeface="Times New Roman" pitchFamily="18" charset="0"/>
              </a:rPr>
              <a:t>will prove helpful to get government rewards and awards through different environmental schemes.</a:t>
            </a:r>
          </a:p>
        </p:txBody>
      </p:sp>
    </p:spTree>
    <p:extLst>
      <p:ext uri="{BB962C8B-B14F-4D97-AF65-F5344CB8AC3E}">
        <p14:creationId xmlns:p14="http://schemas.microsoft.com/office/powerpoint/2010/main" val="3409503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762000" y="2286000"/>
            <a:ext cx="7496175" cy="1200150"/>
          </a:xfrm>
          <a:prstGeom prst="rect">
            <a:avLst/>
          </a:prstGeom>
          <a:noFill/>
          <a:ln w="9525">
            <a:noFill/>
            <a:miter lim="800000"/>
            <a:headEnd/>
            <a:tailEnd/>
          </a:ln>
        </p:spPr>
        <p:txBody>
          <a:bodyPr>
            <a:spAutoFit/>
          </a:bodyPr>
          <a:lstStyle/>
          <a:p>
            <a:pPr algn="ctr" eaLnBrk="0" hangingPunct="0"/>
            <a:r>
              <a:rPr lang="en-US" sz="7200" dirty="0">
                <a:solidFill>
                  <a:srgbClr val="FFFF00"/>
                </a:solidFill>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247317"/>
          </a:xfrm>
          <a:prstGeom prst="rect">
            <a:avLst/>
          </a:prstGeom>
        </p:spPr>
        <p:txBody>
          <a:bodyPr wrap="square">
            <a:spAutoFit/>
          </a:bodyPr>
          <a:lstStyle/>
          <a:p>
            <a:pPr algn="just">
              <a:lnSpc>
                <a:spcPct val="150000"/>
              </a:lnSpc>
            </a:pPr>
            <a:r>
              <a:rPr lang="en-US" i="1" dirty="0">
                <a:latin typeface="Times New Roman" pitchFamily="18" charset="0"/>
                <a:cs typeface="Times New Roman" pitchFamily="18" charset="0"/>
              </a:rPr>
              <a:t>Step 5</a:t>
            </a:r>
            <a:r>
              <a:rPr lang="en-US" dirty="0">
                <a:latin typeface="Times New Roman" pitchFamily="18" charset="0"/>
                <a:cs typeface="Times New Roman" pitchFamily="18" charset="0"/>
              </a:rPr>
              <a:t>: The reachability matrix obtained in step 4 is partitioned into different levels</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6</a:t>
            </a:r>
            <a:r>
              <a:rPr lang="en-US" dirty="0">
                <a:latin typeface="Times New Roman" pitchFamily="18" charset="0"/>
                <a:cs typeface="Times New Roman" pitchFamily="18" charset="0"/>
              </a:rPr>
              <a:t>: Based on the relationships given above in the reachability matrix, a directed graph is drawn and the transitive links are removed</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7</a:t>
            </a:r>
            <a:r>
              <a:rPr lang="en-US" dirty="0">
                <a:latin typeface="Times New Roman" pitchFamily="18" charset="0"/>
                <a:cs typeface="Times New Roman" pitchFamily="18" charset="0"/>
              </a:rPr>
              <a:t>: The resultant digraph is converted into an ISM, by replacing variable nodes with statements</a:t>
            </a:r>
            <a:r>
              <a:rPr lang="en-US" dirty="0" smtClean="0">
                <a:latin typeface="Times New Roman" pitchFamily="18" charset="0"/>
                <a:cs typeface="Times New Roman" pitchFamily="18" charset="0"/>
              </a:rPr>
              <a:t>.</a:t>
            </a:r>
          </a:p>
          <a:p>
            <a:pPr algn="just">
              <a:lnSpc>
                <a:spcPct val="150000"/>
              </a:lnSpc>
            </a:pPr>
            <a:endParaRPr lang="en-US" dirty="0">
              <a:latin typeface="Times New Roman" pitchFamily="18" charset="0"/>
              <a:cs typeface="Times New Roman" pitchFamily="18" charset="0"/>
            </a:endParaRPr>
          </a:p>
          <a:p>
            <a:pPr algn="just">
              <a:lnSpc>
                <a:spcPct val="150000"/>
              </a:lnSpc>
            </a:pPr>
            <a:r>
              <a:rPr lang="en-US" i="1" dirty="0">
                <a:latin typeface="Times New Roman" pitchFamily="18" charset="0"/>
                <a:cs typeface="Times New Roman" pitchFamily="18" charset="0"/>
              </a:rPr>
              <a:t>Step 8</a:t>
            </a:r>
            <a:r>
              <a:rPr lang="en-US" dirty="0">
                <a:latin typeface="Times New Roman" pitchFamily="18" charset="0"/>
                <a:cs typeface="Times New Roman" pitchFamily="18" charset="0"/>
              </a:rPr>
              <a:t>: The ISM model developed in step 7 is reviewed to check for conceptual inconsistency and necessary modifications are made. </a:t>
            </a:r>
          </a:p>
        </p:txBody>
      </p:sp>
    </p:spTree>
    <p:extLst>
      <p:ext uri="{BB962C8B-B14F-4D97-AF65-F5344CB8AC3E}">
        <p14:creationId xmlns:p14="http://schemas.microsoft.com/office/powerpoint/2010/main" val="64187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descr="Description: 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381000"/>
            <a:ext cx="731520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126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ChangeArrowheads="1"/>
          </p:cNvSpPr>
          <p:nvPr/>
        </p:nvSpPr>
        <p:spPr bwMode="auto">
          <a:xfrm>
            <a:off x="165100" y="238569"/>
            <a:ext cx="8839200" cy="6486391"/>
          </a:xfrm>
          <a:prstGeom prst="rect">
            <a:avLst/>
          </a:prstGeom>
          <a:noFill/>
          <a:ln w="9525">
            <a:noFill/>
            <a:miter lim="800000"/>
            <a:headEnd/>
            <a:tailEnd/>
          </a:ln>
        </p:spPr>
        <p:txBody>
          <a:bodyPr wrap="square" anchor="ctr">
            <a:spAutoFit/>
          </a:bodyPr>
          <a:lstStyle/>
          <a:p>
            <a:pPr indent="457200" algn="ctr" eaLnBrk="0" hangingPunct="0"/>
            <a:r>
              <a:rPr lang="en-US" sz="2000" b="1" dirty="0" smtClean="0">
                <a:solidFill>
                  <a:srgbClr val="FFFF00"/>
                </a:solidFill>
                <a:latin typeface="Times New Roman" pitchFamily="18" charset="0"/>
                <a:cs typeface="Times New Roman" pitchFamily="18" charset="0"/>
              </a:rPr>
              <a:t>An ISM Approach for the Barrier Analysis in Implementing Green Supply Chain Management</a:t>
            </a:r>
          </a:p>
          <a:p>
            <a:pPr lvl="0" indent="457200" algn="just" eaLnBrk="0" hangingPunct="0"/>
            <a:r>
              <a:rPr lang="en-US" sz="2000" b="1" dirty="0" smtClean="0">
                <a:solidFill>
                  <a:srgbClr val="FFFF00"/>
                </a:solidFill>
                <a:latin typeface="Times New Roman" pitchFamily="18" charset="0"/>
                <a:cs typeface="Times New Roman" pitchFamily="18" charset="0"/>
              </a:rPr>
              <a:t>Mathiyazhagan </a:t>
            </a:r>
            <a:r>
              <a:rPr lang="en-US" sz="2000" b="1" dirty="0">
                <a:solidFill>
                  <a:srgbClr val="FFFF00"/>
                </a:solidFill>
                <a:latin typeface="Times New Roman" pitchFamily="18" charset="0"/>
                <a:cs typeface="Times New Roman" pitchFamily="18" charset="0"/>
              </a:rPr>
              <a:t>K</a:t>
            </a:r>
            <a:r>
              <a:rPr lang="en-US" sz="2000" dirty="0">
                <a:latin typeface="Times New Roman" pitchFamily="18" charset="0"/>
                <a:cs typeface="Times New Roman" pitchFamily="18" charset="0"/>
              </a:rPr>
              <a:t>, Kannan Govindan, </a:t>
            </a:r>
            <a:r>
              <a:rPr lang="en-US" sz="2000" dirty="0" err="1">
                <a:latin typeface="Times New Roman" pitchFamily="18" charset="0"/>
                <a:cs typeface="Times New Roman" pitchFamily="18" charset="0"/>
              </a:rPr>
              <a:t>Noorul</a:t>
            </a:r>
            <a:r>
              <a:rPr lang="en-US" sz="2000" dirty="0">
                <a:latin typeface="Times New Roman" pitchFamily="18" charset="0"/>
                <a:cs typeface="Times New Roman" pitchFamily="18" charset="0"/>
              </a:rPr>
              <a:t> Haq A, Yong Geng (2013) “An ISM approach for the barrier analysis in implementing green supply chain management”, </a:t>
            </a:r>
            <a:r>
              <a:rPr lang="en-US" sz="2000" b="1" dirty="0">
                <a:latin typeface="Times New Roman" pitchFamily="18" charset="0"/>
                <a:cs typeface="Times New Roman" pitchFamily="18" charset="0"/>
              </a:rPr>
              <a:t>Journal of Cleaner Production (Elsevier)</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47</a:t>
            </a:r>
            <a:r>
              <a:rPr lang="en-US" sz="2000" dirty="0">
                <a:latin typeface="Times New Roman" pitchFamily="18" charset="0"/>
                <a:cs typeface="Times New Roman" pitchFamily="18" charset="0"/>
              </a:rPr>
              <a:t>, 283-297. (</a:t>
            </a:r>
            <a:r>
              <a:rPr lang="en-US" sz="2000" b="1" dirty="0">
                <a:latin typeface="Times New Roman" pitchFamily="18" charset="0"/>
                <a:cs typeface="Times New Roman" pitchFamily="18" charset="0"/>
              </a:rPr>
              <a:t>Impact Factor: 3.398</a:t>
            </a:r>
            <a:r>
              <a:rPr lang="en-US" sz="2000" dirty="0">
                <a:latin typeface="Times New Roman" pitchFamily="18" charset="0"/>
                <a:cs typeface="Times New Roman" pitchFamily="18" charset="0"/>
              </a:rPr>
              <a:t>)</a:t>
            </a:r>
          </a:p>
          <a:p>
            <a:pPr indent="457200" algn="ctr" eaLnBrk="0" hangingPunct="0"/>
            <a:endParaRPr lang="en-US" sz="2000" b="1" dirty="0" smtClean="0">
              <a:solidFill>
                <a:srgbClr val="FFFF00"/>
              </a:solidFill>
              <a:latin typeface="Times New Roman" pitchFamily="18" charset="0"/>
              <a:cs typeface="Times New Roman" pitchFamily="18" charset="0"/>
            </a:endParaRPr>
          </a:p>
          <a:p>
            <a:pPr indent="457200" algn="just" eaLnBrk="0" hangingPunct="0"/>
            <a:r>
              <a:rPr lang="en-US" sz="1900" b="1" dirty="0" smtClean="0">
                <a:solidFill>
                  <a:srgbClr val="99FF33"/>
                </a:solidFill>
                <a:latin typeface="Times New Roman" pitchFamily="18" charset="0"/>
                <a:cs typeface="Times New Roman" pitchFamily="18" charset="0"/>
              </a:rPr>
              <a:t>Problem Description</a:t>
            </a:r>
          </a:p>
          <a:p>
            <a:pPr algn="just" eaLnBrk="0" hangingPunct="0">
              <a:lnSpc>
                <a:spcPct val="150000"/>
              </a:lnSpc>
              <a:buFont typeface="Wingdings" pitchFamily="2" charset="2"/>
              <a:buChar char="Ø"/>
            </a:pPr>
            <a:r>
              <a:rPr lang="en-US" sz="1900" dirty="0" smtClean="0">
                <a:latin typeface="Times New Roman" pitchFamily="18" charset="0"/>
                <a:cs typeface="Times New Roman" pitchFamily="18" charset="0"/>
              </a:rPr>
              <a:t>The inability to adopt Green Supply Chain Management (GSCM) within their firms has been one of the important barriers in Indian SMEs and lack of government regulations also another important barrier to adopt GSCM. </a:t>
            </a:r>
          </a:p>
          <a:p>
            <a:pPr algn="just" eaLnBrk="0" hangingPunct="0">
              <a:lnSpc>
                <a:spcPct val="150000"/>
              </a:lnSpc>
              <a:buFont typeface="Wingdings" pitchFamily="2" charset="2"/>
              <a:buChar char="Ø"/>
            </a:pPr>
            <a:r>
              <a:rPr lang="en-US" sz="1900" dirty="0" smtClean="0">
                <a:latin typeface="Times New Roman" pitchFamily="18" charset="0"/>
                <a:cs typeface="Times New Roman" pitchFamily="18" charset="0"/>
              </a:rPr>
              <a:t>Thus, it is very important to identify the imperative barriers which affect the implementation of GSCM. </a:t>
            </a:r>
          </a:p>
          <a:p>
            <a:pPr algn="just" eaLnBrk="0" hangingPunct="0">
              <a:lnSpc>
                <a:spcPct val="150000"/>
              </a:lnSpc>
              <a:buFont typeface="Wingdings" pitchFamily="2" charset="2"/>
              <a:buChar char="Ø"/>
            </a:pPr>
            <a:r>
              <a:rPr lang="en-US" sz="1900" dirty="0" smtClean="0">
                <a:latin typeface="Times New Roman" pitchFamily="18" charset="0"/>
                <a:cs typeface="Times New Roman" pitchFamily="18" charset="0"/>
              </a:rPr>
              <a:t>In this study this research gap is identified and the mutual relationship of twenty-six barriers for the implementation of GSCM</a:t>
            </a:r>
          </a:p>
          <a:p>
            <a:pPr algn="just" eaLnBrk="0" hangingPunct="0">
              <a:lnSpc>
                <a:spcPct val="150000"/>
              </a:lnSpc>
              <a:buFont typeface="Wingdings" pitchFamily="2" charset="2"/>
              <a:buChar char="Ø"/>
            </a:pPr>
            <a:r>
              <a:rPr lang="en-US" sz="1900" dirty="0" smtClean="0">
                <a:latin typeface="Times New Roman" pitchFamily="18" charset="0"/>
                <a:cs typeface="Times New Roman" pitchFamily="18" charset="0"/>
              </a:rPr>
              <a:t>Ten auto component manufacturing industries in Tamilnadu, South India are considered for this study.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65855858"/>
              </p:ext>
            </p:extLst>
          </p:nvPr>
        </p:nvGraphicFramePr>
        <p:xfrm>
          <a:off x="266702" y="413266"/>
          <a:ext cx="8610600" cy="5646420"/>
        </p:xfrm>
        <a:graphic>
          <a:graphicData uri="http://schemas.openxmlformats.org/drawingml/2006/table">
            <a:tbl>
              <a:tblPr firstRow="1" firstCol="1" bandRow="1">
                <a:tableStyleId>{5940675A-B579-460E-94D1-54222C63F5DA}</a:tableStyleId>
              </a:tblPr>
              <a:tblGrid>
                <a:gridCol w="2057400"/>
                <a:gridCol w="4094749"/>
                <a:gridCol w="2458451"/>
              </a:tblGrid>
              <a:tr h="237744">
                <a:tc>
                  <a:txBody>
                    <a:bodyPr/>
                    <a:lstStyle/>
                    <a:p>
                      <a:pPr marL="0" marR="0" algn="ctr">
                        <a:lnSpc>
                          <a:spcPct val="150000"/>
                        </a:lnSpc>
                        <a:spcBef>
                          <a:spcPts val="0"/>
                        </a:spcBef>
                        <a:spcAft>
                          <a:spcPts val="0"/>
                        </a:spcAft>
                      </a:pPr>
                      <a:r>
                        <a:rPr lang="en-US" sz="1300" b="1" dirty="0">
                          <a:solidFill>
                            <a:srgbClr val="FFFF00"/>
                          </a:solidFill>
                          <a:effectLst/>
                          <a:latin typeface="Times New Roman" pitchFamily="18" charset="0"/>
                          <a:cs typeface="Times New Roman" pitchFamily="18" charset="0"/>
                        </a:rPr>
                        <a:t>Barriers</a:t>
                      </a:r>
                      <a:endParaRPr lang="en-US" sz="1300" b="1" dirty="0">
                        <a:solidFill>
                          <a:srgbClr val="FFFF00"/>
                        </a:solidFill>
                        <a:effectLst/>
                        <a:latin typeface="Times New Roman" pitchFamily="18" charset="0"/>
                        <a:ea typeface="Calibri"/>
                        <a:cs typeface="Times New Roman" pitchFamily="18" charset="0"/>
                      </a:endParaRPr>
                    </a:p>
                  </a:txBody>
                  <a:tcPr marL="41907" marR="41907" marT="0" marB="0" anchor="ctr"/>
                </a:tc>
                <a:tc>
                  <a:txBody>
                    <a:bodyPr/>
                    <a:lstStyle/>
                    <a:p>
                      <a:pPr marL="0" marR="0" algn="ctr">
                        <a:lnSpc>
                          <a:spcPct val="150000"/>
                        </a:lnSpc>
                        <a:spcBef>
                          <a:spcPts val="0"/>
                        </a:spcBef>
                        <a:spcAft>
                          <a:spcPts val="0"/>
                        </a:spcAft>
                      </a:pPr>
                      <a:r>
                        <a:rPr lang="en-US" sz="1300" b="1" dirty="0">
                          <a:solidFill>
                            <a:srgbClr val="FFFF00"/>
                          </a:solidFill>
                          <a:effectLst/>
                          <a:latin typeface="Times New Roman" pitchFamily="18" charset="0"/>
                          <a:cs typeface="Times New Roman" pitchFamily="18" charset="0"/>
                        </a:rPr>
                        <a:t>Description</a:t>
                      </a:r>
                      <a:endParaRPr lang="en-US" sz="1300" b="1" dirty="0">
                        <a:solidFill>
                          <a:srgbClr val="FFFF00"/>
                        </a:solidFill>
                        <a:effectLst/>
                        <a:latin typeface="Times New Roman" pitchFamily="18" charset="0"/>
                        <a:ea typeface="Calibri"/>
                        <a:cs typeface="Times New Roman" pitchFamily="18" charset="0"/>
                      </a:endParaRPr>
                    </a:p>
                  </a:txBody>
                  <a:tcPr marL="41907" marR="41907" marT="0" marB="0" anchor="ctr"/>
                </a:tc>
                <a:tc>
                  <a:txBody>
                    <a:bodyPr/>
                    <a:lstStyle/>
                    <a:p>
                      <a:pPr marL="0" marR="0" algn="ctr">
                        <a:lnSpc>
                          <a:spcPct val="150000"/>
                        </a:lnSpc>
                        <a:spcBef>
                          <a:spcPts val="0"/>
                        </a:spcBef>
                        <a:spcAft>
                          <a:spcPts val="0"/>
                        </a:spcAft>
                      </a:pPr>
                      <a:r>
                        <a:rPr lang="en-US" sz="1300" b="1" dirty="0">
                          <a:solidFill>
                            <a:srgbClr val="FFFF00"/>
                          </a:solidFill>
                          <a:effectLst/>
                          <a:latin typeface="Times New Roman" pitchFamily="18" charset="0"/>
                          <a:cs typeface="Times New Roman" pitchFamily="18" charset="0"/>
                        </a:rPr>
                        <a:t>Sources</a:t>
                      </a:r>
                      <a:endParaRPr lang="en-US" sz="1300" b="1" dirty="0">
                        <a:solidFill>
                          <a:srgbClr val="FFFF00"/>
                        </a:solidFill>
                        <a:effectLst/>
                        <a:latin typeface="Times New Roman" pitchFamily="18" charset="0"/>
                        <a:ea typeface="Calibri"/>
                        <a:cs typeface="Times New Roman" pitchFamily="18" charset="0"/>
                      </a:endParaRPr>
                    </a:p>
                  </a:txBody>
                  <a:tcPr marL="41907" marR="41907" marT="0" marB="0" anchor="ctr"/>
                </a:tc>
              </a:tr>
              <a:tr h="596773">
                <a:tc>
                  <a:txBody>
                    <a:bodyPr/>
                    <a:lstStyle/>
                    <a:p>
                      <a:pPr marL="0" marR="0" lvl="0" indent="0" algn="just">
                        <a:lnSpc>
                          <a:spcPct val="150000"/>
                        </a:lnSpc>
                        <a:spcBef>
                          <a:spcPts val="0"/>
                        </a:spcBef>
                        <a:spcAft>
                          <a:spcPts val="0"/>
                        </a:spcAft>
                        <a:buFont typeface="+mj-lt"/>
                        <a:buNone/>
                        <a:tabLst>
                          <a:tab pos="171450" algn="l"/>
                        </a:tabLst>
                      </a:pPr>
                      <a:r>
                        <a:rPr lang="en-US" sz="1300" dirty="0" smtClean="0">
                          <a:effectLst/>
                          <a:latin typeface="Times New Roman" pitchFamily="18" charset="0"/>
                          <a:cs typeface="Times New Roman" pitchFamily="18" charset="0"/>
                        </a:rPr>
                        <a:t>1. Problem </a:t>
                      </a:r>
                      <a:r>
                        <a:rPr lang="en-US" sz="1300" dirty="0">
                          <a:effectLst/>
                          <a:latin typeface="Times New Roman" pitchFamily="18" charset="0"/>
                          <a:cs typeface="Times New Roman" pitchFamily="18" charset="0"/>
                        </a:rPr>
                        <a:t>in maintaining the environmental awareness suppliers (B1)</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dirty="0">
                          <a:effectLst/>
                          <a:latin typeface="Times New Roman" pitchFamily="18" charset="0"/>
                          <a:cs typeface="Times New Roman" pitchFamily="18" charset="0"/>
                        </a:rPr>
                        <a:t>Industries are unable to maintain the environmental conscious suppliers and suppliers also are concerned  to maintain the environmental concepts in their industries</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Gibbon (1997); Sarkar and Mohapatra (2006); Wycherley (1999); Mudgal et al., (2010)</a:t>
                      </a:r>
                      <a:endParaRPr lang="en-US" sz="1300">
                        <a:effectLst/>
                        <a:latin typeface="Times New Roman" pitchFamily="18" charset="0"/>
                        <a:ea typeface="Calibri"/>
                        <a:cs typeface="Times New Roman" pitchFamily="18" charset="0"/>
                      </a:endParaRPr>
                    </a:p>
                  </a:txBody>
                  <a:tcPr marL="41907" marR="41907" marT="0" marB="0"/>
                </a:tc>
              </a:tr>
              <a:tr h="797306">
                <a:tc>
                  <a:txBody>
                    <a:bodyPr/>
                    <a:lstStyle/>
                    <a:p>
                      <a:pPr marL="0" marR="0" lvl="0" indent="0" algn="just">
                        <a:lnSpc>
                          <a:spcPct val="150000"/>
                        </a:lnSpc>
                        <a:spcBef>
                          <a:spcPts val="0"/>
                        </a:spcBef>
                        <a:spcAft>
                          <a:spcPts val="0"/>
                        </a:spcAft>
                        <a:buFont typeface="+mj-lt"/>
                        <a:buNone/>
                        <a:tabLst>
                          <a:tab pos="171450" algn="l"/>
                        </a:tabLst>
                      </a:pPr>
                      <a:r>
                        <a:rPr lang="en-US" sz="1300" dirty="0" smtClean="0">
                          <a:effectLst/>
                          <a:latin typeface="Times New Roman" pitchFamily="18" charset="0"/>
                          <a:cs typeface="Times New Roman" pitchFamily="18" charset="0"/>
                        </a:rPr>
                        <a:t>2.</a:t>
                      </a:r>
                      <a:r>
                        <a:rPr lang="en-US" sz="1300" baseline="0" dirty="0" smtClean="0">
                          <a:effectLst/>
                          <a:latin typeface="Times New Roman" pitchFamily="18" charset="0"/>
                          <a:cs typeface="Times New Roman" pitchFamily="18" charset="0"/>
                        </a:rPr>
                        <a:t> </a:t>
                      </a:r>
                      <a:r>
                        <a:rPr lang="en-US" sz="1300" dirty="0" smtClean="0">
                          <a:effectLst/>
                          <a:latin typeface="Times New Roman" pitchFamily="18" charset="0"/>
                          <a:cs typeface="Times New Roman" pitchFamily="18" charset="0"/>
                        </a:rPr>
                        <a:t>Complex </a:t>
                      </a:r>
                      <a:r>
                        <a:rPr lang="en-US" sz="1300" dirty="0">
                          <a:effectLst/>
                          <a:latin typeface="Times New Roman" pitchFamily="18" charset="0"/>
                          <a:cs typeface="Times New Roman" pitchFamily="18" charset="0"/>
                        </a:rPr>
                        <a:t>to measure and monitor the environmental practice of suppliers (B2)</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dirty="0">
                          <a:effectLst/>
                          <a:latin typeface="Times New Roman" pitchFamily="18" charset="0"/>
                          <a:cs typeface="Times New Roman" pitchFamily="18" charset="0"/>
                        </a:rPr>
                        <a:t> Metrics misalignment is thought to be a primary source of inefficiency and disruption in supply chain interactions </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da-DK" sz="1300">
                          <a:effectLst/>
                          <a:latin typeface="Times New Roman" pitchFamily="18" charset="0"/>
                          <a:cs typeface="Times New Roman" pitchFamily="18" charset="0"/>
                        </a:rPr>
                        <a:t>Morgan (2006); Faisal et al. (2007); Mudgal et al. (2010)</a:t>
                      </a:r>
                      <a:endParaRPr lang="en-US" sz="1300">
                        <a:effectLst/>
                        <a:latin typeface="Times New Roman" pitchFamily="18" charset="0"/>
                        <a:ea typeface="Calibri"/>
                        <a:cs typeface="Times New Roman" pitchFamily="18" charset="0"/>
                      </a:endParaRPr>
                    </a:p>
                  </a:txBody>
                  <a:tcPr marL="41907" marR="41907" marT="0" marB="0"/>
                </a:tc>
              </a:tr>
              <a:tr h="1664208">
                <a:tc>
                  <a:txBody>
                    <a:bodyPr/>
                    <a:lstStyle/>
                    <a:p>
                      <a:pPr marL="0" marR="0" lvl="0" indent="0" algn="just">
                        <a:lnSpc>
                          <a:spcPct val="150000"/>
                        </a:lnSpc>
                        <a:spcBef>
                          <a:spcPts val="0"/>
                        </a:spcBef>
                        <a:spcAft>
                          <a:spcPts val="0"/>
                        </a:spcAft>
                        <a:buFont typeface="+mj-lt"/>
                        <a:buNone/>
                        <a:tabLst>
                          <a:tab pos="171450" algn="l"/>
                        </a:tabLst>
                      </a:pPr>
                      <a:r>
                        <a:rPr lang="en-US" sz="1300" dirty="0" smtClean="0">
                          <a:effectLst/>
                          <a:latin typeface="Times New Roman" pitchFamily="18" charset="0"/>
                          <a:cs typeface="Times New Roman" pitchFamily="18" charset="0"/>
                        </a:rPr>
                        <a:t>3. Lack </a:t>
                      </a:r>
                      <a:r>
                        <a:rPr lang="en-US" sz="1300" dirty="0">
                          <a:effectLst/>
                          <a:latin typeface="Times New Roman" pitchFamily="18" charset="0"/>
                          <a:cs typeface="Times New Roman" pitchFamily="18" charset="0"/>
                        </a:rPr>
                        <a:t>of government support to adopt Environmental friendly policies (B3)</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Legislation and regulation are the instruments very much necessary for the proper governance of business enterprises including the environment in which they operate. Environmental laws and regulations are an important framework, within which the companies must operate</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Porter and van de Linde (1995); Greer and Bruno (1996); Scupola (2003); AlKhidir and Zailani (2009)</a:t>
                      </a:r>
                      <a:endParaRPr lang="en-US" sz="1300">
                        <a:effectLst/>
                        <a:latin typeface="Times New Roman" pitchFamily="18" charset="0"/>
                        <a:ea typeface="Calibri"/>
                        <a:cs typeface="Times New Roman" pitchFamily="18" charset="0"/>
                      </a:endParaRPr>
                    </a:p>
                  </a:txBody>
                  <a:tcPr marL="41907" marR="41907" marT="0" marB="0"/>
                </a:tc>
              </a:tr>
              <a:tr h="1188720">
                <a:tc>
                  <a:txBody>
                    <a:bodyPr/>
                    <a:lstStyle/>
                    <a:p>
                      <a:pPr marL="0" marR="0" lvl="0" indent="0" algn="just">
                        <a:lnSpc>
                          <a:spcPct val="150000"/>
                        </a:lnSpc>
                        <a:spcBef>
                          <a:spcPts val="0"/>
                        </a:spcBef>
                        <a:spcAft>
                          <a:spcPts val="0"/>
                        </a:spcAft>
                        <a:buFont typeface="+mj-lt"/>
                        <a:buNone/>
                        <a:tabLst>
                          <a:tab pos="171450" algn="l"/>
                        </a:tabLst>
                      </a:pPr>
                      <a:r>
                        <a:rPr lang="en-US" sz="1300" dirty="0" smtClean="0">
                          <a:effectLst/>
                          <a:latin typeface="Times New Roman" pitchFamily="18" charset="0"/>
                          <a:cs typeface="Times New Roman" pitchFamily="18" charset="0"/>
                        </a:rPr>
                        <a:t>4. Fear </a:t>
                      </a:r>
                      <a:r>
                        <a:rPr lang="en-US" sz="1300" dirty="0">
                          <a:effectLst/>
                          <a:latin typeface="Times New Roman" pitchFamily="18" charset="0"/>
                          <a:cs typeface="Times New Roman" pitchFamily="18" charset="0"/>
                        </a:rPr>
                        <a:t>of failure  (B4)</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Involves the fear of failure while adopting green supply chain which could lead to monetary losses for the firm or the fear of failure of the product, hence leading to losing the competitive advantage</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Rao and Holt (2005); Perron (2005); Shrivastava (1995); Hansson et al., (2003</a:t>
                      </a:r>
                      <a:r>
                        <a:rPr lang="en-US" sz="1300" dirty="0" smtClean="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41907" marR="41907" marT="0" marB="0"/>
                </a:tc>
              </a:tr>
              <a:tr h="713232">
                <a:tc>
                  <a:txBody>
                    <a:bodyPr/>
                    <a:lstStyle/>
                    <a:p>
                      <a:pPr marL="0" marR="0" lvl="0" indent="0" algn="just">
                        <a:lnSpc>
                          <a:spcPct val="150000"/>
                        </a:lnSpc>
                        <a:spcBef>
                          <a:spcPts val="0"/>
                        </a:spcBef>
                        <a:spcAft>
                          <a:spcPts val="0"/>
                        </a:spcAft>
                        <a:buFont typeface="+mj-lt"/>
                        <a:buNone/>
                        <a:tabLst>
                          <a:tab pos="171450" algn="l"/>
                        </a:tabLst>
                      </a:pPr>
                      <a:r>
                        <a:rPr lang="en-US" sz="1300" dirty="0" smtClean="0">
                          <a:effectLst/>
                          <a:latin typeface="Times New Roman" pitchFamily="18" charset="0"/>
                          <a:cs typeface="Times New Roman" pitchFamily="18" charset="0"/>
                        </a:rPr>
                        <a:t>5. Lack </a:t>
                      </a:r>
                      <a:r>
                        <a:rPr lang="en-US" sz="1300" dirty="0">
                          <a:effectLst/>
                          <a:latin typeface="Times New Roman" pitchFamily="18" charset="0"/>
                          <a:cs typeface="Times New Roman" pitchFamily="18" charset="0"/>
                        </a:rPr>
                        <a:t>of effective environmental measures (B5) </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Environmental measurement is essential for implementing and maintaining the green concept in industry </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Rao and Holt (2005) </a:t>
                      </a:r>
                      <a:endParaRPr lang="en-US" sz="1300" dirty="0">
                        <a:effectLst/>
                        <a:latin typeface="Times New Roman" pitchFamily="18" charset="0"/>
                        <a:ea typeface="Calibri"/>
                        <a:cs typeface="Times New Roman" pitchFamily="18" charset="0"/>
                      </a:endParaRPr>
                    </a:p>
                  </a:txBody>
                  <a:tcPr marL="41907" marR="41907" marT="0" marB="0"/>
                </a:tc>
              </a:tr>
            </a:tbl>
          </a:graphicData>
        </a:graphic>
      </p:graphicFrame>
      <p:sp>
        <p:nvSpPr>
          <p:cNvPr id="4" name="Rectangle 2"/>
          <p:cNvSpPr>
            <a:spLocks noChangeArrowheads="1"/>
          </p:cNvSpPr>
          <p:nvPr/>
        </p:nvSpPr>
        <p:spPr bwMode="auto">
          <a:xfrm>
            <a:off x="2151948" y="43934"/>
            <a:ext cx="48401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Barriers for GSCM adoption with references </a:t>
            </a:r>
            <a:endParaRPr kumimoji="0" lang="en-US" b="0" i="0" u="none" strike="noStrike" cap="none" normalizeH="0" baseline="0" dirty="0" smtClean="0">
              <a:ln>
                <a:noFill/>
              </a:ln>
              <a:solidFill>
                <a:srgbClr val="FFFF00"/>
              </a:solidFill>
              <a:effectLst/>
              <a:latin typeface="Arial" pitchFamily="34" charset="0"/>
            </a:endParaRPr>
          </a:p>
        </p:txBody>
      </p:sp>
    </p:spTree>
    <p:extLst>
      <p:ext uri="{BB962C8B-B14F-4D97-AF65-F5344CB8AC3E}">
        <p14:creationId xmlns:p14="http://schemas.microsoft.com/office/powerpoint/2010/main" val="2690533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20712096"/>
              </p:ext>
            </p:extLst>
          </p:nvPr>
        </p:nvGraphicFramePr>
        <p:xfrm>
          <a:off x="304800" y="228600"/>
          <a:ext cx="8686800" cy="6240780"/>
        </p:xfrm>
        <a:graphic>
          <a:graphicData uri="http://schemas.openxmlformats.org/drawingml/2006/table">
            <a:tbl>
              <a:tblPr firstRow="1" firstCol="1" bandRow="1">
                <a:tableStyleId>{5940675A-B579-460E-94D1-54222C63F5DA}</a:tableStyleId>
              </a:tblPr>
              <a:tblGrid>
                <a:gridCol w="2594759"/>
                <a:gridCol w="3611834"/>
                <a:gridCol w="2480207"/>
              </a:tblGrid>
              <a:tr h="1341026">
                <a:tc>
                  <a:txBody>
                    <a:bodyPr/>
                    <a:lstStyle/>
                    <a:p>
                      <a:pPr marL="0" marR="0" algn="just">
                        <a:lnSpc>
                          <a:spcPct val="150000"/>
                        </a:lnSpc>
                        <a:spcBef>
                          <a:spcPts val="0"/>
                        </a:spcBef>
                        <a:spcAft>
                          <a:spcPts val="0"/>
                        </a:spcAft>
                        <a:tabLst>
                          <a:tab pos="171450" algn="l"/>
                        </a:tabLst>
                      </a:pPr>
                      <a:r>
                        <a:rPr lang="en-US" sz="1300" dirty="0">
                          <a:effectLst/>
                          <a:latin typeface="Times New Roman" pitchFamily="18" charset="0"/>
                          <a:cs typeface="Times New Roman" pitchFamily="18" charset="0"/>
                        </a:rPr>
                        <a:t>Lack of Human resource (B6) </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dirty="0">
                          <a:effectLst/>
                          <a:latin typeface="Times New Roman" pitchFamily="18" charset="0"/>
                          <a:cs typeface="Times New Roman" pitchFamily="18" charset="0"/>
                        </a:rPr>
                        <a:t>Lack of number of laborers in the organization and/or the quality of the employees. Basically, a fundamental obstacle to improving environmental performance of the SME sector is a lack of human resources. Lack of in-house expertise in environmental matters (human resources)  </a:t>
                      </a:r>
                      <a:endParaRPr lang="en-US" sz="1300" dirty="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Perron (2005); Rowe and Enticott (1998); Thompson (2002); Hillary (2004)</a:t>
                      </a:r>
                      <a:endParaRPr lang="en-US" sz="1300">
                        <a:effectLst/>
                        <a:latin typeface="Times New Roman" pitchFamily="18" charset="0"/>
                        <a:ea typeface="Calibri"/>
                        <a:cs typeface="Times New Roman" pitchFamily="18" charset="0"/>
                      </a:endParaRPr>
                    </a:p>
                  </a:txBody>
                  <a:tcPr marL="41907" marR="41907" marT="0" marB="0"/>
                </a:tc>
              </a:tr>
              <a:tr h="1173398">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Lack of technical expertise (B7) </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Inability to find an alternative way to design a pollution free product to fulfill environmental requirements. Lack of financial resources for equipment and other Investments (especially long term).Technical support is not updated within industry </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da-DK" sz="1300">
                          <a:effectLst/>
                          <a:latin typeface="Times New Roman" pitchFamily="18" charset="0"/>
                          <a:cs typeface="Times New Roman" pitchFamily="18" charset="0"/>
                        </a:rPr>
                        <a:t>Perron (2005); Hemel and Cramer (2002); Hillary (2000); Ofori et al., (2000); Revell et al., (2003)</a:t>
                      </a:r>
                      <a:endParaRPr lang="en-US" sz="1300">
                        <a:effectLst/>
                        <a:latin typeface="Times New Roman" pitchFamily="18" charset="0"/>
                        <a:ea typeface="Calibri"/>
                        <a:cs typeface="Times New Roman" pitchFamily="18" charset="0"/>
                      </a:endParaRPr>
                    </a:p>
                  </a:txBody>
                  <a:tcPr marL="41907" marR="41907" marT="0" marB="0"/>
                </a:tc>
              </a:tr>
              <a:tr h="502885">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Complex in design to reuse or recycle the product (B8)</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Inability of technology and knowledge to design the reuse and recycle of used products </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Our contributed barrier</a:t>
                      </a:r>
                      <a:endParaRPr lang="en-US" sz="1300">
                        <a:effectLst/>
                        <a:latin typeface="Times New Roman" pitchFamily="18" charset="0"/>
                        <a:ea typeface="Calibri"/>
                        <a:cs typeface="Times New Roman" pitchFamily="18" charset="0"/>
                      </a:endParaRPr>
                    </a:p>
                  </a:txBody>
                  <a:tcPr marL="41907" marR="41907" marT="0" marB="0"/>
                </a:tc>
              </a:tr>
              <a:tr h="838141">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Lack of new technology, materials and processes (B9)</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Lst>
                      </a:pPr>
                      <a:r>
                        <a:rPr lang="en-US" sz="1300">
                          <a:effectLst/>
                          <a:latin typeface="Times New Roman" pitchFamily="18" charset="0"/>
                          <a:cs typeface="Times New Roman" pitchFamily="18" charset="0"/>
                        </a:rPr>
                        <a:t>Unavailability of appropriate technology or process within an organization to adopt green supply chain. Lack of belief in the benefits of environmental initiatives</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(Perron 2005)  </a:t>
                      </a:r>
                      <a:endParaRPr lang="en-US" sz="1300">
                        <a:effectLst/>
                        <a:latin typeface="Times New Roman" pitchFamily="18" charset="0"/>
                        <a:ea typeface="Calibri"/>
                        <a:cs typeface="Times New Roman" pitchFamily="18" charset="0"/>
                      </a:endParaRPr>
                    </a:p>
                  </a:txBody>
                  <a:tcPr marL="41907" marR="41907" marT="0" marB="0"/>
                </a:tc>
              </a:tr>
              <a:tr h="670513">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awareness about reverse logistics adoption (B10)</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Adoption of reverse logistics practices is critical for organizations from both economic and environmental perspectives </a:t>
                      </a:r>
                      <a:endParaRPr lang="en-US" sz="1300">
                        <a:effectLst/>
                        <a:latin typeface="Times New Roman" pitchFamily="18" charset="0"/>
                        <a:ea typeface="Calibri"/>
                        <a:cs typeface="Times New Roman" pitchFamily="18" charset="0"/>
                      </a:endParaRPr>
                    </a:p>
                  </a:txBody>
                  <a:tcPr marL="41907" marR="41907"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Ravi and Shankar (2005); </a:t>
                      </a:r>
                      <a:r>
                        <a:rPr lang="en-US" sz="1300" dirty="0" err="1">
                          <a:effectLst/>
                          <a:latin typeface="Times New Roman" pitchFamily="18" charset="0"/>
                          <a:cs typeface="Times New Roman" pitchFamily="18" charset="0"/>
                        </a:rPr>
                        <a:t>Marsillac</a:t>
                      </a:r>
                      <a:r>
                        <a:rPr lang="en-US" sz="1300" dirty="0">
                          <a:effectLst/>
                          <a:latin typeface="Times New Roman" pitchFamily="18" charset="0"/>
                          <a:cs typeface="Times New Roman" pitchFamily="18" charset="0"/>
                        </a:rPr>
                        <a:t> (2008); Meade et al., (2007)</a:t>
                      </a:r>
                      <a:endParaRPr lang="en-US" sz="1300" dirty="0">
                        <a:effectLst/>
                        <a:latin typeface="Times New Roman" pitchFamily="18" charset="0"/>
                        <a:ea typeface="Calibri"/>
                        <a:cs typeface="Times New Roman" pitchFamily="18" charset="0"/>
                      </a:endParaRPr>
                    </a:p>
                  </a:txBody>
                  <a:tcPr marL="41907" marR="41907" marT="0" marB="0"/>
                </a:tc>
              </a:tr>
            </a:tbl>
          </a:graphicData>
        </a:graphic>
      </p:graphicFrame>
    </p:spTree>
    <p:extLst>
      <p:ext uri="{BB962C8B-B14F-4D97-AF65-F5344CB8AC3E}">
        <p14:creationId xmlns:p14="http://schemas.microsoft.com/office/powerpoint/2010/main" val="423210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13028827"/>
              </p:ext>
            </p:extLst>
          </p:nvPr>
        </p:nvGraphicFramePr>
        <p:xfrm>
          <a:off x="228600" y="533400"/>
          <a:ext cx="8686798" cy="5349240"/>
        </p:xfrm>
        <a:graphic>
          <a:graphicData uri="http://schemas.openxmlformats.org/drawingml/2006/table">
            <a:tbl>
              <a:tblPr firstRow="1" firstCol="1" bandRow="1">
                <a:tableStyleId>{5940675A-B579-460E-94D1-54222C63F5DA}</a:tableStyleId>
              </a:tblPr>
              <a:tblGrid>
                <a:gridCol w="2594758"/>
                <a:gridCol w="3611834"/>
                <a:gridCol w="2480206"/>
              </a:tblGrid>
              <a:tr h="784701">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Disbelief about the environmental benefits (B11) </a:t>
                      </a:r>
                      <a:endParaRPr lang="en-US" sz="1300" dirty="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Industries do not believe in environmental benefits for implementing green concept </a:t>
                      </a:r>
                      <a:endParaRPr lang="en-US" sz="1300" dirty="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Klassen and </a:t>
                      </a:r>
                      <a:r>
                        <a:rPr lang="en-US" sz="1300" dirty="0" err="1">
                          <a:effectLst/>
                          <a:latin typeface="Times New Roman" pitchFamily="18" charset="0"/>
                          <a:cs typeface="Times New Roman" pitchFamily="18" charset="0"/>
                        </a:rPr>
                        <a:t>Whybark</a:t>
                      </a:r>
                      <a:r>
                        <a:rPr lang="en-US" sz="1300" dirty="0">
                          <a:effectLst/>
                          <a:latin typeface="Times New Roman" pitchFamily="18" charset="0"/>
                          <a:cs typeface="Times New Roman" pitchFamily="18" charset="0"/>
                        </a:rPr>
                        <a:t> (1999); Shrivastava (1995); Freeman et al., (1992</a:t>
                      </a:r>
                      <a:r>
                        <a:rPr lang="en-US" sz="1300" dirty="0" smtClean="0">
                          <a:effectLst/>
                          <a:latin typeface="Times New Roman" pitchFamily="18" charset="0"/>
                          <a:cs typeface="Times New Roman" pitchFamily="18" charset="0"/>
                        </a:rPr>
                        <a:t>)</a:t>
                      </a:r>
                      <a:endParaRPr lang="en-US" sz="1300" dirty="0">
                        <a:effectLst/>
                        <a:latin typeface="Times New Roman" pitchFamily="18" charset="0"/>
                        <a:ea typeface="Calibri"/>
                        <a:cs typeface="Times New Roman" pitchFamily="18" charset="0"/>
                      </a:endParaRPr>
                    </a:p>
                  </a:txBody>
                  <a:tcPr marL="37716" marR="37716" marT="0" marB="0"/>
                </a:tc>
              </a:tr>
              <a:tr h="1056058">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Perception of “out-of-responsibility” zone (B12)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Perception of an organization that taking steps towards environmental good-will is not their responsibility. Lack of appropriate organizational structures and widespread ignorance of supply chain philosophy are also barriers identified for implementation of GSCM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Akintola et al., (2000); Shen and  Tam (2002); Hillary (2000)</a:t>
                      </a:r>
                      <a:endParaRPr lang="en-US" sz="1300">
                        <a:effectLst/>
                        <a:latin typeface="Times New Roman" pitchFamily="18" charset="0"/>
                        <a:ea typeface="Calibri"/>
                        <a:cs typeface="Times New Roman" pitchFamily="18" charset="0"/>
                      </a:endParaRPr>
                    </a:p>
                  </a:txBody>
                  <a:tcPr marL="37716" marR="37716" marT="0" marB="0"/>
                </a:tc>
              </a:tr>
              <a:tr h="754327">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Environmental Knowledge (B13)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Among SMEs lack of knowledge about environmental impacts or underrating of the environmental impacts is common, one reason is that legal doorway is commonly bigger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Bowen et al., (2001); Shen and Tam (2002); Hillary (2000); Barchard, (1998); Tilley (1999); Williams et al., (2000)</a:t>
                      </a:r>
                      <a:endParaRPr lang="en-US" sz="1300">
                        <a:effectLst/>
                        <a:latin typeface="Times New Roman" pitchFamily="18" charset="0"/>
                        <a:ea typeface="Calibri"/>
                        <a:cs typeface="Times New Roman" pitchFamily="18" charset="0"/>
                      </a:endParaRPr>
                    </a:p>
                  </a:txBody>
                  <a:tcPr marL="37716" marR="37716" marT="0" marB="0"/>
                </a:tc>
              </a:tr>
              <a:tr h="603462">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green system exposure professionals (B14)</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SMEs are well known for lacking human resources both in quantity and in technical knowledge to pursue environmental management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Yu Lin and Hui Ho (2008)</a:t>
                      </a:r>
                      <a:endParaRPr lang="en-US" sz="1300">
                        <a:effectLst/>
                        <a:latin typeface="Times New Roman" pitchFamily="18" charset="0"/>
                        <a:ea typeface="Calibri"/>
                        <a:cs typeface="Times New Roman" pitchFamily="18" charset="0"/>
                      </a:endParaRPr>
                    </a:p>
                  </a:txBody>
                  <a:tcPr marL="37716" marR="37716" marT="0" marB="0"/>
                </a:tc>
              </a:tr>
              <a:tr h="452596">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High investments and less Return-on-Investments (B15)</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Implementing green concept is needs high investment but return-on-investment is low </a:t>
                      </a:r>
                      <a:endParaRPr lang="en-US" sz="1300">
                        <a:effectLst/>
                        <a:latin typeface="Times New Roman" pitchFamily="18" charset="0"/>
                        <a:ea typeface="Calibri"/>
                        <a:cs typeface="Times New Roman" pitchFamily="18" charset="0"/>
                      </a:endParaRPr>
                    </a:p>
                  </a:txBody>
                  <a:tcPr marL="37716" marR="37716" marT="0" marB="0"/>
                </a:tc>
                <a:tc>
                  <a:txBody>
                    <a:bodyPr/>
                    <a:lstStyle/>
                    <a:p>
                      <a:pPr marL="0" marR="0" algn="just">
                        <a:lnSpc>
                          <a:spcPct val="150000"/>
                        </a:lnSpc>
                        <a:spcBef>
                          <a:spcPts val="0"/>
                        </a:spcBef>
                        <a:spcAft>
                          <a:spcPts val="0"/>
                        </a:spcAft>
                      </a:pPr>
                      <a:r>
                        <a:rPr lang="en-US" sz="1300" dirty="0">
                          <a:effectLst/>
                          <a:latin typeface="Times New Roman" pitchFamily="18" charset="0"/>
                          <a:cs typeface="Times New Roman" pitchFamily="18" charset="0"/>
                        </a:rPr>
                        <a:t>Our contribution barrier</a:t>
                      </a:r>
                      <a:endParaRPr lang="en-US" sz="1300" dirty="0">
                        <a:effectLst/>
                        <a:latin typeface="Times New Roman" pitchFamily="18" charset="0"/>
                        <a:ea typeface="Calibri"/>
                        <a:cs typeface="Times New Roman" pitchFamily="18" charset="0"/>
                      </a:endParaRPr>
                    </a:p>
                  </a:txBody>
                  <a:tcPr marL="37716" marR="37716" marT="0" marB="0"/>
                </a:tc>
              </a:tr>
            </a:tbl>
          </a:graphicData>
        </a:graphic>
      </p:graphicFrame>
    </p:spTree>
    <p:extLst>
      <p:ext uri="{BB962C8B-B14F-4D97-AF65-F5344CB8AC3E}">
        <p14:creationId xmlns:p14="http://schemas.microsoft.com/office/powerpoint/2010/main" val="704999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533026"/>
              </p:ext>
            </p:extLst>
          </p:nvPr>
        </p:nvGraphicFramePr>
        <p:xfrm>
          <a:off x="304800" y="228600"/>
          <a:ext cx="8610599" cy="6366049"/>
        </p:xfrm>
        <a:graphic>
          <a:graphicData uri="http://schemas.openxmlformats.org/drawingml/2006/table">
            <a:tbl>
              <a:tblPr firstRow="1" firstCol="1" bandRow="1">
                <a:tableStyleId>{5940675A-B579-460E-94D1-54222C63F5DA}</a:tableStyleId>
              </a:tblPr>
              <a:tblGrid>
                <a:gridCol w="2571997"/>
                <a:gridCol w="3580151"/>
                <a:gridCol w="2458451"/>
              </a:tblGrid>
              <a:tr h="437996">
                <a:tc>
                  <a:txBody>
                    <a:bodyPr/>
                    <a:lstStyle/>
                    <a:p>
                      <a:pPr marL="0" marR="0" algn="just">
                        <a:lnSpc>
                          <a:spcPct val="150000"/>
                        </a:lnSpc>
                        <a:spcBef>
                          <a:spcPts val="0"/>
                        </a:spcBef>
                        <a:spcAft>
                          <a:spcPts val="0"/>
                        </a:spcAft>
                        <a:tabLst>
                          <a:tab pos="171450" algn="l"/>
                          <a:tab pos="228600" algn="l"/>
                        </a:tabLst>
                      </a:pPr>
                      <a:r>
                        <a:rPr lang="en-US" sz="1300" dirty="0">
                          <a:effectLst/>
                          <a:latin typeface="Times New Roman" pitchFamily="18" charset="0"/>
                          <a:cs typeface="Times New Roman" pitchFamily="18" charset="0"/>
                        </a:rPr>
                        <a:t>Non-availability of bank loans to encourage green products/ processes (B16)</a:t>
                      </a:r>
                      <a:endParaRPr lang="en-US" sz="1300" dirty="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Industries are struggling to get bank loans for environmental initiatives in their industries. </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Our contribution barrier</a:t>
                      </a:r>
                      <a:endParaRPr lang="en-US" sz="1300">
                        <a:effectLst/>
                        <a:latin typeface="Times New Roman" pitchFamily="18" charset="0"/>
                        <a:ea typeface="Calibri"/>
                        <a:cs typeface="Times New Roman" pitchFamily="18" charset="0"/>
                      </a:endParaRPr>
                    </a:p>
                  </a:txBody>
                  <a:tcPr marL="36500" marR="36500" marT="0" marB="0"/>
                </a:tc>
              </a:tr>
              <a:tr h="1605986">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Financial constraints (B17)</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funds for environmental projects or the consideration that Return On Investment (ROI) period after implementing green supply chain management is very long. Taking over GSCM initiatives needs additional endeavors and also higher cost and it has less visible economic benefits from these initiatives </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Min and Galle (2001); Paul Hoskin (2011); Wycherly (1999); Simpson et al. (2004); Ravi and Shankar (2005); Court (1996); Holland et al., (1997); Barchard (1998); Thompson (2002); Hervani and Helms (2005); AlKhidir and Zailani (2009); Orsato (2006) </a:t>
                      </a:r>
                      <a:endParaRPr lang="en-US" sz="1300">
                        <a:solidFill>
                          <a:srgbClr val="000000"/>
                        </a:solidFill>
                        <a:effectLst/>
                        <a:latin typeface="Times New Roman" pitchFamily="18" charset="0"/>
                        <a:ea typeface="Calibri"/>
                        <a:cs typeface="Times New Roman" pitchFamily="18" charset="0"/>
                      </a:endParaRPr>
                    </a:p>
                  </a:txBody>
                  <a:tcPr marL="36500" marR="36500" marT="0" marB="0"/>
                </a:tc>
              </a:tr>
              <a:tr h="437996">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High cost for disposing hazardous wastes (B18)</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Habitually Disposing of hazardous waste is very difficult and needs high cost</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pPr>
                      <a:r>
                        <a:rPr lang="en-US" sz="1300">
                          <a:effectLst/>
                          <a:latin typeface="Times New Roman" pitchFamily="18" charset="0"/>
                          <a:cs typeface="Times New Roman" pitchFamily="18" charset="0"/>
                        </a:rPr>
                        <a:t>Our contribution barrier</a:t>
                      </a:r>
                      <a:endParaRPr lang="en-US" sz="1300">
                        <a:effectLst/>
                        <a:latin typeface="Times New Roman" pitchFamily="18" charset="0"/>
                        <a:ea typeface="Calibri"/>
                        <a:cs typeface="Times New Roman" pitchFamily="18" charset="0"/>
                      </a:endParaRPr>
                    </a:p>
                  </a:txBody>
                  <a:tcPr marL="36500" marR="36500" marT="0" marB="0"/>
                </a:tc>
              </a:tr>
              <a:tr h="729994">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training courses/ consultancy/ institutions to train, monitor and mentor the progress specific to each industry (B19)</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Industrial professionals need training to adopt GSCM system in their industries and need training to maintain and monitor growth </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pPr>
                      <a:r>
                        <a:rPr lang="da-DK" sz="1300">
                          <a:effectLst/>
                          <a:latin typeface="Times New Roman" pitchFamily="18" charset="0"/>
                          <a:cs typeface="Times New Roman" pitchFamily="18" charset="0"/>
                        </a:rPr>
                        <a:t>Bowen et al., (2001a, b); Carter and Dresner (2001)</a:t>
                      </a:r>
                      <a:endParaRPr lang="en-US" sz="1300">
                        <a:effectLst/>
                        <a:latin typeface="Times New Roman" pitchFamily="18" charset="0"/>
                        <a:ea typeface="Calibri"/>
                        <a:cs typeface="Times New Roman" pitchFamily="18" charset="0"/>
                      </a:endParaRPr>
                    </a:p>
                  </a:txBody>
                  <a:tcPr marL="36500" marR="36500" marT="0" marB="0"/>
                </a:tc>
              </a:tr>
              <a:tr h="1313989">
                <a:tc>
                  <a:txBody>
                    <a:bodyPr/>
                    <a:lstStyle/>
                    <a:p>
                      <a:pPr marL="0" marR="0" algn="just">
                        <a:lnSpc>
                          <a:spcPct val="150000"/>
                        </a:lnSpc>
                        <a:spcBef>
                          <a:spcPts val="0"/>
                        </a:spcBef>
                        <a:spcAft>
                          <a:spcPts val="0"/>
                        </a:spcAft>
                        <a:tabLst>
                          <a:tab pos="171450" algn="l"/>
                          <a:tab pos="228600" algn="l"/>
                        </a:tabLst>
                      </a:pPr>
                      <a:r>
                        <a:rPr lang="en-US" sz="1300">
                          <a:effectLst/>
                          <a:latin typeface="Times New Roman" pitchFamily="18" charset="0"/>
                          <a:cs typeface="Times New Roman" pitchFamily="18" charset="0"/>
                        </a:rPr>
                        <a:t>Lack of customer awareness and pressure about GSCM (B20)</a:t>
                      </a:r>
                      <a:endParaRPr lang="en-US" sz="130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tabLst>
                          <a:tab pos="171450" algn="l"/>
                          <a:tab pos="228600" algn="l"/>
                        </a:tabLst>
                      </a:pPr>
                      <a:r>
                        <a:rPr lang="en-US" sz="1300" dirty="0" smtClean="0">
                          <a:effectLst/>
                          <a:latin typeface="Times New Roman" pitchFamily="18" charset="0"/>
                          <a:cs typeface="Times New Roman" pitchFamily="18" charset="0"/>
                        </a:rPr>
                        <a:t>Lack of environmental </a:t>
                      </a:r>
                      <a:r>
                        <a:rPr lang="en-US" sz="1300" dirty="0">
                          <a:effectLst/>
                          <a:latin typeface="Times New Roman" pitchFamily="18" charset="0"/>
                          <a:cs typeface="Times New Roman" pitchFamily="18" charset="0"/>
                        </a:rPr>
                        <a:t>consciousness of consumers is one of the most significant </a:t>
                      </a:r>
                      <a:r>
                        <a:rPr lang="en-US" sz="1300" dirty="0" smtClean="0">
                          <a:effectLst/>
                          <a:latin typeface="Times New Roman" pitchFamily="18" charset="0"/>
                          <a:cs typeface="Times New Roman" pitchFamily="18" charset="0"/>
                        </a:rPr>
                        <a:t>obstacle for </a:t>
                      </a:r>
                      <a:r>
                        <a:rPr lang="en-US" sz="1300" dirty="0">
                          <a:effectLst/>
                          <a:latin typeface="Times New Roman" pitchFamily="18" charset="0"/>
                          <a:cs typeface="Times New Roman" pitchFamily="18" charset="0"/>
                        </a:rPr>
                        <a:t>companies to engage in environmental management </a:t>
                      </a:r>
                      <a:endParaRPr lang="en-US" sz="1300" dirty="0">
                        <a:effectLst/>
                        <a:latin typeface="Times New Roman" pitchFamily="18" charset="0"/>
                        <a:ea typeface="Calibri"/>
                        <a:cs typeface="Times New Roman" pitchFamily="18" charset="0"/>
                      </a:endParaRPr>
                    </a:p>
                  </a:txBody>
                  <a:tcPr marL="36500" marR="36500" marT="0" marB="0"/>
                </a:tc>
                <a:tc>
                  <a:txBody>
                    <a:bodyPr/>
                    <a:lstStyle/>
                    <a:p>
                      <a:pPr marL="0" marR="0" algn="just">
                        <a:lnSpc>
                          <a:spcPct val="150000"/>
                        </a:lnSpc>
                        <a:spcBef>
                          <a:spcPts val="0"/>
                        </a:spcBef>
                        <a:spcAft>
                          <a:spcPts val="0"/>
                        </a:spcAft>
                      </a:pPr>
                      <a:r>
                        <a:rPr lang="da-DK" sz="1300" dirty="0">
                          <a:effectLst/>
                          <a:latin typeface="Times New Roman" pitchFamily="18" charset="0"/>
                          <a:cs typeface="Times New Roman" pitchFamily="18" charset="0"/>
                        </a:rPr>
                        <a:t>Chen et al., (2006); Jose (2008); Roarty (1997); Orsato (2006) </a:t>
                      </a:r>
                      <a:endParaRPr lang="en-US" sz="1300" dirty="0">
                        <a:effectLst/>
                        <a:latin typeface="Times New Roman" pitchFamily="18" charset="0"/>
                        <a:ea typeface="Calibri"/>
                        <a:cs typeface="Times New Roman" pitchFamily="18" charset="0"/>
                      </a:endParaRPr>
                    </a:p>
                  </a:txBody>
                  <a:tcPr marL="36500" marR="36500" marT="0" marB="0"/>
                </a:tc>
              </a:tr>
            </a:tbl>
          </a:graphicData>
        </a:graphic>
      </p:graphicFrame>
    </p:spTree>
    <p:extLst>
      <p:ext uri="{BB962C8B-B14F-4D97-AF65-F5344CB8AC3E}">
        <p14:creationId xmlns:p14="http://schemas.microsoft.com/office/powerpoint/2010/main" val="7446200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2">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7258</TotalTime>
  <Words>2272</Words>
  <Application>Microsoft Office PowerPoint</Application>
  <PresentationFormat>On-screen Show (4:3)</PresentationFormat>
  <Paragraphs>241</Paragraphs>
  <Slides>25</Slides>
  <Notes>22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Vaibhav Shri</cp:lastModifiedBy>
  <cp:revision>892</cp:revision>
  <cp:lastPrinted>1601-01-01T00:00:00Z</cp:lastPrinted>
  <dcterms:created xsi:type="dcterms:W3CDTF">2005-05-17T05:30:59Z</dcterms:created>
  <dcterms:modified xsi:type="dcterms:W3CDTF">2019-08-10T18:47:17Z</dcterms:modified>
</cp:coreProperties>
</file>