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9" r:id="rId3"/>
    <p:sldId id="300" r:id="rId4"/>
    <p:sldId id="268" r:id="rId5"/>
    <p:sldId id="301" r:id="rId6"/>
    <p:sldId id="271" r:id="rId7"/>
    <p:sldId id="272" r:id="rId8"/>
    <p:sldId id="302" r:id="rId9"/>
    <p:sldId id="305" r:id="rId10"/>
    <p:sldId id="306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303" r:id="rId27"/>
    <p:sldId id="304" r:id="rId28"/>
    <p:sldId id="290" r:id="rId29"/>
    <p:sldId id="291" r:id="rId30"/>
    <p:sldId id="292" r:id="rId31"/>
    <p:sldId id="296" r:id="rId32"/>
    <p:sldId id="297" r:id="rId33"/>
    <p:sldId id="298" r:id="rId34"/>
  </p:sldIdLst>
  <p:sldSz cx="9144000" cy="6858000" type="screen4x3"/>
  <p:notesSz cx="6858000" cy="9144000"/>
  <p:custDataLst>
    <p:tags r:id="rId3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0436-64DE-4A08-91B1-9420AA2C4020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0383-38FB-4E80-A2CA-425F61B79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6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7F84-27D4-411A-A0F9-C3AFF4BEEFDF}" type="slidenum">
              <a:rPr lang="ru-RU"/>
              <a:pPr/>
              <a:t>2</a:t>
            </a:fld>
            <a:endParaRPr lang="ru-RU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76709-EEE1-4D56-9B6E-045D582DEB2D}" type="slidenum">
              <a:rPr lang="ru-RU"/>
              <a:pPr/>
              <a:t>15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1F8FA-4926-4707-8BD9-2FE18A307514}" type="slidenum">
              <a:rPr lang="ru-RU"/>
              <a:pPr/>
              <a:t>16</a:t>
            </a:fld>
            <a:endParaRPr lang="ru-RU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C2C18-2CB4-41DC-AA29-CDD4DB76D6C8}" type="slidenum">
              <a:rPr lang="ru-RU"/>
              <a:pPr/>
              <a:t>17</a:t>
            </a:fld>
            <a:endParaRPr lang="ru-RU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4DAAF-62F4-4FBE-9950-1A08FB7EE69F}" type="slidenum">
              <a:rPr lang="ru-RU"/>
              <a:pPr/>
              <a:t>18</a:t>
            </a:fld>
            <a:endParaRPr lang="ru-RU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82AF5-B633-4FFD-8C06-9282100B0544}" type="slidenum">
              <a:rPr lang="ru-RU"/>
              <a:pPr/>
              <a:t>19</a:t>
            </a:fld>
            <a:endParaRPr lang="ru-RU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E17B8-A3EE-48AE-A76C-C8D69B7A3155}" type="slidenum">
              <a:rPr lang="ru-RU"/>
              <a:pPr/>
              <a:t>20</a:t>
            </a:fld>
            <a:endParaRPr lang="ru-RU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FFA24-C560-483B-88FC-487B9598F9CC}" type="slidenum">
              <a:rPr lang="ru-RU"/>
              <a:pPr/>
              <a:t>21</a:t>
            </a:fld>
            <a:endParaRPr lang="ru-RU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0AD22-8016-423B-B178-75E1F42E0B61}" type="slidenum">
              <a:rPr lang="ru-RU"/>
              <a:pPr/>
              <a:t>22</a:t>
            </a:fld>
            <a:endParaRPr lang="ru-RU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5DCC2-B067-4EF8-AD21-4E5F72149B9B}" type="slidenum">
              <a:rPr lang="ru-RU"/>
              <a:pPr/>
              <a:t>23</a:t>
            </a:fld>
            <a:endParaRPr lang="ru-RU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7F84-27D4-411A-A0F9-C3AFF4BEEFDF}" type="slidenum">
              <a:rPr lang="ru-RU"/>
              <a:pPr/>
              <a:t>28</a:t>
            </a:fld>
            <a:endParaRPr lang="ru-RU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AF583-D245-4949-8646-41D441924101}" type="slidenum">
              <a:rPr lang="ru-RU"/>
              <a:pPr/>
              <a:t>3</a:t>
            </a:fld>
            <a:endParaRPr lang="ru-RU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AF583-D245-4949-8646-41D441924101}" type="slidenum">
              <a:rPr lang="ru-RU"/>
              <a:pPr/>
              <a:t>29</a:t>
            </a:fld>
            <a:endParaRPr lang="ru-RU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04738-C1B8-47F1-98EA-BECEEC0E6201}" type="slidenum">
              <a:rPr lang="ru-RU"/>
              <a:pPr/>
              <a:t>30</a:t>
            </a:fld>
            <a:endParaRPr lang="ru-RU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5997C-AD53-475B-BF06-CFCE1CA89742}" type="slidenum">
              <a:rPr lang="ru-RU"/>
              <a:pPr/>
              <a:t>31</a:t>
            </a:fld>
            <a:endParaRPr lang="ru-RU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84489-2269-410C-9E87-3C156FAAB594}" type="slidenum">
              <a:rPr lang="ru-RU"/>
              <a:pPr/>
              <a:t>32</a:t>
            </a:fld>
            <a:endParaRPr 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04A5A-0A20-43BC-BA5E-5AF1AC4CE2B0}" type="slidenum">
              <a:rPr lang="ru-RU"/>
              <a:pPr/>
              <a:t>33</a:t>
            </a:fld>
            <a:endParaRPr lang="ru-RU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7242C-72CF-401D-93AF-3067266C67A7}" type="slidenum">
              <a:rPr lang="ru-RU"/>
              <a:pPr/>
              <a:t>4</a:t>
            </a:fld>
            <a:endParaRPr lang="ru-RU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9FBD1-6806-4595-934E-A2EC05A6C014}" type="slidenum">
              <a:rPr lang="ru-RU"/>
              <a:pPr/>
              <a:t>6</a:t>
            </a:fld>
            <a:endParaRPr lang="ru-RU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47FC3-6422-4F1B-A97B-8992E446C51A}" type="slidenum">
              <a:rPr lang="ru-RU"/>
              <a:pPr/>
              <a:t>7</a:t>
            </a:fld>
            <a:endParaRPr lang="ru-RU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6E731-0560-4E9E-8D63-53A734F264CC}" type="slidenum">
              <a:rPr lang="ru-RU"/>
              <a:pPr/>
              <a:t>11</a:t>
            </a:fld>
            <a:endParaRPr lang="ru-RU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034DA-9F13-47ED-BD6C-2AA1B84625F8}" type="slidenum">
              <a:rPr lang="ru-RU"/>
              <a:pPr/>
              <a:t>12</a:t>
            </a:fld>
            <a:endParaRPr lang="ru-RU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7460E-BB90-4D76-9575-29AEB57597D3}" type="slidenum">
              <a:rPr lang="ru-RU"/>
              <a:pPr/>
              <a:t>13</a:t>
            </a:fld>
            <a:endParaRPr lang="ru-RU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F78BB-9CF4-4471-8D11-441EFDFF87ED}" type="slidenum">
              <a:rPr lang="ru-RU"/>
              <a:pPr/>
              <a:t>14</a:t>
            </a:fld>
            <a:endParaRPr lang="ru-RU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8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3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41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37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59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06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8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58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2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09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3AB5-D6AA-4325-B1BB-8CFB28B9FDDA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B68A-8532-4AE8-B6B0-CC7C9CCC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Распознаватели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3200" b="1" dirty="0"/>
              <a:t>Недетерминированные </a:t>
            </a:r>
            <a:br>
              <a:rPr lang="ru-RU" sz="3200" b="1" dirty="0"/>
            </a:br>
            <a:r>
              <a:rPr lang="ru-RU" sz="3200" b="1" dirty="0"/>
              <a:t>          конечные автоматы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25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u="sng" dirty="0"/>
              <a:t>Построить НКА</a:t>
            </a:r>
            <a:r>
              <a:rPr lang="ru-RU" sz="2800" dirty="0"/>
              <a:t>, допускающий цепочки в алфавите </a:t>
            </a:r>
            <a:r>
              <a:rPr lang="en-US" sz="2800" dirty="0"/>
              <a:t>Z</a:t>
            </a:r>
            <a:r>
              <a:rPr lang="ru-RU" sz="2800" dirty="0"/>
              <a:t>={</a:t>
            </a:r>
            <a:r>
              <a:rPr lang="en-US" sz="2800" dirty="0"/>
              <a:t>z</a:t>
            </a:r>
            <a:r>
              <a:rPr lang="ru-RU" sz="2800" dirty="0"/>
              <a:t>1, </a:t>
            </a:r>
            <a:r>
              <a:rPr lang="en-US" sz="2800" dirty="0"/>
              <a:t>z</a:t>
            </a:r>
            <a:r>
              <a:rPr lang="ru-RU" sz="2800" dirty="0"/>
              <a:t>2, </a:t>
            </a:r>
            <a:r>
              <a:rPr lang="en-US" sz="2800" dirty="0"/>
              <a:t>z</a:t>
            </a:r>
            <a:r>
              <a:rPr lang="ru-RU" sz="2800" dirty="0"/>
              <a:t>3}, у которых последний символ цепочки уже появлялся в ней раньше, например ω=</a:t>
            </a:r>
            <a:r>
              <a:rPr lang="en-US" sz="2800" dirty="0"/>
              <a:t>z</a:t>
            </a:r>
            <a:r>
              <a:rPr lang="ru-RU" sz="2800" dirty="0"/>
              <a:t>1</a:t>
            </a:r>
            <a:r>
              <a:rPr lang="en-US" sz="2800" dirty="0"/>
              <a:t>z</a:t>
            </a:r>
            <a:r>
              <a:rPr lang="ru-RU" sz="2800" dirty="0"/>
              <a:t>2</a:t>
            </a:r>
            <a:r>
              <a:rPr lang="en-US" sz="2800" dirty="0"/>
              <a:t>z</a:t>
            </a:r>
            <a:r>
              <a:rPr lang="ru-RU" sz="2800" dirty="0"/>
              <a:t>3</a:t>
            </a:r>
            <a:r>
              <a:rPr lang="en-US" sz="2800" dirty="0"/>
              <a:t>z</a:t>
            </a:r>
            <a:r>
              <a:rPr lang="ru-RU" sz="2800" dirty="0"/>
              <a:t>2</a:t>
            </a:r>
            <a:r>
              <a:rPr lang="en-US" sz="2800" dirty="0"/>
              <a:t>z</a:t>
            </a:r>
            <a:r>
              <a:rPr lang="ru-RU" sz="2800" dirty="0"/>
              <a:t>1. 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545086"/>
              </p:ext>
            </p:extLst>
          </p:nvPr>
        </p:nvGraphicFramePr>
        <p:xfrm>
          <a:off x="107504" y="2276872"/>
          <a:ext cx="4752528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3" imgW="4463947" imgH="4174740" progId="Visio.Drawing.11">
                  <p:embed/>
                </p:oleObj>
              </mc:Choice>
              <mc:Fallback>
                <p:oleObj name="Visio" r:id="rId3" imgW="4463947" imgH="41747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276872"/>
                        <a:ext cx="4752528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57424"/>
              </p:ext>
            </p:extLst>
          </p:nvPr>
        </p:nvGraphicFramePr>
        <p:xfrm>
          <a:off x="5076056" y="2708920"/>
          <a:ext cx="3744416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Visio" r:id="rId5" imgW="3286978" imgH="1232010" progId="Visio.Drawing.11">
                  <p:embed/>
                </p:oleObj>
              </mc:Choice>
              <mc:Fallback>
                <p:oleObj name="Visio" r:id="rId5" imgW="3286978" imgH="123201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708920"/>
                        <a:ext cx="3744416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8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808-3C67-48B3-A5C7-3192CDE99025}" type="slidenum">
              <a:rPr lang="ru-RU"/>
              <a:pPr/>
              <a:t>11</a:t>
            </a:fld>
            <a:endParaRPr lang="ru-RU"/>
          </a:p>
        </p:txBody>
      </p:sp>
      <p:sp>
        <p:nvSpPr>
          <p:cNvPr id="23639" name="Line 87"/>
          <p:cNvSpPr>
            <a:spLocks noChangeAspect="1" noChangeShapeType="1"/>
          </p:cNvSpPr>
          <p:nvPr/>
        </p:nvSpPr>
        <p:spPr bwMode="auto">
          <a:xfrm>
            <a:off x="3124200" y="27305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1638300" y="1143000"/>
            <a:ext cx="4665663" cy="4222750"/>
            <a:chOff x="1638300" y="1143000"/>
            <a:chExt cx="4665663" cy="4222750"/>
          </a:xfrm>
        </p:grpSpPr>
        <p:sp>
          <p:nvSpPr>
            <p:cNvPr id="23647" name="Oval 95"/>
            <p:cNvSpPr>
              <a:spLocks noChangeAspect="1" noChangeArrowheads="1"/>
            </p:cNvSpPr>
            <p:nvPr/>
          </p:nvSpPr>
          <p:spPr bwMode="auto">
            <a:xfrm>
              <a:off x="2095500" y="4518025"/>
              <a:ext cx="855663" cy="8477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23672" name="Group 120"/>
            <p:cNvGrpSpPr>
              <a:grpSpLocks/>
            </p:cNvGrpSpPr>
            <p:nvPr/>
          </p:nvGrpSpPr>
          <p:grpSpPr bwMode="auto">
            <a:xfrm>
              <a:off x="2794000" y="3324225"/>
              <a:ext cx="641350" cy="633413"/>
              <a:chOff x="1738" y="1902"/>
              <a:chExt cx="404" cy="399"/>
            </a:xfrm>
          </p:grpSpPr>
          <p:sp>
            <p:nvSpPr>
              <p:cNvPr id="23642" name="Oval 90" descr="Светлый диагональный 2"/>
              <p:cNvSpPr>
                <a:spLocks noChangeAspect="1" noChangeArrowheads="1"/>
              </p:cNvSpPr>
              <p:nvPr/>
            </p:nvSpPr>
            <p:spPr bwMode="auto">
              <a:xfrm>
                <a:off x="1738" y="1902"/>
                <a:ext cx="404" cy="3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43" name="Text Box 91"/>
              <p:cNvSpPr txBox="1">
                <a:spLocks noChangeAspect="1" noChangeArrowheads="1"/>
              </p:cNvSpPr>
              <p:nvPr/>
            </p:nvSpPr>
            <p:spPr bwMode="auto">
              <a:xfrm>
                <a:off x="1872" y="1984"/>
                <a:ext cx="156" cy="2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0" bIns="0"/>
              <a:lstStyle/>
              <a:p>
                <a:pPr algn="l"/>
                <a:r>
                  <a:rPr lang="en-US" sz="2000"/>
                  <a:t>q</a:t>
                </a:r>
                <a:r>
                  <a:rPr lang="en-US" sz="2000" i="0" baseline="-25000"/>
                  <a:t>1</a:t>
                </a:r>
                <a:endParaRPr lang="en-US" sz="1000" i="0"/>
              </a:p>
            </p:txBody>
          </p:sp>
        </p:grpSp>
        <p:sp>
          <p:nvSpPr>
            <p:cNvPr id="23644" name="Oval 92"/>
            <p:cNvSpPr>
              <a:spLocks noChangeAspect="1" noChangeArrowheads="1"/>
            </p:cNvSpPr>
            <p:nvPr/>
          </p:nvSpPr>
          <p:spPr bwMode="auto">
            <a:xfrm>
              <a:off x="2095500" y="1974850"/>
              <a:ext cx="855663" cy="8493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45" name="Text Box 93"/>
            <p:cNvSpPr txBox="1">
              <a:spLocks noChangeAspect="1" noChangeArrowheads="1"/>
            </p:cNvSpPr>
            <p:nvPr/>
          </p:nvSpPr>
          <p:spPr bwMode="auto">
            <a:xfrm>
              <a:off x="3695700" y="2071688"/>
              <a:ext cx="174625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2000" i="0"/>
                <a:t>0</a:t>
              </a:r>
              <a:endParaRPr lang="en-US" sz="1000" i="0"/>
            </a:p>
          </p:txBody>
        </p:sp>
        <p:sp>
          <p:nvSpPr>
            <p:cNvPr id="23646" name="Text Box 94"/>
            <p:cNvSpPr txBox="1">
              <a:spLocks noChangeAspect="1" noChangeArrowheads="1"/>
            </p:cNvSpPr>
            <p:nvPr/>
          </p:nvSpPr>
          <p:spPr bwMode="auto">
            <a:xfrm>
              <a:off x="5078413" y="2071688"/>
              <a:ext cx="174625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2000" i="0"/>
                <a:t>0</a:t>
              </a:r>
              <a:endParaRPr lang="en-US" sz="1000" i="0"/>
            </a:p>
          </p:txBody>
        </p:sp>
        <p:sp>
          <p:nvSpPr>
            <p:cNvPr id="23648" name="Line 96"/>
            <p:cNvSpPr>
              <a:spLocks noChangeAspect="1" noChangeShapeType="1"/>
            </p:cNvSpPr>
            <p:nvPr/>
          </p:nvSpPr>
          <p:spPr bwMode="auto">
            <a:xfrm>
              <a:off x="3462338" y="2400300"/>
              <a:ext cx="714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49" name="Oval 97"/>
            <p:cNvSpPr>
              <a:spLocks noChangeAspect="1" noChangeArrowheads="1"/>
            </p:cNvSpPr>
            <p:nvPr/>
          </p:nvSpPr>
          <p:spPr bwMode="auto">
            <a:xfrm>
              <a:off x="5446713" y="1477963"/>
              <a:ext cx="857250" cy="8477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23650" name="Group 98"/>
            <p:cNvGrpSpPr>
              <a:grpSpLocks noChangeAspect="1"/>
            </p:cNvGrpSpPr>
            <p:nvPr/>
          </p:nvGrpSpPr>
          <p:grpSpPr bwMode="auto">
            <a:xfrm>
              <a:off x="5535613" y="2087563"/>
              <a:ext cx="641350" cy="633413"/>
              <a:chOff x="8872" y="10022"/>
              <a:chExt cx="503" cy="497"/>
            </a:xfrm>
          </p:grpSpPr>
          <p:sp>
            <p:nvSpPr>
              <p:cNvPr id="23651" name="Oval 99"/>
              <p:cNvSpPr>
                <a:spLocks noChangeAspect="1" noChangeArrowheads="1"/>
              </p:cNvSpPr>
              <p:nvPr/>
            </p:nvSpPr>
            <p:spPr bwMode="auto">
              <a:xfrm>
                <a:off x="8872" y="10022"/>
                <a:ext cx="503" cy="49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52" name="Text Box 100"/>
              <p:cNvSpPr txBox="1">
                <a:spLocks noChangeAspect="1" noChangeArrowheads="1"/>
              </p:cNvSpPr>
              <p:nvPr/>
            </p:nvSpPr>
            <p:spPr bwMode="auto">
              <a:xfrm>
                <a:off x="9061" y="10142"/>
                <a:ext cx="181" cy="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sz="2000"/>
                  <a:t>q</a:t>
                </a:r>
                <a:r>
                  <a:rPr lang="en-US" sz="2000" i="0" baseline="-25000"/>
                  <a:t>4</a:t>
                </a:r>
                <a:endParaRPr lang="en-US" sz="1000" i="0"/>
              </a:p>
            </p:txBody>
          </p:sp>
        </p:grpSp>
        <p:grpSp>
          <p:nvGrpSpPr>
            <p:cNvPr id="23653" name="Group 101"/>
            <p:cNvGrpSpPr>
              <a:grpSpLocks noChangeAspect="1"/>
            </p:cNvGrpSpPr>
            <p:nvPr/>
          </p:nvGrpSpPr>
          <p:grpSpPr bwMode="auto">
            <a:xfrm>
              <a:off x="4176713" y="2087563"/>
              <a:ext cx="641350" cy="633413"/>
              <a:chOff x="7807" y="10022"/>
              <a:chExt cx="502" cy="497"/>
            </a:xfrm>
          </p:grpSpPr>
          <p:sp>
            <p:nvSpPr>
              <p:cNvPr id="23654" name="Oval 102" descr="Светлый диагональный 2"/>
              <p:cNvSpPr>
                <a:spLocks noChangeAspect="1" noChangeArrowheads="1"/>
              </p:cNvSpPr>
              <p:nvPr/>
            </p:nvSpPr>
            <p:spPr bwMode="auto">
              <a:xfrm>
                <a:off x="7807" y="10022"/>
                <a:ext cx="502" cy="4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55" name="Text Box 103"/>
              <p:cNvSpPr txBox="1">
                <a:spLocks noChangeAspect="1" noChangeArrowheads="1"/>
              </p:cNvSpPr>
              <p:nvPr/>
            </p:nvSpPr>
            <p:spPr bwMode="auto">
              <a:xfrm>
                <a:off x="8001" y="10142"/>
                <a:ext cx="180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sz="2000"/>
                  <a:t>q</a:t>
                </a:r>
                <a:r>
                  <a:rPr lang="en-US" sz="2000" i="0" baseline="-25000"/>
                  <a:t>3</a:t>
                </a:r>
                <a:endParaRPr lang="en-US" sz="1000" i="0"/>
              </a:p>
            </p:txBody>
          </p:sp>
        </p:grpSp>
        <p:sp>
          <p:nvSpPr>
            <p:cNvPr id="23656" name="Line 104"/>
            <p:cNvSpPr>
              <a:spLocks noChangeAspect="1" noChangeShapeType="1"/>
            </p:cNvSpPr>
            <p:nvPr/>
          </p:nvSpPr>
          <p:spPr bwMode="auto">
            <a:xfrm>
              <a:off x="4806950" y="2400300"/>
              <a:ext cx="714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57" name="Line 105"/>
            <p:cNvSpPr>
              <a:spLocks noChangeAspect="1" noChangeShapeType="1"/>
            </p:cNvSpPr>
            <p:nvPr/>
          </p:nvSpPr>
          <p:spPr bwMode="auto">
            <a:xfrm>
              <a:off x="3124200" y="3968750"/>
              <a:ext cx="0" cy="595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3658" name="Group 106"/>
            <p:cNvGrpSpPr>
              <a:grpSpLocks noChangeAspect="1"/>
            </p:cNvGrpSpPr>
            <p:nvPr/>
          </p:nvGrpSpPr>
          <p:grpSpPr bwMode="auto">
            <a:xfrm>
              <a:off x="2794000" y="4556125"/>
              <a:ext cx="641350" cy="633413"/>
              <a:chOff x="6723" y="11958"/>
              <a:chExt cx="502" cy="497"/>
            </a:xfrm>
          </p:grpSpPr>
          <p:sp>
            <p:nvSpPr>
              <p:cNvPr id="23659" name="Oval 107"/>
              <p:cNvSpPr>
                <a:spLocks noChangeAspect="1" noChangeArrowheads="1"/>
              </p:cNvSpPr>
              <p:nvPr/>
            </p:nvSpPr>
            <p:spPr bwMode="auto">
              <a:xfrm>
                <a:off x="6723" y="11958"/>
                <a:ext cx="502" cy="49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60" name="Text Box 108"/>
              <p:cNvSpPr txBox="1">
                <a:spLocks noChangeAspect="1" noChangeArrowheads="1"/>
              </p:cNvSpPr>
              <p:nvPr/>
            </p:nvSpPr>
            <p:spPr bwMode="auto">
              <a:xfrm>
                <a:off x="6912" y="12078"/>
                <a:ext cx="180" cy="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sz="2000"/>
                  <a:t>q</a:t>
                </a:r>
                <a:r>
                  <a:rPr lang="en-US" sz="2000" i="0" baseline="-25000"/>
                  <a:t>2</a:t>
                </a:r>
                <a:endParaRPr lang="en-US" sz="1000" i="0"/>
              </a:p>
            </p:txBody>
          </p:sp>
        </p:grpSp>
        <p:sp>
          <p:nvSpPr>
            <p:cNvPr id="23661" name="Oval 109"/>
            <p:cNvSpPr>
              <a:spLocks noChangeAspect="1" noChangeArrowheads="1"/>
            </p:cNvSpPr>
            <p:nvPr/>
          </p:nvSpPr>
          <p:spPr bwMode="auto">
            <a:xfrm>
              <a:off x="2808288" y="2100263"/>
              <a:ext cx="641350" cy="63341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sz="2000"/>
                <a:t>q</a:t>
              </a:r>
              <a:r>
                <a:rPr lang="en-US" sz="2000" i="0" baseline="-25000"/>
                <a:t>0</a:t>
              </a:r>
              <a:endParaRPr lang="ru-RU" sz="2000" i="0" baseline="-25000"/>
            </a:p>
          </p:txBody>
        </p:sp>
        <p:sp>
          <p:nvSpPr>
            <p:cNvPr id="23662" name="Line 110"/>
            <p:cNvSpPr>
              <a:spLocks noChangeAspect="1" noChangeShapeType="1"/>
            </p:cNvSpPr>
            <p:nvPr/>
          </p:nvSpPr>
          <p:spPr bwMode="auto">
            <a:xfrm flipH="1">
              <a:off x="3236913" y="1833563"/>
              <a:ext cx="142875" cy="284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63" name="Line 111"/>
            <p:cNvSpPr>
              <a:spLocks noChangeAspect="1" noChangeShapeType="1"/>
            </p:cNvSpPr>
            <p:nvPr/>
          </p:nvSpPr>
          <p:spPr bwMode="auto">
            <a:xfrm>
              <a:off x="2709863" y="4546600"/>
              <a:ext cx="1428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64" name="Line 112"/>
            <p:cNvSpPr>
              <a:spLocks noChangeAspect="1" noChangeShapeType="1"/>
            </p:cNvSpPr>
            <p:nvPr/>
          </p:nvSpPr>
          <p:spPr bwMode="auto">
            <a:xfrm rot="4671850">
              <a:off x="6137275" y="2087562"/>
              <a:ext cx="141288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65" name="Text Box 113"/>
            <p:cNvSpPr txBox="1">
              <a:spLocks noChangeAspect="1" noChangeArrowheads="1"/>
            </p:cNvSpPr>
            <p:nvPr/>
          </p:nvSpPr>
          <p:spPr bwMode="auto">
            <a:xfrm>
              <a:off x="1638300" y="2259013"/>
              <a:ext cx="369888" cy="280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2000" i="0"/>
                <a:t>0,1</a:t>
              </a:r>
              <a:endParaRPr lang="en-US" sz="1000" i="0"/>
            </a:p>
          </p:txBody>
        </p:sp>
        <p:sp>
          <p:nvSpPr>
            <p:cNvPr id="23666" name="Text Box 114"/>
            <p:cNvSpPr txBox="1">
              <a:spLocks noChangeAspect="1" noChangeArrowheads="1"/>
            </p:cNvSpPr>
            <p:nvPr/>
          </p:nvSpPr>
          <p:spPr bwMode="auto">
            <a:xfrm>
              <a:off x="1711325" y="4800600"/>
              <a:ext cx="371475" cy="282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2000" i="0" dirty="0"/>
                <a:t>0,1</a:t>
              </a:r>
              <a:endParaRPr lang="en-US" sz="1000" i="0" dirty="0"/>
            </a:p>
          </p:txBody>
        </p:sp>
        <p:sp>
          <p:nvSpPr>
            <p:cNvPr id="23667" name="Text Box 115"/>
            <p:cNvSpPr txBox="1">
              <a:spLocks noChangeAspect="1" noChangeArrowheads="1"/>
            </p:cNvSpPr>
            <p:nvPr/>
          </p:nvSpPr>
          <p:spPr bwMode="auto">
            <a:xfrm>
              <a:off x="5710238" y="1143000"/>
              <a:ext cx="369888" cy="282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2000" i="0"/>
                <a:t>0,1</a:t>
              </a:r>
              <a:endParaRPr lang="en-US" sz="1000" i="0"/>
            </a:p>
          </p:txBody>
        </p:sp>
        <p:sp>
          <p:nvSpPr>
            <p:cNvPr id="23669" name="Text Box 117"/>
            <p:cNvSpPr txBox="1">
              <a:spLocks noChangeAspect="1" noChangeArrowheads="1"/>
            </p:cNvSpPr>
            <p:nvPr/>
          </p:nvSpPr>
          <p:spPr bwMode="auto">
            <a:xfrm>
              <a:off x="3360738" y="2814638"/>
              <a:ext cx="174625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2000" i="0"/>
                <a:t>1</a:t>
              </a:r>
              <a:endParaRPr lang="en-US" sz="1000" i="0"/>
            </a:p>
          </p:txBody>
        </p:sp>
        <p:sp>
          <p:nvSpPr>
            <p:cNvPr id="23670" name="Text Box 118"/>
            <p:cNvSpPr txBox="1">
              <a:spLocks noChangeAspect="1" noChangeArrowheads="1"/>
            </p:cNvSpPr>
            <p:nvPr/>
          </p:nvSpPr>
          <p:spPr bwMode="auto">
            <a:xfrm>
              <a:off x="3335338" y="4038600"/>
              <a:ext cx="174625" cy="230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2000" i="0"/>
                <a:t>1</a:t>
              </a:r>
              <a:endParaRPr lang="en-US" sz="1000" i="0"/>
            </a:p>
          </p:txBody>
        </p:sp>
      </p:grpSp>
      <p:sp>
        <p:nvSpPr>
          <p:cNvPr id="23674" name="Text Box 122"/>
          <p:cNvSpPr txBox="1">
            <a:spLocks noChangeArrowheads="1"/>
          </p:cNvSpPr>
          <p:nvPr/>
        </p:nvSpPr>
        <p:spPr bwMode="auto">
          <a:xfrm>
            <a:off x="15144" y="6093296"/>
            <a:ext cx="8964487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i="0" dirty="0" smtClean="0"/>
              <a:t> </a:t>
            </a:r>
            <a:r>
              <a:rPr lang="ru-RU" i="0" dirty="0"/>
              <a:t>Диаграмма </a:t>
            </a:r>
            <a:r>
              <a:rPr lang="ru-RU" i="0" dirty="0" smtClean="0"/>
              <a:t>автомата, принимающего любые цепочки, составленные из нулей и единиц, в которых встречаются два подряд идущих нуля или единицы.</a:t>
            </a:r>
          </a:p>
          <a:p>
            <a:pPr algn="l">
              <a:spcBef>
                <a:spcPct val="50000"/>
              </a:spcBef>
            </a:pPr>
            <a:r>
              <a:rPr lang="ru-RU" i="0" dirty="0" smtClean="0"/>
              <a:t>.</a:t>
            </a:r>
            <a:endParaRPr lang="ru-RU" i="0" dirty="0"/>
          </a:p>
        </p:txBody>
      </p:sp>
      <p:sp>
        <p:nvSpPr>
          <p:cNvPr id="23683" name="Line 131"/>
          <p:cNvSpPr>
            <a:spLocks noChangeShapeType="1"/>
          </p:cNvSpPr>
          <p:nvPr/>
        </p:nvSpPr>
        <p:spPr bwMode="auto">
          <a:xfrm>
            <a:off x="2844800" y="21209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89" name="Line 137"/>
          <p:cNvSpPr>
            <a:spLocks noChangeShapeType="1"/>
          </p:cNvSpPr>
          <p:nvPr/>
        </p:nvSpPr>
        <p:spPr bwMode="auto">
          <a:xfrm>
            <a:off x="890587" y="-269157"/>
            <a:ext cx="74898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690" name="Oval 138"/>
          <p:cNvSpPr>
            <a:spLocks noChangeArrowheads="1"/>
          </p:cNvSpPr>
          <p:nvPr/>
        </p:nvSpPr>
        <p:spPr bwMode="auto">
          <a:xfrm>
            <a:off x="5605463" y="2146300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91" name="Oval 139"/>
          <p:cNvSpPr>
            <a:spLocks noChangeArrowheads="1"/>
          </p:cNvSpPr>
          <p:nvPr/>
        </p:nvSpPr>
        <p:spPr bwMode="auto">
          <a:xfrm>
            <a:off x="2855913" y="4619625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265044" y="3219936"/>
            <a:ext cx="41314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δ(q</a:t>
            </a:r>
            <a:r>
              <a:rPr lang="ru-RU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0) = {q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ru-RU" dirty="0">
                <a:latin typeface="Arial" pitchFamily="34" charset="0"/>
                <a:cs typeface="Arial" pitchFamily="34" charset="0"/>
              </a:rPr>
              <a:t>},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δ(q</a:t>
            </a:r>
            <a:r>
              <a:rPr lang="ru-RU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1) = {q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ru-RU" dirty="0">
                <a:latin typeface="Arial" pitchFamily="34" charset="0"/>
                <a:cs typeface="Arial" pitchFamily="34" charset="0"/>
              </a:rPr>
              <a:t>},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δ(q</a:t>
            </a:r>
            <a:r>
              <a:rPr lang="ru-RU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0) = </a:t>
            </a:r>
            <a:r>
              <a:rPr lang="ru-RU" dirty="0">
                <a:latin typeface="Arial" pitchFamily="34" charset="0"/>
                <a:cs typeface="Arial" pitchFamily="34" charset="0"/>
                <a:sym typeface="Symbol" pitchFamily="18" charset="2"/>
              </a:rPr>
              <a:t></a:t>
            </a:r>
            <a:r>
              <a:rPr lang="ru-RU" dirty="0">
                <a:latin typeface="Arial" pitchFamily="34" charset="0"/>
                <a:cs typeface="Arial" pitchFamily="34" charset="0"/>
              </a:rPr>
              <a:t>, 	δ(q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1) = {q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dirty="0">
                <a:latin typeface="Arial" pitchFamily="34" charset="0"/>
                <a:cs typeface="Arial" pitchFamily="34" charset="0"/>
              </a:rPr>
              <a:t>},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δ(q</a:t>
            </a:r>
            <a:r>
              <a:rPr lang="ru-RU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0) = {q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dirty="0">
                <a:latin typeface="Arial" pitchFamily="34" charset="0"/>
                <a:cs typeface="Arial" pitchFamily="34" charset="0"/>
              </a:rPr>
              <a:t>}, 	δ(q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1) = {q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dirty="0">
                <a:latin typeface="Arial" pitchFamily="34" charset="0"/>
                <a:cs typeface="Arial" pitchFamily="34" charset="0"/>
              </a:rPr>
              <a:t>},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δ(q</a:t>
            </a:r>
            <a:r>
              <a:rPr lang="ru-RU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0) = {q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ru-RU" dirty="0">
                <a:latin typeface="Arial" pitchFamily="34" charset="0"/>
                <a:cs typeface="Arial" pitchFamily="34" charset="0"/>
              </a:rPr>
              <a:t>}, 	δ(q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1) = </a:t>
            </a:r>
            <a:r>
              <a:rPr lang="ru-RU" dirty="0">
                <a:latin typeface="Arial" pitchFamily="34" charset="0"/>
                <a:cs typeface="Arial" pitchFamily="34" charset="0"/>
                <a:sym typeface="Symbol" pitchFamily="18" charset="2"/>
              </a:rPr>
              <a:t>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δ(q</a:t>
            </a:r>
            <a:r>
              <a:rPr lang="ru-RU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0) = {q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ru-RU" dirty="0">
                <a:latin typeface="Arial" pitchFamily="34" charset="0"/>
                <a:cs typeface="Arial" pitchFamily="34" charset="0"/>
              </a:rPr>
              <a:t>}, 	δ(q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1) = {q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ru-RU" dirty="0">
                <a:latin typeface="Arial" pitchFamily="34" charset="0"/>
                <a:cs typeface="Arial" pitchFamily="34" charset="0"/>
              </a:rPr>
              <a:t>}.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1320" y="116632"/>
            <a:ext cx="8676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Пример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ndfa</a:t>
            </a:r>
            <a:r>
              <a:rPr lang="ru-RU" dirty="0">
                <a:latin typeface="Arial" pitchFamily="34" charset="0"/>
                <a:cs typeface="Arial" pitchFamily="34" charset="0"/>
              </a:rPr>
              <a:t>, который распознает множество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{0,1}</a:t>
            </a:r>
            <a:r>
              <a:rPr lang="ru-RU" baseline="30000" dirty="0">
                <a:latin typeface="Arial" pitchFamily="34" charset="0"/>
                <a:cs typeface="Arial" pitchFamily="34" charset="0"/>
              </a:rPr>
              <a:t>*</a:t>
            </a:r>
            <a:r>
              <a:rPr lang="ru-RU" dirty="0">
                <a:latin typeface="Arial" pitchFamily="34" charset="0"/>
                <a:cs typeface="Arial" pitchFamily="34" charset="0"/>
              </a:rPr>
              <a:t>{00,11}{0,1}</a:t>
            </a:r>
            <a:r>
              <a:rPr lang="ru-RU" baseline="30000" dirty="0">
                <a:latin typeface="Arial" pitchFamily="34" charset="0"/>
                <a:cs typeface="Arial" pitchFamily="34" charset="0"/>
              </a:rPr>
              <a:t>*</a:t>
            </a:r>
            <a:r>
              <a:rPr lang="ru-RU" dirty="0">
                <a:latin typeface="Arial" pitchFamily="34" charset="0"/>
                <a:cs typeface="Arial" pitchFamily="34" charset="0"/>
              </a:rPr>
              <a:t>: </a:t>
            </a:r>
          </a:p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M = ({q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ru-RU" dirty="0">
                <a:latin typeface="Arial" pitchFamily="34" charset="0"/>
                <a:cs typeface="Arial" pitchFamily="34" charset="0"/>
              </a:rPr>
              <a:t>, 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ru-RU" dirty="0">
                <a:latin typeface="Arial" pitchFamily="34" charset="0"/>
                <a:cs typeface="Arial" pitchFamily="34" charset="0"/>
              </a:rPr>
              <a:t>, 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dirty="0">
                <a:latin typeface="Arial" pitchFamily="34" charset="0"/>
                <a:cs typeface="Arial" pitchFamily="34" charset="0"/>
              </a:rPr>
              <a:t>, 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ru-RU" dirty="0">
                <a:latin typeface="Arial" pitchFamily="34" charset="0"/>
                <a:cs typeface="Arial" pitchFamily="34" charset="0"/>
              </a:rPr>
              <a:t>, 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ru-RU" dirty="0">
                <a:latin typeface="Arial" pitchFamily="34" charset="0"/>
                <a:cs typeface="Arial" pitchFamily="34" charset="0"/>
              </a:rPr>
              <a:t>}, {0, 1}, δ, 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ru-RU" dirty="0">
                <a:latin typeface="Arial" pitchFamily="34" charset="0"/>
                <a:cs typeface="Arial" pitchFamily="34" charset="0"/>
              </a:rPr>
              <a:t>, {q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dirty="0">
                <a:latin typeface="Arial" pitchFamily="34" charset="0"/>
                <a:cs typeface="Arial" pitchFamily="34" charset="0"/>
              </a:rPr>
              <a:t>, q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ru-RU" dirty="0">
                <a:latin typeface="Arial" pitchFamily="34" charset="0"/>
                <a:cs typeface="Arial" pitchFamily="34" charset="0"/>
              </a:rPr>
              <a:t>})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E3B9-6241-46C3-B44D-60C19CE28BAD}" type="slidenum">
              <a:rPr lang="ru-RU"/>
              <a:pPr/>
              <a:t>12</a:t>
            </a:fld>
            <a:endParaRPr lang="ru-RU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848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u-RU" sz="3200" b="1" i="0" dirty="0"/>
              <a:t>   </a:t>
            </a:r>
            <a:r>
              <a:rPr lang="en-US" sz="3200" b="1" i="0" dirty="0"/>
              <a:t> </a:t>
            </a:r>
            <a:r>
              <a:rPr lang="ru-RU" sz="3200" b="1" i="0" dirty="0"/>
              <a:t>Теорема </a:t>
            </a:r>
            <a:r>
              <a:rPr lang="ru-RU" sz="3200" dirty="0" smtClean="0"/>
              <a:t>Пусть</a:t>
            </a:r>
            <a:r>
              <a:rPr lang="ru-RU" sz="3200" i="0" dirty="0" smtClean="0"/>
              <a:t> </a:t>
            </a:r>
            <a:r>
              <a:rPr lang="ru-RU" sz="3200" dirty="0"/>
              <a:t>L</a:t>
            </a:r>
            <a:r>
              <a:rPr lang="ru-RU" sz="3200" i="0" dirty="0"/>
              <a:t> — </a:t>
            </a:r>
            <a:r>
              <a:rPr lang="ru-RU" sz="3200" dirty="0"/>
              <a:t>язык, </a:t>
            </a:r>
            <a:r>
              <a:rPr lang="ru-RU" sz="3200" dirty="0" err="1"/>
              <a:t>распоз-наваемый</a:t>
            </a:r>
            <a:r>
              <a:rPr lang="ru-RU" sz="3200" dirty="0"/>
              <a:t> недетерминированным конечным автоматом. Тогда существует </a:t>
            </a:r>
            <a:r>
              <a:rPr lang="ru-RU" sz="3200" dirty="0" smtClean="0"/>
              <a:t>детерминированный </a:t>
            </a:r>
            <a:r>
              <a:rPr lang="ru-RU" sz="3200" dirty="0"/>
              <a:t>конечный автомат, который распознаёт</a:t>
            </a:r>
            <a:r>
              <a:rPr lang="ru-RU" sz="3200" i="0" dirty="0"/>
              <a:t> </a:t>
            </a:r>
            <a:r>
              <a:rPr lang="ru-RU" sz="3200" dirty="0"/>
              <a:t>L</a:t>
            </a:r>
            <a:r>
              <a:rPr lang="ru-RU" sz="3200" i="0" dirty="0"/>
              <a:t>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55650" y="3141663"/>
            <a:ext cx="78486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3200" i="0"/>
              <a:t> </a:t>
            </a:r>
            <a:r>
              <a:rPr lang="ru-RU" sz="3200" u="sng"/>
              <a:t>Доказательство</a:t>
            </a:r>
            <a:r>
              <a:rPr lang="ru-RU" sz="3200" i="0"/>
              <a:t>. Пусть </a:t>
            </a:r>
            <a:r>
              <a:rPr lang="ru-RU" sz="3200"/>
              <a:t>M</a:t>
            </a:r>
            <a:r>
              <a:rPr lang="ru-RU" sz="3200" i="0"/>
              <a:t> = (</a:t>
            </a:r>
            <a:r>
              <a:rPr lang="ru-RU" sz="3200"/>
              <a:t>Q</a:t>
            </a:r>
            <a:r>
              <a:rPr lang="ru-RU" sz="3200" i="0"/>
              <a:t>, Σ, δ, 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/>
              <a:t>, </a:t>
            </a:r>
            <a:r>
              <a:rPr lang="ru-RU" sz="3200"/>
              <a:t>F</a:t>
            </a:r>
            <a:r>
              <a:rPr lang="ru-RU" sz="3200" i="0"/>
              <a:t>) — ndfa и </a:t>
            </a:r>
            <a:r>
              <a:rPr lang="ru-RU" sz="3200"/>
              <a:t>L </a:t>
            </a:r>
            <a:r>
              <a:rPr lang="ru-RU" sz="3200" i="0"/>
              <a:t>= </a:t>
            </a:r>
            <a:r>
              <a:rPr lang="ru-RU" sz="3200"/>
              <a:t>T </a:t>
            </a:r>
            <a:r>
              <a:rPr lang="ru-RU" sz="3200" i="0"/>
              <a:t>(</a:t>
            </a:r>
            <a:r>
              <a:rPr lang="ru-RU" sz="3200"/>
              <a:t>M</a:t>
            </a:r>
            <a:r>
              <a:rPr lang="ru-RU" sz="3200" i="0"/>
              <a:t>). </a:t>
            </a:r>
            <a:endParaRPr lang="en-US" sz="3200" i="0"/>
          </a:p>
          <a:p>
            <a:pPr algn="just">
              <a:lnSpc>
                <a:spcPct val="120000"/>
              </a:lnSpc>
            </a:pPr>
            <a:r>
              <a:rPr lang="en-US" sz="3200" i="0"/>
              <a:t>   </a:t>
            </a:r>
            <a:r>
              <a:rPr lang="ru-RU" sz="3200" i="0"/>
              <a:t>Определим dfa </a:t>
            </a:r>
            <a:endParaRPr lang="en-US" sz="3200" i="0"/>
          </a:p>
          <a:p>
            <a:pPr algn="just">
              <a:lnSpc>
                <a:spcPct val="120000"/>
              </a:lnSpc>
            </a:pPr>
            <a:r>
              <a:rPr lang="ru-RU" sz="3200" i="0"/>
              <a:t>следующим образом. </a:t>
            </a:r>
            <a:endParaRPr lang="ru-RU" sz="320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903663" y="4365625"/>
          <a:ext cx="39512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1409400" imgH="241200" progId="Equation.DSMT4">
                  <p:embed/>
                </p:oleObj>
              </mc:Choice>
              <mc:Fallback>
                <p:oleObj name="Equation" r:id="rId4" imgW="1409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4365625"/>
                        <a:ext cx="39512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7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3AD-EB4D-4294-8559-17055FACBBA6}" type="slidenum">
              <a:rPr lang="ru-RU"/>
              <a:pPr/>
              <a:t>13</a:t>
            </a:fld>
            <a:endParaRPr lang="ru-RU"/>
          </a:p>
        </p:txBody>
      </p:sp>
      <p:grpSp>
        <p:nvGrpSpPr>
          <p:cNvPr id="173065" name="Group 9"/>
          <p:cNvGrpSpPr>
            <a:grpSpLocks/>
          </p:cNvGrpSpPr>
          <p:nvPr/>
        </p:nvGrpSpPr>
        <p:grpSpPr bwMode="auto">
          <a:xfrm>
            <a:off x="685800" y="212725"/>
            <a:ext cx="6858000" cy="846138"/>
            <a:chOff x="432" y="134"/>
            <a:chExt cx="4320" cy="533"/>
          </a:xfrm>
        </p:grpSpPr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432" y="134"/>
              <a:ext cx="39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ru-RU" i="0">
                  <a:solidFill>
                    <a:schemeClr val="folHlink"/>
                  </a:solidFill>
                </a:rPr>
                <a:t>Эквивалентность недетерминированных и детерминированных конечных автоматов</a:t>
              </a:r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480" y="667"/>
              <a:ext cx="42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73067" name="Group 11"/>
          <p:cNvGrpSpPr>
            <a:grpSpLocks/>
          </p:cNvGrpSpPr>
          <p:nvPr/>
        </p:nvGrpSpPr>
        <p:grpSpPr bwMode="auto">
          <a:xfrm>
            <a:off x="755650" y="1093788"/>
            <a:ext cx="7632700" cy="5016500"/>
            <a:chOff x="476" y="689"/>
            <a:chExt cx="4808" cy="3160"/>
          </a:xfrm>
        </p:grpSpPr>
        <p:sp>
          <p:nvSpPr>
            <p:cNvPr id="173060" name="Rectangle 4"/>
            <p:cNvSpPr>
              <a:spLocks noChangeArrowheads="1"/>
            </p:cNvSpPr>
            <p:nvPr/>
          </p:nvSpPr>
          <p:spPr bwMode="auto">
            <a:xfrm>
              <a:off x="476" y="689"/>
              <a:ext cx="4808" cy="3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sz="3200" i="0" dirty="0"/>
                <a:t>    </a:t>
              </a:r>
              <a:r>
                <a:rPr lang="ru-RU" sz="3200" dirty="0">
                  <a:latin typeface="Times New Roman" pitchFamily="18" charset="0"/>
                </a:rPr>
                <a:t>Положим Q′={[s]</a:t>
              </a:r>
              <a:r>
                <a:rPr lang="ru-RU" sz="3200" dirty="0">
                  <a:latin typeface="Times New Roman" pitchFamily="18" charset="0"/>
                  <a:sym typeface="Symbol" pitchFamily="18" charset="2"/>
                </a:rPr>
                <a:t></a:t>
              </a:r>
              <a:r>
                <a:rPr lang="ru-RU" sz="3200" dirty="0">
                  <a:latin typeface="Times New Roman" pitchFamily="18" charset="0"/>
                </a:rPr>
                <a:t> s</a:t>
              </a:r>
              <a:r>
                <a:rPr lang="ru-RU" sz="3200" dirty="0"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lang="ru-RU" sz="3200" dirty="0">
                  <a:latin typeface="Times New Roman" pitchFamily="18" charset="0"/>
                </a:rPr>
                <a:t>2Q}. </a:t>
              </a:r>
              <a:endParaRPr lang="en-US" sz="3200" dirty="0">
                <a:latin typeface="Times New Roman" pitchFamily="18" charset="0"/>
              </a:endParaRPr>
            </a:p>
            <a:p>
              <a:pPr algn="just"/>
              <a:r>
                <a:rPr lang="en-US" sz="3200" dirty="0">
                  <a:latin typeface="Times New Roman" pitchFamily="18" charset="0"/>
                </a:rPr>
                <a:t>    </a:t>
              </a:r>
              <a:r>
                <a:rPr lang="ru-RU" sz="3200" dirty="0">
                  <a:latin typeface="Times New Roman" pitchFamily="18" charset="0"/>
                </a:rPr>
                <a:t>Состояние из множества Q′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</a:rPr>
                <a:t>будем представлять в виде [q1,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</a:rPr>
                <a:t>q2,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</a:rPr>
                <a:t>..., </a:t>
              </a:r>
              <a:r>
                <a:rPr lang="ru-RU" sz="3200" dirty="0" err="1">
                  <a:latin typeface="Times New Roman" pitchFamily="18" charset="0"/>
                </a:rPr>
                <a:t>qi</a:t>
              </a:r>
              <a:r>
                <a:rPr lang="ru-RU" sz="3200" dirty="0">
                  <a:latin typeface="Times New Roman" pitchFamily="18" charset="0"/>
                </a:rPr>
                <a:t>], где q</a:t>
              </a:r>
              <a:r>
                <a:rPr lang="en-US" sz="3200" dirty="0" err="1">
                  <a:latin typeface="Times New Roman" pitchFamily="18" charset="0"/>
                </a:rPr>
                <a:t>i</a:t>
              </a:r>
              <a:r>
                <a:rPr lang="en-US" sz="3200" dirty="0"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lang="ru-RU" sz="3200" dirty="0">
                  <a:latin typeface="Times New Roman" pitchFamily="18" charset="0"/>
                </a:rPr>
                <a:t>Q</a:t>
              </a:r>
              <a:r>
                <a:rPr lang="en-US" sz="3200" dirty="0">
                  <a:latin typeface="Times New Roman" pitchFamily="18" charset="0"/>
                </a:rPr>
                <a:t> (</a:t>
              </a:r>
              <a:r>
                <a:rPr lang="en-US" sz="3200" dirty="0" err="1">
                  <a:latin typeface="Times New Roman" pitchFamily="18" charset="0"/>
                </a:rPr>
                <a:t>i</a:t>
              </a:r>
              <a:r>
                <a:rPr lang="en-US" sz="3200" dirty="0">
                  <a:latin typeface="Times New Roman" pitchFamily="18" charset="0"/>
                </a:rPr>
                <a:t> &gt; 0)</a:t>
              </a:r>
              <a:r>
                <a:rPr lang="ru-RU" sz="3200" dirty="0">
                  <a:latin typeface="Times New Roman" pitchFamily="18" charset="0"/>
                </a:rPr>
                <a:t>. </a:t>
              </a:r>
            </a:p>
            <a:p>
              <a:pPr algn="just"/>
              <a:r>
                <a:rPr lang="ru-RU" sz="3200" dirty="0">
                  <a:latin typeface="Times New Roman" pitchFamily="18" charset="0"/>
                </a:rPr>
                <a:t>   Обозначение </a:t>
              </a:r>
              <a:r>
                <a:rPr lang="ru-RU" sz="3200" dirty="0">
                  <a:latin typeface="Times New Roman" pitchFamily="18" charset="0"/>
                  <a:sym typeface="Symbol" pitchFamily="18" charset="2"/>
                </a:rPr>
                <a:t></a:t>
              </a:r>
              <a:r>
                <a:rPr lang="ru-RU" sz="3200" dirty="0">
                  <a:latin typeface="Times New Roman" pitchFamily="18" charset="0"/>
                </a:rPr>
                <a:t> будем использовать в случае, когда i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</a:rPr>
                <a:t>=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</a:rPr>
                <a:t>0, то есть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</a:rPr>
                <a:t>s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</a:rPr>
                <a:t>=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  <a:sym typeface="Symbol" pitchFamily="18" charset="2"/>
                </a:rPr>
                <a:t></a:t>
              </a:r>
              <a:r>
                <a:rPr lang="ru-RU" sz="3200" dirty="0">
                  <a:latin typeface="Times New Roman" pitchFamily="18" charset="0"/>
                </a:rPr>
                <a:t>. </a:t>
              </a:r>
            </a:p>
            <a:p>
              <a:pPr algn="just"/>
              <a:r>
                <a:rPr lang="ru-RU" sz="3200" dirty="0">
                  <a:latin typeface="Times New Roman" pitchFamily="18" charset="0"/>
                </a:rPr>
                <a:t>   Начальное состояние q0′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</a:rPr>
                <a:t>=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</a:rPr>
                <a:t>[q0]. </a:t>
              </a:r>
            </a:p>
            <a:p>
              <a:pPr algn="just"/>
              <a:r>
                <a:rPr lang="ru-RU" sz="3200" dirty="0">
                  <a:latin typeface="Times New Roman" pitchFamily="18" charset="0"/>
                </a:rPr>
                <a:t>   Таким образом, </a:t>
              </a:r>
              <a:r>
                <a:rPr lang="en-US" sz="3200" dirty="0" err="1">
                  <a:latin typeface="Times New Roman" pitchFamily="18" charset="0"/>
                </a:rPr>
                <a:t>dfa</a:t>
              </a:r>
              <a:r>
                <a:rPr lang="ru-RU" sz="3200" dirty="0">
                  <a:latin typeface="Times New Roman" pitchFamily="18" charset="0"/>
                </a:rPr>
                <a:t> </a:t>
              </a:r>
              <a:r>
                <a:rPr lang="en-US" sz="3200" dirty="0">
                  <a:latin typeface="Times New Roman" pitchFamily="18" charset="0"/>
                </a:rPr>
                <a:t> </a:t>
              </a:r>
              <a:r>
                <a:rPr lang="ru-RU" sz="3200" dirty="0">
                  <a:latin typeface="Times New Roman" pitchFamily="18" charset="0"/>
                </a:rPr>
                <a:t>    будет хранить след всех состояний, в которых </a:t>
              </a:r>
              <a:r>
                <a:rPr lang="en-US" sz="3200" dirty="0" err="1">
                  <a:latin typeface="Times New Roman" pitchFamily="18" charset="0"/>
                </a:rPr>
                <a:t>ndfa</a:t>
              </a:r>
              <a:r>
                <a:rPr lang="ru-RU" sz="3200" dirty="0">
                  <a:latin typeface="Times New Roman" pitchFamily="18" charset="0"/>
                </a:rPr>
                <a:t> M мог бы быть в любой данный момент. </a:t>
              </a:r>
            </a:p>
          </p:txBody>
        </p:sp>
        <p:graphicFrame>
          <p:nvGraphicFramePr>
            <p:cNvPr id="17306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4281398"/>
                </p:ext>
              </p:extLst>
            </p:nvPr>
          </p:nvGraphicFramePr>
          <p:xfrm>
            <a:off x="3107" y="2840"/>
            <a:ext cx="42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Equation" r:id="rId4" imgW="241200" imgH="164880" progId="Equation.DSMT4">
                    <p:embed/>
                  </p:oleObj>
                </mc:Choice>
                <mc:Fallback>
                  <p:oleObj name="Equation" r:id="rId4" imgW="2412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840"/>
                          <a:ext cx="42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720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418-8F0D-4486-B593-0D520E5D5859}" type="slidenum">
              <a:rPr lang="ru-RU"/>
              <a:pPr/>
              <a:t>14</a:t>
            </a:fld>
            <a:endParaRPr lang="ru-RU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755650" y="1484313"/>
            <a:ext cx="7775575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i="0"/>
              <a:t>   </a:t>
            </a:r>
            <a:r>
              <a:rPr lang="ru-RU" sz="3200" i="0"/>
              <a:t>Пусть </a:t>
            </a:r>
            <a:r>
              <a:rPr lang="en-US" sz="3200" i="0"/>
              <a:t>     </a:t>
            </a:r>
            <a:r>
              <a:rPr lang="ru-RU" sz="3200" i="0"/>
              <a:t>— множество всех состояний из </a:t>
            </a:r>
            <a:r>
              <a:rPr lang="ru-RU" sz="3200"/>
              <a:t>Q</a:t>
            </a:r>
            <a:r>
              <a:rPr lang="ru-RU" sz="3200" i="0"/>
              <a:t>′, содержащих хотя бы одно состояние из множества конечных состояний </a:t>
            </a:r>
            <a:r>
              <a:rPr lang="ru-RU" sz="3200"/>
              <a:t>F</a:t>
            </a:r>
            <a:r>
              <a:rPr lang="ru-RU" sz="3200" i="0"/>
              <a:t>.</a:t>
            </a:r>
          </a:p>
          <a:p>
            <a:pPr algn="just"/>
            <a:r>
              <a:rPr lang="ru-RU" sz="3200" i="0"/>
              <a:t>   Входной алфавит Σ</a:t>
            </a:r>
            <a:r>
              <a:rPr lang="ru-RU" sz="3200" i="0">
                <a:cs typeface="Times New Roman" pitchFamily="18" charset="0"/>
              </a:rPr>
              <a:t>′</a:t>
            </a:r>
            <a:r>
              <a:rPr lang="en-US" sz="3200" i="0">
                <a:cs typeface="Times New Roman" pitchFamily="18" charset="0"/>
              </a:rPr>
              <a:t> =</a:t>
            </a:r>
            <a:r>
              <a:rPr lang="ru-RU" sz="3200" i="0"/>
              <a:t> Σ</a:t>
            </a:r>
            <a:r>
              <a:rPr lang="en-US" sz="3200" i="0"/>
              <a:t> </a:t>
            </a:r>
            <a:r>
              <a:rPr lang="ru-RU" sz="3200" i="0"/>
              <a:t>— такой же, как в данном ndfa</a:t>
            </a:r>
            <a:r>
              <a:rPr lang="ru-RU" sz="3200"/>
              <a:t> M</a:t>
            </a:r>
            <a:r>
              <a:rPr lang="ru-RU" sz="3200" i="0"/>
              <a:t>. </a:t>
            </a:r>
          </a:p>
        </p:txBody>
      </p:sp>
      <p:grpSp>
        <p:nvGrpSpPr>
          <p:cNvPr id="174085" name="Group 5"/>
          <p:cNvGrpSpPr>
            <a:grpSpLocks/>
          </p:cNvGrpSpPr>
          <p:nvPr/>
        </p:nvGrpSpPr>
        <p:grpSpPr bwMode="auto">
          <a:xfrm>
            <a:off x="685800" y="212725"/>
            <a:ext cx="6858000" cy="917575"/>
            <a:chOff x="432" y="224"/>
            <a:chExt cx="4320" cy="578"/>
          </a:xfrm>
        </p:grpSpPr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432" y="224"/>
              <a:ext cx="39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Эквивалентность недетерминированных и детерминированных конечных автоматов</a:t>
              </a:r>
            </a:p>
          </p:txBody>
        </p:sp>
        <p:sp>
          <p:nvSpPr>
            <p:cNvPr id="174087" name="Line 7"/>
            <p:cNvSpPr>
              <a:spLocks noChangeShapeType="1"/>
            </p:cNvSpPr>
            <p:nvPr/>
          </p:nvSpPr>
          <p:spPr bwMode="auto">
            <a:xfrm>
              <a:off x="480" y="802"/>
              <a:ext cx="42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2268538" y="1549400"/>
          <a:ext cx="5349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4" imgW="190440" imgH="164880" progId="Equation.DSMT4">
                  <p:embed/>
                </p:oleObj>
              </mc:Choice>
              <mc:Fallback>
                <p:oleObj name="Equation" r:id="rId4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49400"/>
                        <a:ext cx="5349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4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EA5D-7EF9-4473-9B63-97FD0847A2DB}" type="slidenum">
              <a:rPr lang="ru-RU"/>
              <a:pPr/>
              <a:t>15</a:t>
            </a:fld>
            <a:endParaRPr lang="ru-RU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1282700"/>
            <a:ext cx="80010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i="0"/>
              <a:t>   </a:t>
            </a:r>
            <a:r>
              <a:rPr lang="ru-RU" sz="3200" i="0"/>
              <a:t>Определим </a:t>
            </a:r>
            <a:endParaRPr lang="en-US" sz="3200" i="0"/>
          </a:p>
          <a:p>
            <a:r>
              <a:rPr lang="ru-RU" sz="3200" i="0"/>
              <a:t>δ</a:t>
            </a:r>
            <a:r>
              <a:rPr lang="ru-RU" sz="3200" i="0" baseline="30000">
                <a:latin typeface="Courier New" pitchFamily="49" charset="0"/>
              </a:rPr>
              <a:t>’</a:t>
            </a:r>
            <a:r>
              <a:rPr lang="ru-RU" sz="3200" i="0"/>
              <a:t>([</a:t>
            </a:r>
            <a:r>
              <a:rPr lang="ru-RU" sz="3200"/>
              <a:t>q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ru-RU" sz="3200"/>
              <a:t>q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ru-RU" sz="3200"/>
              <a:t>q</a:t>
            </a:r>
            <a:r>
              <a:rPr lang="ru-RU" sz="3200" baseline="-25000"/>
              <a:t>i</a:t>
            </a:r>
            <a:r>
              <a:rPr lang="ru-RU" sz="3200" i="0"/>
              <a:t>], </a:t>
            </a:r>
            <a:r>
              <a:rPr lang="ru-RU" sz="3200"/>
              <a:t>a</a:t>
            </a:r>
            <a:r>
              <a:rPr lang="ru-RU" sz="3200" i="0"/>
              <a:t>) = [</a:t>
            </a:r>
            <a:r>
              <a:rPr lang="ru-RU" sz="3200"/>
              <a:t>p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ru-RU" sz="3200"/>
              <a:t>p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ru-RU" sz="3200"/>
              <a:t>p</a:t>
            </a:r>
            <a:r>
              <a:rPr lang="ru-RU" sz="3200" baseline="-25000"/>
              <a:t>j</a:t>
            </a:r>
            <a:r>
              <a:rPr lang="ru-RU" sz="3200" i="0"/>
              <a:t>] </a:t>
            </a:r>
            <a:endParaRPr lang="en-US" sz="3200" i="0"/>
          </a:p>
          <a:p>
            <a:pPr algn="l"/>
            <a:r>
              <a:rPr lang="ru-RU" sz="3200" i="0"/>
              <a:t>тогда и только тогда, когда </a:t>
            </a:r>
            <a:endParaRPr lang="en-US" sz="3200" i="0"/>
          </a:p>
          <a:p>
            <a:r>
              <a:rPr lang="ru-RU" sz="3200" i="0"/>
              <a:t>δ({</a:t>
            </a:r>
            <a:r>
              <a:rPr lang="ru-RU" sz="3200"/>
              <a:t>q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ru-RU" sz="3200"/>
              <a:t>q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ru-RU" sz="3200"/>
              <a:t>q</a:t>
            </a:r>
            <a:r>
              <a:rPr lang="ru-RU" sz="3200" baseline="-25000"/>
              <a:t>i</a:t>
            </a:r>
            <a:r>
              <a:rPr lang="ru-RU" sz="3200" i="0"/>
              <a:t>}, </a:t>
            </a:r>
            <a:r>
              <a:rPr lang="ru-RU" sz="3200"/>
              <a:t>a</a:t>
            </a:r>
            <a:r>
              <a:rPr lang="ru-RU" sz="3200" i="0"/>
              <a:t>) = {</a:t>
            </a:r>
            <a:r>
              <a:rPr lang="ru-RU" sz="3200"/>
              <a:t>p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ru-RU" sz="3200"/>
              <a:t>p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ru-RU" sz="3200"/>
              <a:t>p</a:t>
            </a:r>
            <a:r>
              <a:rPr lang="ru-RU" sz="3200" baseline="-25000"/>
              <a:t>j</a:t>
            </a:r>
            <a:r>
              <a:rPr lang="ru-RU" sz="3200" i="0"/>
              <a:t>}. </a:t>
            </a:r>
          </a:p>
          <a:p>
            <a:pPr algn="just"/>
            <a:r>
              <a:rPr lang="en-US" sz="3200" i="0"/>
              <a:t>   </a:t>
            </a:r>
            <a:r>
              <a:rPr lang="ru-RU" sz="3200" i="0"/>
              <a:t>Индукцией по длине </a:t>
            </a:r>
            <a:r>
              <a:rPr lang="ru-RU" sz="3200"/>
              <a:t>l</a:t>
            </a:r>
            <a:r>
              <a:rPr lang="ru-RU" sz="3200" i="0"/>
              <a:t> входной цепочки </a:t>
            </a:r>
            <a:r>
              <a:rPr lang="ru-RU" sz="3200"/>
              <a:t>x</a:t>
            </a:r>
            <a:r>
              <a:rPr lang="ru-RU" sz="3200" i="0">
                <a:sym typeface="Symbol" pitchFamily="18" charset="2"/>
              </a:rPr>
              <a:t></a:t>
            </a:r>
            <a:r>
              <a:rPr lang="ru-RU" sz="3200" i="0"/>
              <a:t>Σ</a:t>
            </a:r>
            <a:r>
              <a:rPr lang="ru-RU" sz="3200" i="0" baseline="30000"/>
              <a:t>*</a:t>
            </a:r>
            <a:r>
              <a:rPr lang="ru-RU" sz="3200" i="0"/>
              <a:t> легко показать, что </a:t>
            </a:r>
            <a:endParaRPr lang="en-US" sz="3200" i="0"/>
          </a:p>
          <a:p>
            <a:r>
              <a:rPr lang="ru-RU" sz="3200" i="0"/>
              <a:t>δ</a:t>
            </a:r>
            <a:r>
              <a:rPr lang="ru-RU" sz="3200" i="0" baseline="30000">
                <a:latin typeface="Courier New" pitchFamily="49" charset="0"/>
              </a:rPr>
              <a:t>’</a:t>
            </a:r>
            <a:r>
              <a:rPr lang="ru-RU" sz="3200" i="0"/>
              <a:t>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>
                <a:latin typeface="Courier New" pitchFamily="49" charset="0"/>
              </a:rPr>
              <a:t>’</a:t>
            </a:r>
            <a:r>
              <a:rPr lang="ru-RU" sz="3200" i="0"/>
              <a:t>, </a:t>
            </a:r>
            <a:r>
              <a:rPr lang="ru-RU" sz="3200"/>
              <a:t>x</a:t>
            </a:r>
            <a:r>
              <a:rPr lang="ru-RU" sz="3200" i="0"/>
              <a:t>) = [</a:t>
            </a:r>
            <a:r>
              <a:rPr lang="ru-RU" sz="3200"/>
              <a:t>q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ru-RU" sz="3200"/>
              <a:t>q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ru-RU" sz="3200"/>
              <a:t>q</a:t>
            </a:r>
            <a:r>
              <a:rPr lang="ru-RU" sz="3200" baseline="-25000"/>
              <a:t>i</a:t>
            </a:r>
            <a:r>
              <a:rPr lang="ru-RU" sz="3200" i="0"/>
              <a:t>] </a:t>
            </a:r>
            <a:endParaRPr lang="en-US" sz="3200" i="0"/>
          </a:p>
          <a:p>
            <a:pPr algn="just"/>
            <a:r>
              <a:rPr lang="ru-RU" sz="3200" i="0"/>
              <a:t>тогда и только тогда, когда </a:t>
            </a:r>
            <a:endParaRPr lang="en-US" sz="3200" i="0"/>
          </a:p>
          <a:p>
            <a:r>
              <a:rPr lang="ru-RU" sz="3200" i="0"/>
              <a:t>δ 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/>
              <a:t>, </a:t>
            </a:r>
            <a:r>
              <a:rPr lang="ru-RU" sz="3200"/>
              <a:t>x</a:t>
            </a:r>
            <a:r>
              <a:rPr lang="ru-RU" sz="3200" i="0"/>
              <a:t>) = {</a:t>
            </a:r>
            <a:r>
              <a:rPr lang="ru-RU" sz="3200"/>
              <a:t>q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ru-RU" sz="3200"/>
              <a:t>q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ru-RU" sz="3200"/>
              <a:t>q</a:t>
            </a:r>
            <a:r>
              <a:rPr lang="ru-RU" sz="3200" baseline="-25000"/>
              <a:t>i</a:t>
            </a:r>
            <a:r>
              <a:rPr lang="ru-RU" sz="3200" i="0"/>
              <a:t>}.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685800" y="212725"/>
            <a:ext cx="6858000" cy="917575"/>
            <a:chOff x="432" y="224"/>
            <a:chExt cx="4320" cy="578"/>
          </a:xfrm>
        </p:grpSpPr>
        <p:sp>
          <p:nvSpPr>
            <p:cNvPr id="25603" name="Text Box 3"/>
            <p:cNvSpPr txBox="1">
              <a:spLocks noChangeArrowheads="1"/>
            </p:cNvSpPr>
            <p:nvPr/>
          </p:nvSpPr>
          <p:spPr bwMode="auto">
            <a:xfrm>
              <a:off x="432" y="224"/>
              <a:ext cx="39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Эквивалентность недетерминированных и детерминированных конечных автоматов</a:t>
              </a:r>
            </a:p>
          </p:txBody>
        </p:sp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480" y="802"/>
              <a:ext cx="42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632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0F69-2BD3-47E3-80AC-96336B6E6ACF}" type="slidenum">
              <a:rPr lang="ru-RU"/>
              <a:pPr/>
              <a:t>16</a:t>
            </a:fld>
            <a:endParaRPr lang="ru-RU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11188" y="1196975"/>
            <a:ext cx="8208962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3200" u="sng"/>
              <a:t>База</a:t>
            </a:r>
            <a:r>
              <a:rPr lang="ru-RU" sz="3200" i="0"/>
              <a:t>. Пусть </a:t>
            </a:r>
            <a:r>
              <a:rPr lang="ru-RU" sz="3200"/>
              <a:t>l</a:t>
            </a:r>
            <a:r>
              <a:rPr lang="ru-RU" sz="3200" i="0"/>
              <a:t> = 0. Утверждение выполняется, ибо </a:t>
            </a:r>
          </a:p>
          <a:p>
            <a:pPr>
              <a:lnSpc>
                <a:spcPct val="110000"/>
              </a:lnSpc>
            </a:pPr>
            <a:r>
              <a:rPr lang="ru-RU" sz="3200" i="0"/>
              <a:t>δ</a:t>
            </a:r>
            <a:r>
              <a:rPr lang="ru-RU" sz="3200" i="0">
                <a:cs typeface="Times New Roman" pitchFamily="18" charset="0"/>
              </a:rPr>
              <a:t>′</a:t>
            </a:r>
            <a:r>
              <a:rPr lang="ru-RU" sz="3200" i="0"/>
              <a:t>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>
                <a:cs typeface="Times New Roman" pitchFamily="18" charset="0"/>
              </a:rPr>
              <a:t>′</a:t>
            </a:r>
            <a:r>
              <a:rPr lang="ru-RU" sz="3200" i="0"/>
              <a:t>, </a:t>
            </a:r>
            <a:r>
              <a:rPr lang="ru-RU" sz="3200" i="0">
                <a:sym typeface="Symbol" pitchFamily="18" charset="2"/>
              </a:rPr>
              <a:t></a:t>
            </a:r>
            <a:r>
              <a:rPr lang="ru-RU" sz="3200" i="0"/>
              <a:t>) = 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>
                <a:cs typeface="Times New Roman" pitchFamily="18" charset="0"/>
              </a:rPr>
              <a:t>′ </a:t>
            </a:r>
            <a:r>
              <a:rPr lang="ru-RU" sz="3200" i="0"/>
              <a:t>= [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/>
              <a:t>] и  δ(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/>
              <a:t>, </a:t>
            </a:r>
            <a:r>
              <a:rPr lang="ru-RU" sz="3200" i="0">
                <a:sym typeface="Symbol" pitchFamily="18" charset="2"/>
              </a:rPr>
              <a:t></a:t>
            </a:r>
            <a:r>
              <a:rPr lang="ru-RU" sz="3200" i="0"/>
              <a:t>) = {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/>
              <a:t>}.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ru-RU" sz="3200" u="sng"/>
              <a:t>Индукционная гипотеза</a:t>
            </a:r>
            <a:r>
              <a:rPr lang="ru-RU" sz="3200" i="0"/>
              <a:t>. Предположим, что утверждение выполняется для всех </a:t>
            </a:r>
            <a:r>
              <a:rPr lang="ru-RU" sz="3200"/>
              <a:t>l</a:t>
            </a:r>
            <a:r>
              <a:rPr lang="ru-RU" sz="3200" i="0"/>
              <a:t> </a:t>
            </a:r>
            <a:r>
              <a:rPr lang="ru-RU" sz="3200" i="0">
                <a:sym typeface="Symbol" pitchFamily="18" charset="2"/>
              </a:rPr>
              <a:t></a:t>
            </a:r>
            <a:r>
              <a:rPr lang="ru-RU" sz="3200" i="0"/>
              <a:t> </a:t>
            </a:r>
            <a:r>
              <a:rPr lang="ru-RU" sz="3200"/>
              <a:t>n</a:t>
            </a:r>
            <a:r>
              <a:rPr lang="ru-RU" sz="3200" i="0"/>
              <a:t>          (</a:t>
            </a:r>
            <a:r>
              <a:rPr lang="ru-RU" sz="3200"/>
              <a:t>n</a:t>
            </a:r>
            <a:r>
              <a:rPr lang="en-US" sz="3200"/>
              <a:t> </a:t>
            </a:r>
            <a:r>
              <a:rPr lang="ru-RU" sz="3200" i="0">
                <a:sym typeface="Symbol" pitchFamily="18" charset="2"/>
              </a:rPr>
              <a:t></a:t>
            </a:r>
            <a:r>
              <a:rPr lang="en-US" sz="3200" i="0">
                <a:sym typeface="Symbol" pitchFamily="18" charset="2"/>
              </a:rPr>
              <a:t> </a:t>
            </a:r>
            <a:r>
              <a:rPr lang="ru-RU" sz="3200" i="0"/>
              <a:t>0).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ru-RU" sz="3200" u="sng"/>
              <a:t>Индукционный переход</a:t>
            </a:r>
            <a:r>
              <a:rPr lang="ru-RU" sz="3200" i="0"/>
              <a:t>. Докажем, что тогда утверждение выполняется и для </a:t>
            </a:r>
            <a:r>
              <a:rPr lang="ru-RU" sz="3200"/>
              <a:t>l </a:t>
            </a:r>
            <a:r>
              <a:rPr lang="ru-RU" sz="3200" i="0"/>
              <a:t>= </a:t>
            </a:r>
            <a:r>
              <a:rPr lang="ru-RU" sz="3200"/>
              <a:t>n </a:t>
            </a:r>
            <a:r>
              <a:rPr lang="ru-RU" sz="3200" i="0"/>
              <a:t>+ 1. </a:t>
            </a:r>
          </a:p>
        </p:txBody>
      </p:sp>
      <p:grpSp>
        <p:nvGrpSpPr>
          <p:cNvPr id="177157" name="Group 5"/>
          <p:cNvGrpSpPr>
            <a:grpSpLocks/>
          </p:cNvGrpSpPr>
          <p:nvPr/>
        </p:nvGrpSpPr>
        <p:grpSpPr bwMode="auto">
          <a:xfrm>
            <a:off x="685800" y="212725"/>
            <a:ext cx="6858000" cy="917575"/>
            <a:chOff x="432" y="224"/>
            <a:chExt cx="4320" cy="578"/>
          </a:xfrm>
        </p:grpSpPr>
        <p:sp>
          <p:nvSpPr>
            <p:cNvPr id="177158" name="Text Box 6"/>
            <p:cNvSpPr txBox="1">
              <a:spLocks noChangeArrowheads="1"/>
            </p:cNvSpPr>
            <p:nvPr/>
          </p:nvSpPr>
          <p:spPr bwMode="auto">
            <a:xfrm>
              <a:off x="432" y="224"/>
              <a:ext cx="39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Эквивалентность недетерминированных и детерминированных конечных автоматов</a:t>
              </a:r>
            </a:p>
          </p:txBody>
        </p:sp>
        <p:sp>
          <p:nvSpPr>
            <p:cNvPr id="177159" name="Line 7"/>
            <p:cNvSpPr>
              <a:spLocks noChangeShapeType="1"/>
            </p:cNvSpPr>
            <p:nvPr/>
          </p:nvSpPr>
          <p:spPr bwMode="auto">
            <a:xfrm>
              <a:off x="480" y="802"/>
              <a:ext cx="42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12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FFB8-5871-4935-93FC-B34AE223D4CD}" type="slidenum">
              <a:rPr lang="ru-RU"/>
              <a:pPr/>
              <a:t>17</a:t>
            </a:fld>
            <a:endParaRPr lang="ru-RU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4213" y="1052513"/>
            <a:ext cx="80772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lang="ru-RU" sz="3200" i="0"/>
              <a:t>     Пусть </a:t>
            </a:r>
            <a:r>
              <a:rPr lang="ru-RU" sz="3200"/>
              <a:t>x </a:t>
            </a:r>
            <a:r>
              <a:rPr lang="ru-RU" sz="3200" i="0"/>
              <a:t>= </a:t>
            </a:r>
            <a:r>
              <a:rPr lang="ru-RU" sz="3200"/>
              <a:t>za</a:t>
            </a:r>
            <a:r>
              <a:rPr lang="ru-RU" sz="3200" i="0"/>
              <a:t>,</a:t>
            </a:r>
            <a:r>
              <a:rPr lang="en-US" sz="3200" i="0"/>
              <a:t> </a:t>
            </a:r>
            <a:r>
              <a:rPr lang="ru-RU" sz="3200" i="0"/>
              <a:t>где </a:t>
            </a:r>
            <a:r>
              <a:rPr lang="ru-RU" sz="3200"/>
              <a:t>z</a:t>
            </a:r>
            <a:r>
              <a:rPr lang="ru-RU" sz="3200" i="0">
                <a:sym typeface="Symbol" pitchFamily="18" charset="2"/>
              </a:rPr>
              <a:t></a:t>
            </a:r>
            <a:r>
              <a:rPr lang="ru-RU" sz="3200" i="0"/>
              <a:t>Σ</a:t>
            </a:r>
            <a:r>
              <a:rPr lang="ru-RU" sz="3200" i="0" baseline="30000"/>
              <a:t>*</a:t>
            </a:r>
            <a:r>
              <a:rPr lang="ru-RU" sz="3200" i="0"/>
              <a:t>,</a:t>
            </a:r>
            <a:r>
              <a:rPr lang="en-US" sz="3200" i="0"/>
              <a:t> </a:t>
            </a:r>
            <a:r>
              <a:rPr lang="ru-RU" sz="3200" i="0">
                <a:sym typeface="Symbol" pitchFamily="18" charset="2"/>
              </a:rPr>
              <a:t> </a:t>
            </a:r>
            <a:r>
              <a:rPr lang="ru-RU" sz="3200"/>
              <a:t>z </a:t>
            </a:r>
            <a:r>
              <a:rPr lang="ru-RU" sz="3200" i="0">
                <a:sym typeface="Symbol" pitchFamily="18" charset="2"/>
              </a:rPr>
              <a:t> </a:t>
            </a:r>
            <a:r>
              <a:rPr lang="ru-RU" sz="3200" i="0"/>
              <a:t>= </a:t>
            </a:r>
            <a:r>
              <a:rPr lang="ru-RU" sz="3200"/>
              <a:t>n</a:t>
            </a:r>
            <a:r>
              <a:rPr lang="ru-RU" sz="3200" i="0"/>
              <a:t>, </a:t>
            </a:r>
            <a:r>
              <a:rPr lang="ru-RU" sz="3200"/>
              <a:t>a</a:t>
            </a:r>
            <a:r>
              <a:rPr lang="ru-RU" sz="3200" i="0">
                <a:sym typeface="Symbol" pitchFamily="18" charset="2"/>
              </a:rPr>
              <a:t></a:t>
            </a:r>
            <a:r>
              <a:rPr lang="ru-RU" sz="3200" i="0"/>
              <a:t>Σ.</a:t>
            </a:r>
            <a:r>
              <a:rPr lang="en-US" sz="3200" i="0"/>
              <a:t> </a:t>
            </a:r>
            <a:endParaRPr lang="ru-RU" sz="3200" i="0"/>
          </a:p>
          <a:p>
            <a:pPr algn="just">
              <a:lnSpc>
                <a:spcPct val="95000"/>
              </a:lnSpc>
            </a:pPr>
            <a:r>
              <a:rPr lang="ru-RU" sz="3200" i="0"/>
              <a:t>Тогда </a:t>
            </a:r>
            <a:endParaRPr lang="en-US" sz="3200" i="0"/>
          </a:p>
          <a:p>
            <a:pPr>
              <a:lnSpc>
                <a:spcPct val="95000"/>
              </a:lnSpc>
            </a:pPr>
            <a:r>
              <a:rPr lang="ru-RU" sz="3200" i="0"/>
              <a:t>δ</a:t>
            </a:r>
            <a:r>
              <a:rPr lang="ru-RU" sz="3200" i="0" baseline="30000">
                <a:latin typeface="Courier New" pitchFamily="49" charset="0"/>
              </a:rPr>
              <a:t>’</a:t>
            </a:r>
            <a:r>
              <a:rPr lang="ru-RU" sz="3200" i="0"/>
              <a:t>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>
                <a:latin typeface="Courier New" pitchFamily="49" charset="0"/>
              </a:rPr>
              <a:t>’</a:t>
            </a:r>
            <a:r>
              <a:rPr lang="ru-RU" sz="3200" i="0"/>
              <a:t>, </a:t>
            </a:r>
            <a:r>
              <a:rPr lang="ru-RU" sz="3200"/>
              <a:t>x</a:t>
            </a:r>
            <a:r>
              <a:rPr lang="ru-RU" sz="3200" i="0"/>
              <a:t>) = δ</a:t>
            </a:r>
            <a:r>
              <a:rPr lang="ru-RU" sz="3200" i="0" baseline="30000">
                <a:latin typeface="Courier New" pitchFamily="49" charset="0"/>
              </a:rPr>
              <a:t>’</a:t>
            </a:r>
            <a:r>
              <a:rPr lang="ru-RU" sz="3200" i="0"/>
              <a:t>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>
                <a:latin typeface="Courier New" pitchFamily="49" charset="0"/>
              </a:rPr>
              <a:t>’</a:t>
            </a:r>
            <a:r>
              <a:rPr lang="ru-RU" sz="3200" i="0"/>
              <a:t>, </a:t>
            </a:r>
            <a:r>
              <a:rPr lang="ru-RU" sz="3200"/>
              <a:t>za</a:t>
            </a:r>
            <a:r>
              <a:rPr lang="ru-RU" sz="3200" i="0"/>
              <a:t>) = δ</a:t>
            </a:r>
            <a:r>
              <a:rPr lang="ru-RU" sz="3200" i="0" baseline="30000">
                <a:latin typeface="Courier New" pitchFamily="49" charset="0"/>
              </a:rPr>
              <a:t>’</a:t>
            </a:r>
            <a:r>
              <a:rPr lang="ru-RU" sz="3200" i="0"/>
              <a:t>(δ</a:t>
            </a:r>
            <a:r>
              <a:rPr lang="ru-RU" sz="3200" i="0" baseline="30000">
                <a:latin typeface="Courier New" pitchFamily="49" charset="0"/>
              </a:rPr>
              <a:t>’</a:t>
            </a:r>
            <a:r>
              <a:rPr lang="ru-RU" sz="3200" i="0"/>
              <a:t>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>
                <a:latin typeface="Courier New" pitchFamily="49" charset="0"/>
              </a:rPr>
              <a:t>’</a:t>
            </a:r>
            <a:r>
              <a:rPr lang="ru-RU" sz="3200" i="0"/>
              <a:t>,</a:t>
            </a:r>
            <a:r>
              <a:rPr lang="en-US" sz="3200"/>
              <a:t> </a:t>
            </a:r>
            <a:r>
              <a:rPr lang="ru-RU" sz="3200"/>
              <a:t>z</a:t>
            </a:r>
            <a:r>
              <a:rPr lang="ru-RU" sz="3200" i="0"/>
              <a:t>),</a:t>
            </a:r>
            <a:r>
              <a:rPr lang="ru-RU" sz="3200"/>
              <a:t> a</a:t>
            </a:r>
            <a:r>
              <a:rPr lang="ru-RU" sz="3200" i="0"/>
              <a:t>). </a:t>
            </a:r>
            <a:endParaRPr lang="en-US" sz="3200" i="0"/>
          </a:p>
          <a:p>
            <a:pPr algn="just">
              <a:lnSpc>
                <a:spcPct val="95000"/>
              </a:lnSpc>
            </a:pPr>
            <a:r>
              <a:rPr lang="en-US" sz="3200" i="0"/>
              <a:t>    </a:t>
            </a:r>
            <a:r>
              <a:rPr lang="ru-RU" sz="3200" i="0"/>
              <a:t>По индукционному предположению </a:t>
            </a:r>
            <a:endParaRPr lang="en-US" sz="3200" i="0"/>
          </a:p>
          <a:p>
            <a:pPr>
              <a:lnSpc>
                <a:spcPct val="95000"/>
              </a:lnSpc>
            </a:pPr>
            <a:r>
              <a:rPr lang="ru-RU" sz="3200" i="0"/>
              <a:t>δ</a:t>
            </a:r>
            <a:r>
              <a:rPr lang="ru-RU" sz="3200" i="0" baseline="30000">
                <a:latin typeface="Courier New" pitchFamily="49" charset="0"/>
              </a:rPr>
              <a:t>’</a:t>
            </a:r>
            <a:r>
              <a:rPr lang="ru-RU" sz="3200" i="0"/>
              <a:t>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>
                <a:latin typeface="Courier New" pitchFamily="49" charset="0"/>
              </a:rPr>
              <a:t>’</a:t>
            </a:r>
            <a:r>
              <a:rPr lang="ru-RU" sz="3200" i="0"/>
              <a:t>, </a:t>
            </a:r>
            <a:r>
              <a:rPr lang="ru-RU" sz="3200"/>
              <a:t>z</a:t>
            </a:r>
            <a:r>
              <a:rPr lang="ru-RU" sz="3200" i="0"/>
              <a:t>) = [</a:t>
            </a:r>
            <a:r>
              <a:rPr lang="en-US" sz="3200"/>
              <a:t>q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en-US" sz="3200"/>
              <a:t>q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en-US" sz="3200"/>
              <a:t>q</a:t>
            </a:r>
            <a:r>
              <a:rPr lang="en-US" sz="3200" baseline="-25000"/>
              <a:t>i</a:t>
            </a:r>
            <a:r>
              <a:rPr lang="ru-RU" sz="3200" i="0"/>
              <a:t>] </a:t>
            </a:r>
            <a:endParaRPr lang="en-US" sz="3200" i="0"/>
          </a:p>
          <a:p>
            <a:pPr algn="just">
              <a:lnSpc>
                <a:spcPct val="95000"/>
              </a:lnSpc>
            </a:pPr>
            <a:r>
              <a:rPr lang="ru-RU" sz="3200" i="0"/>
              <a:t>тогда и только тогда, когда </a:t>
            </a:r>
            <a:endParaRPr lang="en-US" sz="3200" i="0"/>
          </a:p>
          <a:p>
            <a:pPr>
              <a:lnSpc>
                <a:spcPct val="95000"/>
              </a:lnSpc>
            </a:pPr>
            <a:r>
              <a:rPr lang="ru-RU" sz="3200" i="0"/>
              <a:t>δ(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/>
              <a:t>, </a:t>
            </a:r>
            <a:r>
              <a:rPr lang="ru-RU" sz="3200"/>
              <a:t>z</a:t>
            </a:r>
            <a:r>
              <a:rPr lang="ru-RU" sz="3200" i="0"/>
              <a:t>) = {</a:t>
            </a:r>
            <a:r>
              <a:rPr lang="en-US" sz="3200"/>
              <a:t>q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en-US" sz="3200"/>
              <a:t>q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en-US" sz="3200"/>
              <a:t>q</a:t>
            </a:r>
            <a:r>
              <a:rPr lang="en-US" sz="3200" baseline="-25000"/>
              <a:t>i</a:t>
            </a:r>
            <a:r>
              <a:rPr lang="ru-RU" sz="3200" i="0"/>
              <a:t>}. </a:t>
            </a:r>
            <a:endParaRPr lang="en-US" sz="3200" i="0"/>
          </a:p>
          <a:p>
            <a:pPr algn="just">
              <a:lnSpc>
                <a:spcPct val="95000"/>
              </a:lnSpc>
            </a:pPr>
            <a:r>
              <a:rPr lang="en-US" sz="3200" i="0"/>
              <a:t>    </a:t>
            </a:r>
            <a:r>
              <a:rPr lang="ru-RU" sz="3200" i="0"/>
              <a:t>В то же время по построению </a:t>
            </a:r>
            <a:endParaRPr lang="en-US" sz="3200" i="0"/>
          </a:p>
          <a:p>
            <a:pPr>
              <a:lnSpc>
                <a:spcPct val="95000"/>
              </a:lnSpc>
            </a:pPr>
            <a:r>
              <a:rPr lang="ru-RU" sz="3200" i="0"/>
              <a:t>δ</a:t>
            </a:r>
            <a:r>
              <a:rPr lang="ru-RU" sz="3200" i="0" baseline="30000">
                <a:latin typeface="Courier New" pitchFamily="49" charset="0"/>
              </a:rPr>
              <a:t>’</a:t>
            </a:r>
            <a:r>
              <a:rPr lang="ru-RU" sz="3200" i="0"/>
              <a:t>([</a:t>
            </a:r>
            <a:r>
              <a:rPr lang="en-US" sz="3200"/>
              <a:t>q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en-US" sz="3200"/>
              <a:t>q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en-US" sz="3200"/>
              <a:t>q</a:t>
            </a:r>
            <a:r>
              <a:rPr lang="en-US" sz="3200" baseline="-25000"/>
              <a:t>i</a:t>
            </a:r>
            <a:r>
              <a:rPr lang="ru-RU" sz="3200" i="0"/>
              <a:t>],</a:t>
            </a:r>
            <a:r>
              <a:rPr lang="ru-RU" sz="3200"/>
              <a:t> a</a:t>
            </a:r>
            <a:r>
              <a:rPr lang="ru-RU" sz="3200" i="0"/>
              <a:t>)</a:t>
            </a:r>
            <a:r>
              <a:rPr lang="en-US" sz="3200" i="0"/>
              <a:t> </a:t>
            </a:r>
            <a:r>
              <a:rPr lang="ru-RU" sz="3200" i="0"/>
              <a:t>= [</a:t>
            </a:r>
            <a:r>
              <a:rPr lang="en-US" sz="3200"/>
              <a:t>p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en-US" sz="3200"/>
              <a:t>p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en-US" sz="3200"/>
              <a:t>p</a:t>
            </a:r>
            <a:r>
              <a:rPr lang="en-US" sz="3200" baseline="-25000"/>
              <a:t>j</a:t>
            </a:r>
            <a:r>
              <a:rPr lang="ru-RU" sz="3200" i="0"/>
              <a:t>] </a:t>
            </a:r>
            <a:endParaRPr lang="en-US" sz="3200" i="0"/>
          </a:p>
          <a:p>
            <a:pPr algn="just">
              <a:lnSpc>
                <a:spcPct val="95000"/>
              </a:lnSpc>
            </a:pPr>
            <a:r>
              <a:rPr lang="ru-RU" sz="3200" i="0"/>
              <a:t>тогда и только тогда, когда </a:t>
            </a:r>
            <a:endParaRPr lang="en-US" sz="3200" i="0"/>
          </a:p>
          <a:p>
            <a:pPr>
              <a:lnSpc>
                <a:spcPct val="95000"/>
              </a:lnSpc>
            </a:pPr>
            <a:r>
              <a:rPr lang="ru-RU" sz="3200" i="0"/>
              <a:t>δ({</a:t>
            </a:r>
            <a:r>
              <a:rPr lang="en-US" sz="3200"/>
              <a:t>q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en-US" sz="3200"/>
              <a:t>q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en-US" sz="3200"/>
              <a:t>q</a:t>
            </a:r>
            <a:r>
              <a:rPr lang="en-US" sz="3200" baseline="-25000"/>
              <a:t>i</a:t>
            </a:r>
            <a:r>
              <a:rPr lang="ru-RU" sz="3200" i="0"/>
              <a:t>}, </a:t>
            </a:r>
            <a:r>
              <a:rPr lang="ru-RU" sz="3200"/>
              <a:t>a</a:t>
            </a:r>
            <a:r>
              <a:rPr lang="ru-RU" sz="3200" i="0"/>
              <a:t>) = {</a:t>
            </a:r>
            <a:r>
              <a:rPr lang="en-US" sz="3200"/>
              <a:t>p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en-US" sz="3200"/>
              <a:t>p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en-US" sz="3200"/>
              <a:t>p</a:t>
            </a:r>
            <a:r>
              <a:rPr lang="en-US" sz="3200" baseline="-25000"/>
              <a:t>j</a:t>
            </a:r>
            <a:r>
              <a:rPr lang="ru-RU" sz="3200" i="0"/>
              <a:t>}. </a:t>
            </a:r>
            <a:endParaRPr lang="en-US" sz="3200" i="0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685800" y="114300"/>
            <a:ext cx="6858000" cy="917575"/>
            <a:chOff x="432" y="224"/>
            <a:chExt cx="4320" cy="578"/>
          </a:xfrm>
        </p:grpSpPr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432" y="224"/>
              <a:ext cx="39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Эквивалентность недетерминированных и детерминированных конечных автоматов</a:t>
              </a:r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480" y="802"/>
              <a:ext cx="42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7635875" y="2997200"/>
            <a:ext cx="1039813" cy="3168650"/>
            <a:chOff x="4810" y="1888"/>
            <a:chExt cx="655" cy="1996"/>
          </a:xfrm>
        </p:grpSpPr>
        <p:sp>
          <p:nvSpPr>
            <p:cNvPr id="26632" name="AutoShape 8"/>
            <p:cNvSpPr>
              <a:spLocks/>
            </p:cNvSpPr>
            <p:nvPr/>
          </p:nvSpPr>
          <p:spPr bwMode="auto">
            <a:xfrm>
              <a:off x="4810" y="1888"/>
              <a:ext cx="91" cy="862"/>
            </a:xfrm>
            <a:prstGeom prst="rightBrace">
              <a:avLst>
                <a:gd name="adj1" fmla="val 789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3" name="AutoShape 9"/>
            <p:cNvSpPr>
              <a:spLocks/>
            </p:cNvSpPr>
            <p:nvPr/>
          </p:nvSpPr>
          <p:spPr bwMode="auto">
            <a:xfrm>
              <a:off x="4830" y="3022"/>
              <a:ext cx="91" cy="862"/>
            </a:xfrm>
            <a:prstGeom prst="rightBrace">
              <a:avLst>
                <a:gd name="adj1" fmla="val 789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5012" y="216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/>
                <a:t>(1)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5057" y="329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0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A9E7-CE99-4393-9AFA-CEC08DBA8FE8}" type="slidenum">
              <a:rPr lang="ru-RU"/>
              <a:pPr/>
              <a:t>18</a:t>
            </a:fld>
            <a:endParaRPr lang="ru-RU"/>
          </a:p>
        </p:txBody>
      </p:sp>
      <p:grpSp>
        <p:nvGrpSpPr>
          <p:cNvPr id="179205" name="Group 5"/>
          <p:cNvGrpSpPr>
            <a:grpSpLocks/>
          </p:cNvGrpSpPr>
          <p:nvPr/>
        </p:nvGrpSpPr>
        <p:grpSpPr bwMode="auto">
          <a:xfrm>
            <a:off x="685800" y="269875"/>
            <a:ext cx="6858000" cy="917575"/>
            <a:chOff x="432" y="224"/>
            <a:chExt cx="4320" cy="578"/>
          </a:xfrm>
        </p:grpSpPr>
        <p:sp>
          <p:nvSpPr>
            <p:cNvPr id="179206" name="Text Box 6"/>
            <p:cNvSpPr txBox="1">
              <a:spLocks noChangeArrowheads="1"/>
            </p:cNvSpPr>
            <p:nvPr/>
          </p:nvSpPr>
          <p:spPr bwMode="auto">
            <a:xfrm>
              <a:off x="432" y="224"/>
              <a:ext cx="39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Эквивалентность недетерминированных и детерминированных конечных автоматов</a:t>
              </a:r>
            </a:p>
          </p:txBody>
        </p:sp>
        <p:sp>
          <p:nvSpPr>
            <p:cNvPr id="179207" name="Line 7"/>
            <p:cNvSpPr>
              <a:spLocks noChangeShapeType="1"/>
            </p:cNvSpPr>
            <p:nvPr/>
          </p:nvSpPr>
          <p:spPr bwMode="auto">
            <a:xfrm>
              <a:off x="480" y="802"/>
              <a:ext cx="42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84213" y="1484313"/>
            <a:ext cx="7750175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200" i="0"/>
              <a:t>   </a:t>
            </a:r>
            <a:r>
              <a:rPr lang="ru-RU" sz="3200" i="0"/>
              <a:t>Таким образом, учитывая (1) и (2), имеем </a:t>
            </a:r>
            <a:endParaRPr lang="en-US" sz="3200" i="0"/>
          </a:p>
          <a:p>
            <a:pPr algn="just">
              <a:lnSpc>
                <a:spcPct val="110000"/>
              </a:lnSpc>
            </a:pPr>
            <a:r>
              <a:rPr lang="ru-RU" sz="3200" i="0"/>
              <a:t>δ</a:t>
            </a:r>
            <a:r>
              <a:rPr lang="ru-RU" sz="3200" i="0">
                <a:cs typeface="Times New Roman" pitchFamily="18" charset="0"/>
              </a:rPr>
              <a:t>′</a:t>
            </a:r>
            <a:r>
              <a:rPr lang="ru-RU" sz="3200" i="0"/>
              <a:t>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>
                <a:cs typeface="Times New Roman" pitchFamily="18" charset="0"/>
              </a:rPr>
              <a:t>′</a:t>
            </a:r>
            <a:r>
              <a:rPr lang="ru-RU" sz="3200" i="0"/>
              <a:t>, </a:t>
            </a:r>
            <a:r>
              <a:rPr lang="ru-RU" sz="3200"/>
              <a:t>x</a:t>
            </a:r>
            <a:r>
              <a:rPr lang="ru-RU" sz="3200" i="0"/>
              <a:t>) = δ</a:t>
            </a:r>
            <a:r>
              <a:rPr lang="ru-RU" sz="3200" i="0">
                <a:cs typeface="Times New Roman" pitchFamily="18" charset="0"/>
              </a:rPr>
              <a:t>′</a:t>
            </a:r>
            <a:r>
              <a:rPr lang="ru-RU" sz="3200" i="0"/>
              <a:t>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>
                <a:cs typeface="Times New Roman" pitchFamily="18" charset="0"/>
              </a:rPr>
              <a:t>′</a:t>
            </a:r>
            <a:r>
              <a:rPr lang="ru-RU" sz="3200" i="0"/>
              <a:t>, </a:t>
            </a:r>
            <a:r>
              <a:rPr lang="ru-RU" sz="3200"/>
              <a:t>za</a:t>
            </a:r>
            <a:r>
              <a:rPr lang="ru-RU" sz="3200" i="0"/>
              <a:t>) = </a:t>
            </a:r>
            <a:endParaRPr lang="en-US" sz="3200" i="0"/>
          </a:p>
          <a:p>
            <a:pPr algn="just">
              <a:lnSpc>
                <a:spcPct val="110000"/>
              </a:lnSpc>
            </a:pPr>
            <a:r>
              <a:rPr lang="en-US" sz="3200" i="0"/>
              <a:t>               = </a:t>
            </a:r>
            <a:r>
              <a:rPr lang="ru-RU" sz="3200" i="0"/>
              <a:t>δ</a:t>
            </a:r>
            <a:r>
              <a:rPr lang="ru-RU" sz="3200" i="0">
                <a:cs typeface="Times New Roman" pitchFamily="18" charset="0"/>
              </a:rPr>
              <a:t>′</a:t>
            </a:r>
            <a:r>
              <a:rPr lang="ru-RU" sz="3200" i="0"/>
              <a:t>([</a:t>
            </a:r>
            <a:r>
              <a:rPr lang="en-US" sz="3200"/>
              <a:t>q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en-US" sz="3200"/>
              <a:t>q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ru-RU" sz="3200"/>
              <a:t>q</a:t>
            </a:r>
            <a:r>
              <a:rPr lang="ru-RU" sz="3200" baseline="-25000"/>
              <a:t>i </a:t>
            </a:r>
            <a:r>
              <a:rPr lang="ru-RU" sz="3200" i="0"/>
              <a:t>],</a:t>
            </a:r>
            <a:r>
              <a:rPr lang="ru-RU" sz="3200"/>
              <a:t> a</a:t>
            </a:r>
            <a:r>
              <a:rPr lang="ru-RU" sz="3200" i="0"/>
              <a:t>) = [</a:t>
            </a:r>
            <a:r>
              <a:rPr lang="en-US" sz="3200"/>
              <a:t>p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en-US" sz="3200"/>
              <a:t>p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en-US" sz="3200"/>
              <a:t>p</a:t>
            </a:r>
            <a:r>
              <a:rPr lang="en-US" sz="3200" baseline="-25000"/>
              <a:t>j</a:t>
            </a:r>
            <a:r>
              <a:rPr lang="ru-RU" sz="3200" i="0"/>
              <a:t>] </a:t>
            </a:r>
            <a:endParaRPr lang="en-US" sz="3200" i="0"/>
          </a:p>
          <a:p>
            <a:pPr algn="just">
              <a:lnSpc>
                <a:spcPct val="110000"/>
              </a:lnSpc>
            </a:pPr>
            <a:r>
              <a:rPr lang="ru-RU" sz="3200" i="0"/>
              <a:t>тогда и только тогда, когда </a:t>
            </a:r>
            <a:endParaRPr lang="en-US" sz="3200" i="0"/>
          </a:p>
          <a:p>
            <a:pPr algn="just">
              <a:lnSpc>
                <a:spcPct val="110000"/>
              </a:lnSpc>
            </a:pPr>
            <a:r>
              <a:rPr lang="ru-RU" sz="3200" i="0"/>
              <a:t>δ(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/>
              <a:t>, </a:t>
            </a:r>
            <a:r>
              <a:rPr lang="ru-RU" sz="3200"/>
              <a:t>x</a:t>
            </a:r>
            <a:r>
              <a:rPr lang="ru-RU" sz="3200" i="0"/>
              <a:t>) = δ(</a:t>
            </a:r>
            <a:r>
              <a:rPr lang="ru-RU" sz="3200"/>
              <a:t>q</a:t>
            </a:r>
            <a:r>
              <a:rPr lang="ru-RU" sz="3200" i="0" baseline="-25000"/>
              <a:t>0</a:t>
            </a:r>
            <a:r>
              <a:rPr lang="ru-RU" sz="3200" i="0"/>
              <a:t>, </a:t>
            </a:r>
            <a:r>
              <a:rPr lang="ru-RU" sz="3200"/>
              <a:t>za</a:t>
            </a:r>
            <a:r>
              <a:rPr lang="ru-RU" sz="3200" i="0"/>
              <a:t>) = </a:t>
            </a:r>
            <a:endParaRPr lang="en-US" sz="3200" i="0"/>
          </a:p>
          <a:p>
            <a:pPr algn="just">
              <a:lnSpc>
                <a:spcPct val="110000"/>
              </a:lnSpc>
            </a:pPr>
            <a:r>
              <a:rPr lang="en-US" sz="3200" i="0"/>
              <a:t>             = </a:t>
            </a:r>
            <a:r>
              <a:rPr lang="ru-RU" sz="3200" i="0"/>
              <a:t>δ({</a:t>
            </a:r>
            <a:r>
              <a:rPr lang="en-US" sz="3200"/>
              <a:t>q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en-US" sz="3200"/>
              <a:t>q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ru-RU" sz="3200"/>
              <a:t>q</a:t>
            </a:r>
            <a:r>
              <a:rPr lang="ru-RU" sz="3200" baseline="-25000"/>
              <a:t>i</a:t>
            </a:r>
            <a:r>
              <a:rPr lang="ru-RU" sz="3200" i="0"/>
              <a:t>}, </a:t>
            </a:r>
            <a:r>
              <a:rPr lang="ru-RU" sz="3200"/>
              <a:t>a</a:t>
            </a:r>
            <a:r>
              <a:rPr lang="ru-RU" sz="3200" i="0"/>
              <a:t>) = {</a:t>
            </a:r>
            <a:r>
              <a:rPr lang="en-US" sz="3200"/>
              <a:t>p</a:t>
            </a:r>
            <a:r>
              <a:rPr lang="ru-RU" sz="3200" i="0" baseline="-25000"/>
              <a:t>1</a:t>
            </a:r>
            <a:r>
              <a:rPr lang="ru-RU" sz="3200" i="0"/>
              <a:t>, </a:t>
            </a:r>
            <a:r>
              <a:rPr lang="en-US" sz="3200"/>
              <a:t>p</a:t>
            </a:r>
            <a:r>
              <a:rPr lang="ru-RU" sz="3200" i="0" baseline="-25000"/>
              <a:t>2</a:t>
            </a:r>
            <a:r>
              <a:rPr lang="ru-RU" sz="3200" i="0"/>
              <a:t>,..., </a:t>
            </a:r>
            <a:r>
              <a:rPr lang="en-US" sz="3200"/>
              <a:t>p</a:t>
            </a:r>
            <a:r>
              <a:rPr lang="en-US" sz="3200" baseline="-25000"/>
              <a:t>j</a:t>
            </a:r>
            <a:r>
              <a:rPr lang="ru-RU" sz="3200" i="0"/>
              <a:t>}. </a:t>
            </a:r>
          </a:p>
        </p:txBody>
      </p:sp>
    </p:spTree>
    <p:extLst>
      <p:ext uri="{BB962C8B-B14F-4D97-AF65-F5344CB8AC3E}">
        <p14:creationId xmlns:p14="http://schemas.microsoft.com/office/powerpoint/2010/main" val="42297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FE5-6CC0-4F2D-8C53-E82D1BF6CC9F}" type="slidenum">
              <a:rPr lang="ru-RU"/>
              <a:pPr/>
              <a:t>19</a:t>
            </a:fld>
            <a:endParaRPr lang="ru-RU"/>
          </a:p>
        </p:txBody>
      </p:sp>
      <p:grpSp>
        <p:nvGrpSpPr>
          <p:cNvPr id="281602" name="Group 2"/>
          <p:cNvGrpSpPr>
            <a:grpSpLocks/>
          </p:cNvGrpSpPr>
          <p:nvPr/>
        </p:nvGrpSpPr>
        <p:grpSpPr bwMode="auto">
          <a:xfrm>
            <a:off x="520700" y="244475"/>
            <a:ext cx="6858000" cy="917575"/>
            <a:chOff x="432" y="224"/>
            <a:chExt cx="4320" cy="578"/>
          </a:xfrm>
        </p:grpSpPr>
        <p:sp>
          <p:nvSpPr>
            <p:cNvPr id="281603" name="Text Box 3"/>
            <p:cNvSpPr txBox="1">
              <a:spLocks noChangeArrowheads="1"/>
            </p:cNvSpPr>
            <p:nvPr/>
          </p:nvSpPr>
          <p:spPr bwMode="auto">
            <a:xfrm>
              <a:off x="432" y="224"/>
              <a:ext cx="39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Эквивалентность недетерминированных и детерминированных конечных автоматов</a:t>
              </a:r>
            </a:p>
          </p:txBody>
        </p:sp>
        <p:sp>
          <p:nvSpPr>
            <p:cNvPr id="281604" name="Line 4"/>
            <p:cNvSpPr>
              <a:spLocks noChangeShapeType="1"/>
            </p:cNvSpPr>
            <p:nvPr/>
          </p:nvSpPr>
          <p:spPr bwMode="auto">
            <a:xfrm>
              <a:off x="480" y="802"/>
              <a:ext cx="42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81609" name="Group 9"/>
          <p:cNvGrpSpPr>
            <a:grpSpLocks/>
          </p:cNvGrpSpPr>
          <p:nvPr/>
        </p:nvGrpSpPr>
        <p:grpSpPr bwMode="auto">
          <a:xfrm>
            <a:off x="468313" y="1568450"/>
            <a:ext cx="8207375" cy="3336925"/>
            <a:chOff x="295" y="988"/>
            <a:chExt cx="5170" cy="2102"/>
          </a:xfrm>
        </p:grpSpPr>
        <p:grpSp>
          <p:nvGrpSpPr>
            <p:cNvPr id="281607" name="Group 7"/>
            <p:cNvGrpSpPr>
              <a:grpSpLocks/>
            </p:cNvGrpSpPr>
            <p:nvPr/>
          </p:nvGrpSpPr>
          <p:grpSpPr bwMode="auto">
            <a:xfrm>
              <a:off x="295" y="988"/>
              <a:ext cx="5170" cy="2102"/>
              <a:chOff x="295" y="564"/>
              <a:chExt cx="5170" cy="2102"/>
            </a:xfrm>
          </p:grpSpPr>
          <p:sp>
            <p:nvSpPr>
              <p:cNvPr id="281605" name="Rectangle 5"/>
              <p:cNvSpPr>
                <a:spLocks noChangeArrowheads="1"/>
              </p:cNvSpPr>
              <p:nvPr/>
            </p:nvSpPr>
            <p:spPr bwMode="auto">
              <a:xfrm>
                <a:off x="295" y="564"/>
                <a:ext cx="5170" cy="21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lnSpc>
                    <a:spcPct val="95000"/>
                  </a:lnSpc>
                </a:pPr>
                <a:r>
                  <a:rPr lang="en-US" sz="3200" i="0"/>
                  <a:t>   </a:t>
                </a:r>
                <a:r>
                  <a:rPr lang="ru-RU" sz="3200" i="0"/>
                  <a:t>Чтобы закончить доказательство, остается добавить, что </a:t>
                </a:r>
                <a:r>
                  <a:rPr lang="en-US" sz="3200" i="0"/>
                  <a:t>                       </a:t>
                </a:r>
                <a:endParaRPr lang="ru-RU" sz="3200" i="0"/>
              </a:p>
              <a:p>
                <a:pPr algn="just">
                  <a:lnSpc>
                    <a:spcPct val="95000"/>
                  </a:lnSpc>
                </a:pPr>
                <a:endParaRPr lang="ru-RU" sz="3200" i="0"/>
              </a:p>
              <a:p>
                <a:pPr algn="just">
                  <a:lnSpc>
                    <a:spcPct val="95000"/>
                  </a:lnSpc>
                </a:pPr>
                <a:r>
                  <a:rPr lang="ru-RU" sz="3200" i="0"/>
                  <a:t>точно тогда, когда δ(</a:t>
                </a:r>
                <a:r>
                  <a:rPr lang="ru-RU" sz="3200"/>
                  <a:t>q</a:t>
                </a:r>
                <a:r>
                  <a:rPr lang="ru-RU" sz="3200" i="0" baseline="-25000"/>
                  <a:t>0</a:t>
                </a:r>
                <a:r>
                  <a:rPr lang="ru-RU" sz="3200" i="0"/>
                  <a:t>, </a:t>
                </a:r>
                <a:r>
                  <a:rPr lang="ru-RU" sz="3200"/>
                  <a:t>x</a:t>
                </a:r>
                <a:r>
                  <a:rPr lang="ru-RU" sz="3200" i="0"/>
                  <a:t>) содержит состоя-ние из</a:t>
                </a:r>
                <a:r>
                  <a:rPr lang="ru-RU" sz="3200"/>
                  <a:t> </a:t>
                </a:r>
                <a:r>
                  <a:rPr lang="ru-RU" sz="3200" i="0"/>
                  <a:t>множества конечных состояний </a:t>
                </a:r>
                <a:r>
                  <a:rPr lang="ru-RU" sz="3200"/>
                  <a:t>F</a:t>
                </a:r>
                <a:r>
                  <a:rPr lang="ru-RU" sz="3200" i="0"/>
                  <a:t>.</a:t>
                </a:r>
                <a:r>
                  <a:rPr lang="en-US" sz="3200" i="0"/>
                  <a:t> </a:t>
                </a:r>
              </a:p>
              <a:p>
                <a:pPr algn="just">
                  <a:lnSpc>
                    <a:spcPct val="95000"/>
                  </a:lnSpc>
                </a:pPr>
                <a:r>
                  <a:rPr lang="en-US" sz="3200" i="0"/>
                  <a:t>   </a:t>
                </a:r>
                <a:r>
                  <a:rPr lang="ru-RU" sz="3200" i="0"/>
                  <a:t>Следовательно, </a:t>
                </a:r>
                <a:r>
                  <a:rPr lang="ru-RU" sz="3200"/>
                  <a:t>T</a:t>
                </a:r>
                <a:r>
                  <a:rPr lang="ru-RU" sz="3200" i="0"/>
                  <a:t>(</a:t>
                </a:r>
                <a:r>
                  <a:rPr lang="ru-RU" sz="3200"/>
                  <a:t>M</a:t>
                </a:r>
                <a:r>
                  <a:rPr lang="ru-RU" sz="3200" i="0"/>
                  <a:t>) = </a:t>
                </a:r>
                <a:r>
                  <a:rPr lang="ru-RU" sz="3200"/>
                  <a:t>T</a:t>
                </a:r>
                <a:r>
                  <a:rPr lang="ru-RU" sz="3200" i="0"/>
                  <a:t>(       ). </a:t>
                </a:r>
                <a:endParaRPr lang="en-US" sz="3200" i="0"/>
              </a:p>
              <a:p>
                <a:pPr algn="just">
                  <a:lnSpc>
                    <a:spcPct val="95000"/>
                  </a:lnSpc>
                </a:pPr>
                <a:r>
                  <a:rPr lang="en-US" sz="3200" i="0"/>
                  <a:t>   </a:t>
                </a:r>
                <a:r>
                  <a:rPr lang="ru-RU" sz="3200" i="0"/>
                  <a:t>Что и требовалось доказать.     </a:t>
                </a:r>
              </a:p>
            </p:txBody>
          </p:sp>
          <p:graphicFrame>
            <p:nvGraphicFramePr>
              <p:cNvPr id="281606" name="Object 6"/>
              <p:cNvGraphicFramePr>
                <a:graphicFrameLocks noChangeAspect="1"/>
              </p:cNvGraphicFramePr>
              <p:nvPr/>
            </p:nvGraphicFramePr>
            <p:xfrm>
              <a:off x="1973" y="1071"/>
              <a:ext cx="1550" cy="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8" name="Equation" r:id="rId4" imgW="876240" imgH="241200" progId="Equation.DSMT4">
                      <p:embed/>
                    </p:oleObj>
                  </mc:Choice>
                  <mc:Fallback>
                    <p:oleObj name="Equation" r:id="rId4" imgW="8762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071"/>
                            <a:ext cx="1550" cy="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1608" name="Object 8"/>
            <p:cNvGraphicFramePr>
              <a:graphicFrameLocks noChangeAspect="1"/>
            </p:cNvGraphicFramePr>
            <p:nvPr/>
          </p:nvGraphicFramePr>
          <p:xfrm>
            <a:off x="3369" y="2478"/>
            <a:ext cx="42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Equation" r:id="rId6" imgW="241200" imgH="164880" progId="Equation.DSMT4">
                    <p:embed/>
                  </p:oleObj>
                </mc:Choice>
                <mc:Fallback>
                  <p:oleObj name="Equation" r:id="rId6" imgW="2412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" y="2478"/>
                          <a:ext cx="42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88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1BA9-1DAF-4B5D-B61B-EFAB65C58666}" type="slidenum">
              <a:rPr lang="ru-RU"/>
              <a:pPr/>
              <a:t>2</a:t>
            </a:fld>
            <a:endParaRPr lang="ru-RU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11188" y="1025525"/>
            <a:ext cx="7993062" cy="436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ru-RU" sz="3200" dirty="0">
                <a:latin typeface="Times New Roman" pitchFamily="18" charset="0"/>
              </a:rPr>
              <a:t>M = (Q, Σ, δ, q0, F), </a:t>
            </a:r>
            <a:endParaRPr lang="en-US" sz="3200" dirty="0">
              <a:latin typeface="Times New Roman" pitchFamily="18" charset="0"/>
            </a:endParaRPr>
          </a:p>
          <a:p>
            <a:pPr algn="just"/>
            <a:r>
              <a:rPr lang="ru-RU" sz="3200" dirty="0">
                <a:latin typeface="Times New Roman" pitchFamily="18" charset="0"/>
              </a:rPr>
              <a:t>где Q — конечное непустое множество состояний; </a:t>
            </a:r>
            <a:endParaRPr lang="en-US" sz="3200" dirty="0">
              <a:latin typeface="Times New Roman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ru-RU" sz="3200" dirty="0">
                <a:latin typeface="Times New Roman" pitchFamily="18" charset="0"/>
              </a:rPr>
              <a:t>Σ — конечный входной алфавит; </a:t>
            </a:r>
            <a:endParaRPr lang="en-US" sz="3200" dirty="0">
              <a:latin typeface="Times New Roman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ru-RU" sz="3200" dirty="0">
                <a:latin typeface="Times New Roman" pitchFamily="18" charset="0"/>
              </a:rPr>
              <a:t>δ — отображение типа Q </a:t>
            </a:r>
            <a:r>
              <a:rPr lang="ru-RU" sz="32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ru-RU" sz="3200" dirty="0">
                <a:latin typeface="Times New Roman" pitchFamily="18" charset="0"/>
              </a:rPr>
              <a:t> Σ </a:t>
            </a:r>
            <a:r>
              <a:rPr lang="ru-RU" sz="3200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ru-RU" sz="3200" dirty="0">
                <a:latin typeface="Times New Roman" pitchFamily="18" charset="0"/>
              </a:rPr>
              <a:t>Q; </a:t>
            </a:r>
          </a:p>
          <a:p>
            <a:pPr algn="just">
              <a:spcAft>
                <a:spcPts val="500"/>
              </a:spcAft>
            </a:pPr>
            <a:r>
              <a:rPr lang="ru-RU" sz="3200" dirty="0">
                <a:latin typeface="Times New Roman" pitchFamily="18" charset="0"/>
              </a:rPr>
              <a:t>	δ(q, a) = p, где q, p </a:t>
            </a:r>
            <a:r>
              <a:rPr lang="ru-RU" sz="3200" dirty="0">
                <a:latin typeface="Times New Roman" pitchFamily="18" charset="0"/>
                <a:sym typeface="Symbol" pitchFamily="18" charset="2"/>
              </a:rPr>
              <a:t> </a:t>
            </a:r>
            <a:r>
              <a:rPr lang="ru-RU" sz="3200" dirty="0">
                <a:latin typeface="Times New Roman" pitchFamily="18" charset="0"/>
              </a:rPr>
              <a:t>Q и a </a:t>
            </a:r>
            <a:r>
              <a:rPr lang="ru-RU" sz="3200" dirty="0">
                <a:latin typeface="Times New Roman" pitchFamily="18" charset="0"/>
                <a:sym typeface="Symbol" pitchFamily="18" charset="2"/>
              </a:rPr>
              <a:t> </a:t>
            </a:r>
            <a:r>
              <a:rPr lang="ru-RU" sz="3200" dirty="0">
                <a:latin typeface="Times New Roman" pitchFamily="18" charset="0"/>
              </a:rPr>
              <a:t>Σ</a:t>
            </a:r>
          </a:p>
          <a:p>
            <a:pPr algn="just">
              <a:spcAft>
                <a:spcPts val="500"/>
              </a:spcAft>
            </a:pPr>
            <a:r>
              <a:rPr lang="ru-RU" sz="3200" dirty="0">
                <a:latin typeface="Times New Roman" pitchFamily="18" charset="0"/>
              </a:rPr>
              <a:t>q0 </a:t>
            </a:r>
            <a:r>
              <a:rPr lang="ru-RU" sz="3200" dirty="0">
                <a:latin typeface="Times New Roman" pitchFamily="18" charset="0"/>
                <a:sym typeface="Symbol" pitchFamily="18" charset="2"/>
              </a:rPr>
              <a:t> </a:t>
            </a:r>
            <a:r>
              <a:rPr lang="ru-RU" sz="3200" dirty="0">
                <a:latin typeface="Times New Roman" pitchFamily="18" charset="0"/>
              </a:rPr>
              <a:t>Q — начальное состояние; </a:t>
            </a:r>
            <a:endParaRPr lang="en-US" sz="3200" dirty="0">
              <a:latin typeface="Times New Roman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ru-RU" sz="3200" dirty="0">
                <a:latin typeface="Times New Roman" pitchFamily="18" charset="0"/>
              </a:rPr>
              <a:t>F </a:t>
            </a:r>
            <a:r>
              <a:rPr lang="ru-RU" sz="3200" dirty="0">
                <a:latin typeface="Times New Roman" pitchFamily="18" charset="0"/>
                <a:sym typeface="Symbol" pitchFamily="18" charset="2"/>
              </a:rPr>
              <a:t></a:t>
            </a:r>
            <a:r>
              <a:rPr lang="ru-RU" sz="3200" dirty="0">
                <a:latin typeface="Times New Roman" pitchFamily="18" charset="0"/>
              </a:rPr>
              <a:t> Q — множество конечных состояний.    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919" y="-117475"/>
            <a:ext cx="8229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42988" y="404813"/>
            <a:ext cx="7772400" cy="620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/>
              <a:t>Распознающий конечный автомат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558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0C21-75D7-48BE-9CB9-DFFCA25FB69A}" type="slidenum">
              <a:rPr lang="ru-RU"/>
              <a:pPr/>
              <a:t>20</a:t>
            </a:fld>
            <a:endParaRPr lang="ru-RU"/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539750" y="1239838"/>
            <a:ext cx="7848600" cy="4875212"/>
            <a:chOff x="340" y="781"/>
            <a:chExt cx="4944" cy="3071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340" y="781"/>
              <a:ext cx="4944" cy="3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ru-RU" sz="2800" b="1" i="0" dirty="0"/>
                <a:t>    Пример </a:t>
              </a:r>
              <a:r>
                <a:rPr lang="ru-RU" sz="2800" i="0" dirty="0" smtClean="0"/>
                <a:t>Пусть </a:t>
              </a:r>
              <a:endParaRPr lang="en-US" sz="2800" i="0" dirty="0"/>
            </a:p>
            <a:p>
              <a:pPr algn="just"/>
              <a:r>
                <a:rPr lang="ru-RU" sz="2800" dirty="0"/>
                <a:t>M </a:t>
              </a:r>
              <a:r>
                <a:rPr lang="ru-RU" sz="2800" i="0" dirty="0"/>
                <a:t>= ({</a:t>
              </a:r>
              <a:r>
                <a:rPr lang="ru-RU" sz="2800" dirty="0"/>
                <a:t>q</a:t>
              </a:r>
              <a:r>
                <a:rPr lang="ru-RU" sz="2800" i="0" baseline="-25000" dirty="0"/>
                <a:t>0</a:t>
              </a:r>
              <a:r>
                <a:rPr lang="ru-RU" sz="2800" i="0" dirty="0"/>
                <a:t>, </a:t>
              </a:r>
              <a:r>
                <a:rPr lang="ru-RU" sz="2800" dirty="0"/>
                <a:t>q</a:t>
              </a:r>
              <a:r>
                <a:rPr lang="ru-RU" sz="2800" i="0" baseline="-25000" dirty="0"/>
                <a:t>1</a:t>
              </a:r>
              <a:r>
                <a:rPr lang="ru-RU" sz="2800" i="0" dirty="0"/>
                <a:t>}, {0, 1}, δ, </a:t>
              </a:r>
              <a:r>
                <a:rPr lang="ru-RU" sz="2800" dirty="0"/>
                <a:t>q</a:t>
              </a:r>
              <a:r>
                <a:rPr lang="ru-RU" sz="2800" i="0" baseline="-25000" dirty="0"/>
                <a:t>0</a:t>
              </a:r>
              <a:r>
                <a:rPr lang="ru-RU" sz="2800" i="0" dirty="0"/>
                <a:t>, {</a:t>
              </a:r>
              <a:r>
                <a:rPr lang="ru-RU" sz="2800" dirty="0"/>
                <a:t>q</a:t>
              </a:r>
              <a:r>
                <a:rPr lang="ru-RU" sz="2800" i="0" baseline="-25000" dirty="0"/>
                <a:t>1</a:t>
              </a:r>
              <a:r>
                <a:rPr lang="ru-RU" sz="2800" i="0" dirty="0"/>
                <a:t>}) — </a:t>
              </a:r>
              <a:r>
                <a:rPr lang="ru-RU" sz="2800" i="0" dirty="0" err="1"/>
                <a:t>ndfa</a:t>
              </a:r>
              <a:r>
                <a:rPr lang="ru-RU" sz="2800" i="0" dirty="0"/>
                <a:t>, где </a:t>
              </a:r>
              <a:endParaRPr lang="en-US" sz="2800" i="0" dirty="0"/>
            </a:p>
            <a:p>
              <a:pPr algn="just"/>
              <a:r>
                <a:rPr lang="ru-RU" sz="2800" i="0" dirty="0"/>
                <a:t>δ(</a:t>
              </a:r>
              <a:r>
                <a:rPr lang="ru-RU" sz="2800" dirty="0"/>
                <a:t>q</a:t>
              </a:r>
              <a:r>
                <a:rPr lang="ru-RU" sz="2800" i="0" baseline="-25000" dirty="0"/>
                <a:t>0 </a:t>
              </a:r>
              <a:r>
                <a:rPr lang="ru-RU" sz="2800" i="0" dirty="0"/>
                <a:t>, 0) = {</a:t>
              </a:r>
              <a:r>
                <a:rPr lang="ru-RU" sz="2800" dirty="0"/>
                <a:t>q</a:t>
              </a:r>
              <a:r>
                <a:rPr lang="ru-RU" sz="2800" i="0" baseline="-25000" dirty="0"/>
                <a:t>0 </a:t>
              </a:r>
              <a:r>
                <a:rPr lang="ru-RU" sz="2800" i="0" dirty="0"/>
                <a:t>, </a:t>
              </a:r>
              <a:r>
                <a:rPr lang="ru-RU" sz="2800" dirty="0"/>
                <a:t>q</a:t>
              </a:r>
              <a:r>
                <a:rPr lang="ru-RU" sz="2800" i="0" baseline="-25000" dirty="0"/>
                <a:t>1</a:t>
              </a:r>
              <a:r>
                <a:rPr lang="ru-RU" sz="2800" i="0" dirty="0"/>
                <a:t>}, </a:t>
              </a:r>
              <a:r>
                <a:rPr lang="en-US" sz="2800" i="0" dirty="0"/>
                <a:t> </a:t>
              </a:r>
              <a:r>
                <a:rPr lang="ru-RU" sz="2800" i="0" dirty="0"/>
                <a:t>δ(</a:t>
              </a:r>
              <a:r>
                <a:rPr lang="ru-RU" sz="2800" dirty="0"/>
                <a:t>q</a:t>
              </a:r>
              <a:r>
                <a:rPr lang="ru-RU" sz="2800" i="0" baseline="-25000" dirty="0"/>
                <a:t>0 </a:t>
              </a:r>
              <a:r>
                <a:rPr lang="ru-RU" sz="2800" i="0" dirty="0"/>
                <a:t>, 1) = {</a:t>
              </a:r>
              <a:r>
                <a:rPr lang="ru-RU" sz="2800" dirty="0"/>
                <a:t>q</a:t>
              </a:r>
              <a:r>
                <a:rPr lang="ru-RU" sz="2800" i="0" baseline="-25000" dirty="0"/>
                <a:t>1</a:t>
              </a:r>
              <a:r>
                <a:rPr lang="ru-RU" sz="2800" i="0" dirty="0"/>
                <a:t>}, </a:t>
              </a:r>
              <a:r>
                <a:rPr lang="en-US" sz="2800" i="0" dirty="0"/>
                <a:t> </a:t>
              </a:r>
            </a:p>
            <a:p>
              <a:pPr algn="just"/>
              <a:r>
                <a:rPr lang="ru-RU" sz="2800" i="0" dirty="0"/>
                <a:t>δ(</a:t>
              </a:r>
              <a:r>
                <a:rPr lang="ru-RU" sz="2800" dirty="0"/>
                <a:t>q</a:t>
              </a:r>
              <a:r>
                <a:rPr lang="ru-RU" sz="2800" i="0" baseline="-25000" dirty="0"/>
                <a:t>1 </a:t>
              </a:r>
              <a:r>
                <a:rPr lang="ru-RU" sz="2800" i="0" dirty="0"/>
                <a:t>, 0) = </a:t>
              </a:r>
              <a:r>
                <a:rPr lang="ru-RU" sz="2800" i="0" dirty="0">
                  <a:sym typeface="Symbol" pitchFamily="18" charset="2"/>
                </a:rPr>
                <a:t></a:t>
              </a:r>
              <a:r>
                <a:rPr lang="ru-RU" sz="2800" i="0" dirty="0"/>
                <a:t>, </a:t>
              </a:r>
              <a:r>
                <a:rPr lang="en-US" sz="2800" i="0" dirty="0"/>
                <a:t> </a:t>
              </a:r>
              <a:r>
                <a:rPr lang="ru-RU" sz="2800" i="0" dirty="0"/>
                <a:t>δ(</a:t>
              </a:r>
              <a:r>
                <a:rPr lang="ru-RU" sz="2800" dirty="0"/>
                <a:t>q</a:t>
              </a:r>
              <a:r>
                <a:rPr lang="ru-RU" sz="2800" i="0" baseline="-25000" dirty="0"/>
                <a:t>1 </a:t>
              </a:r>
              <a:r>
                <a:rPr lang="ru-RU" sz="2800" i="0" dirty="0"/>
                <a:t>, 1) = {</a:t>
              </a:r>
              <a:r>
                <a:rPr lang="ru-RU" sz="2800" dirty="0"/>
                <a:t>q</a:t>
              </a:r>
              <a:r>
                <a:rPr lang="ru-RU" sz="2800" i="0" baseline="-25000" dirty="0"/>
                <a:t>0 </a:t>
              </a:r>
              <a:r>
                <a:rPr lang="ru-RU" sz="2800" i="0" dirty="0"/>
                <a:t>, </a:t>
              </a:r>
              <a:r>
                <a:rPr lang="ru-RU" sz="2800" dirty="0"/>
                <a:t>q</a:t>
              </a:r>
              <a:r>
                <a:rPr lang="ru-RU" sz="2800" i="0" baseline="-25000" dirty="0"/>
                <a:t>1</a:t>
              </a:r>
              <a:r>
                <a:rPr lang="ru-RU" sz="2800" i="0" dirty="0"/>
                <a:t>}. </a:t>
              </a:r>
              <a:r>
                <a:rPr lang="ru-RU" sz="2800" i="0" dirty="0" smtClean="0"/>
                <a:t>Построим </a:t>
              </a:r>
              <a:r>
                <a:rPr lang="ru-RU" sz="2800" i="0" dirty="0"/>
                <a:t>детерминированный конечный автомат, эквивалентный данному. </a:t>
              </a:r>
            </a:p>
            <a:p>
              <a:pPr algn="just"/>
              <a:r>
                <a:rPr lang="ru-RU" sz="2800" i="0" dirty="0"/>
                <a:t>    Положим </a:t>
              </a:r>
              <a:endParaRPr lang="en-US" sz="2800" i="0" dirty="0"/>
            </a:p>
            <a:p>
              <a:pPr algn="just"/>
              <a:r>
                <a:rPr lang="en-US" sz="2800" i="0" dirty="0"/>
                <a:t>    </a:t>
              </a:r>
              <a:r>
                <a:rPr lang="ru-RU" sz="2800" i="0" dirty="0"/>
                <a:t>Согласно теореме </a:t>
              </a:r>
              <a:r>
                <a:rPr lang="ru-RU" sz="2800" i="0" dirty="0" smtClean="0"/>
                <a:t>в </a:t>
              </a:r>
              <a:r>
                <a:rPr lang="ru-RU" sz="2800" i="0" dirty="0"/>
                <a:t>качестве состояний детерминированного автомата следует взять все подмножества множества {</a:t>
              </a:r>
              <a:r>
                <a:rPr lang="ru-RU" sz="2800" dirty="0"/>
                <a:t>q</a:t>
              </a:r>
              <a:r>
                <a:rPr lang="ru-RU" sz="2800" i="0" baseline="-25000" dirty="0"/>
                <a:t>0</a:t>
              </a:r>
              <a:r>
                <a:rPr lang="ru-RU" sz="2800" i="0" dirty="0"/>
                <a:t>, </a:t>
              </a:r>
              <a:r>
                <a:rPr lang="ru-RU" sz="2800" dirty="0"/>
                <a:t>q</a:t>
              </a:r>
              <a:r>
                <a:rPr lang="ru-RU" sz="2800" i="0" baseline="-25000" dirty="0"/>
                <a:t>1</a:t>
              </a:r>
              <a:r>
                <a:rPr lang="ru-RU" sz="2800" i="0" dirty="0"/>
                <a:t>}, включая пустое</a:t>
              </a:r>
              <a:r>
                <a:rPr lang="en-US" sz="2800" i="0" dirty="0"/>
                <a:t>:</a:t>
              </a:r>
              <a:r>
                <a:rPr lang="ru-RU" sz="2800" i="0" dirty="0"/>
                <a:t> </a:t>
              </a:r>
            </a:p>
          </p:txBody>
        </p:sp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1570" y="2459"/>
            <a:ext cx="262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4" imgW="1663560" imgH="241200" progId="Equation.DSMT4">
                    <p:embed/>
                  </p:oleObj>
                </mc:Choice>
                <mc:Fallback>
                  <p:oleObj name="Equation" r:id="rId4" imgW="1663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" y="2459"/>
                          <a:ext cx="2626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520700" y="244475"/>
            <a:ext cx="6858000" cy="917575"/>
            <a:chOff x="432" y="224"/>
            <a:chExt cx="4320" cy="578"/>
          </a:xfrm>
        </p:grpSpPr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432" y="224"/>
              <a:ext cx="39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Эквивалентность недетерминированных и детерминированных конечных автоматов</a:t>
              </a:r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480" y="802"/>
              <a:ext cx="42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65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8085-B3F4-49BE-AD72-1A6908987B4B}" type="slidenum">
              <a:rPr lang="ru-RU"/>
              <a:pPr/>
              <a:t>21</a:t>
            </a:fld>
            <a:endParaRPr lang="ru-RU"/>
          </a:p>
        </p:txBody>
      </p:sp>
      <p:grpSp>
        <p:nvGrpSpPr>
          <p:cNvPr id="293973" name="Group 85"/>
          <p:cNvGrpSpPr>
            <a:grpSpLocks/>
          </p:cNvGrpSpPr>
          <p:nvPr/>
        </p:nvGrpSpPr>
        <p:grpSpPr bwMode="auto">
          <a:xfrm>
            <a:off x="647700" y="141288"/>
            <a:ext cx="6858000" cy="822325"/>
            <a:chOff x="328" y="154"/>
            <a:chExt cx="4320" cy="518"/>
          </a:xfrm>
        </p:grpSpPr>
        <p:sp>
          <p:nvSpPr>
            <p:cNvPr id="293894" name="Text Box 6"/>
            <p:cNvSpPr txBox="1">
              <a:spLocks noChangeArrowheads="1"/>
            </p:cNvSpPr>
            <p:nvPr/>
          </p:nvSpPr>
          <p:spPr bwMode="auto">
            <a:xfrm>
              <a:off x="328" y="154"/>
              <a:ext cx="39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Эквивалентность недетерминированных и детерминированных конечных автоматов</a:t>
              </a:r>
            </a:p>
          </p:txBody>
        </p:sp>
        <p:sp>
          <p:nvSpPr>
            <p:cNvPr id="293895" name="Line 7"/>
            <p:cNvSpPr>
              <a:spLocks noChangeShapeType="1"/>
            </p:cNvSpPr>
            <p:nvPr/>
          </p:nvSpPr>
          <p:spPr bwMode="auto">
            <a:xfrm>
              <a:off x="376" y="672"/>
              <a:ext cx="42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3921" name="Text Box 33"/>
          <p:cNvSpPr txBox="1">
            <a:spLocks noChangeArrowheads="1"/>
          </p:cNvSpPr>
          <p:nvPr/>
        </p:nvSpPr>
        <p:spPr bwMode="auto">
          <a:xfrm>
            <a:off x="971550" y="3325813"/>
            <a:ext cx="6408738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i="0" dirty="0"/>
              <a:t>Рис. </a:t>
            </a:r>
            <a:r>
              <a:rPr lang="en-US" i="0" dirty="0" smtClean="0"/>
              <a:t>(</a:t>
            </a:r>
            <a:r>
              <a:rPr lang="en-US" i="0" dirty="0"/>
              <a:t>a)</a:t>
            </a:r>
            <a:r>
              <a:rPr lang="ru-RU" i="0" dirty="0"/>
              <a:t>. Недетерминированный автомат</a:t>
            </a:r>
            <a:r>
              <a:rPr lang="en-US" i="0" dirty="0"/>
              <a:t> </a:t>
            </a:r>
            <a:r>
              <a:rPr lang="ru-RU" dirty="0"/>
              <a:t>M</a:t>
            </a:r>
            <a:r>
              <a:rPr lang="ru-RU" i="0" dirty="0"/>
              <a:t>.</a:t>
            </a:r>
          </a:p>
        </p:txBody>
      </p:sp>
      <p:sp>
        <p:nvSpPr>
          <p:cNvPr id="293979" name="Text Box 91"/>
          <p:cNvSpPr txBox="1">
            <a:spLocks noChangeArrowheads="1"/>
          </p:cNvSpPr>
          <p:nvPr/>
        </p:nvSpPr>
        <p:spPr bwMode="auto">
          <a:xfrm>
            <a:off x="1042988" y="5783263"/>
            <a:ext cx="6265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i="0" dirty="0"/>
              <a:t>Рис. </a:t>
            </a:r>
            <a:r>
              <a:rPr lang="en-US" i="0" dirty="0" smtClean="0"/>
              <a:t> </a:t>
            </a:r>
            <a:r>
              <a:rPr lang="en-US" i="0" dirty="0"/>
              <a:t>(</a:t>
            </a:r>
            <a:r>
              <a:rPr lang="ru-RU" i="0" dirty="0"/>
              <a:t>б</a:t>
            </a:r>
            <a:r>
              <a:rPr lang="en-US" i="0" dirty="0"/>
              <a:t>)</a:t>
            </a:r>
            <a:r>
              <a:rPr lang="ru-RU" i="0" dirty="0"/>
              <a:t>. Детерминированный автомат</a:t>
            </a:r>
            <a:r>
              <a:rPr lang="en-US" i="0" dirty="0"/>
              <a:t>       </a:t>
            </a:r>
            <a:r>
              <a:rPr lang="ru-RU" i="0" dirty="0"/>
              <a:t>.</a:t>
            </a:r>
          </a:p>
        </p:txBody>
      </p:sp>
      <p:graphicFrame>
        <p:nvGraphicFramePr>
          <p:cNvPr id="293986" name="Object 98"/>
          <p:cNvGraphicFramePr>
            <a:graphicFrameLocks noChangeAspect="1"/>
          </p:cNvGraphicFramePr>
          <p:nvPr/>
        </p:nvGraphicFramePr>
        <p:xfrm>
          <a:off x="6650038" y="5786438"/>
          <a:ext cx="5095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4" imgW="203040" imgH="164880" progId="Equation.DSMT4">
                  <p:embed/>
                </p:oleObj>
              </mc:Choice>
              <mc:Fallback>
                <p:oleObj name="Equation" r:id="rId4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5786438"/>
                        <a:ext cx="5095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4039" name="Group 151"/>
          <p:cNvGrpSpPr>
            <a:grpSpLocks/>
          </p:cNvGrpSpPr>
          <p:nvPr/>
        </p:nvGrpSpPr>
        <p:grpSpPr bwMode="auto">
          <a:xfrm>
            <a:off x="995363" y="1125538"/>
            <a:ext cx="6313487" cy="1968500"/>
            <a:chOff x="627" y="709"/>
            <a:chExt cx="3977" cy="1240"/>
          </a:xfrm>
        </p:grpSpPr>
        <p:sp>
          <p:nvSpPr>
            <p:cNvPr id="293987" name="Arc 99"/>
            <p:cNvSpPr>
              <a:spLocks/>
            </p:cNvSpPr>
            <p:nvPr/>
          </p:nvSpPr>
          <p:spPr bwMode="auto">
            <a:xfrm rot="2257506" flipH="1">
              <a:off x="2109" y="1026"/>
              <a:ext cx="835" cy="633"/>
            </a:xfrm>
            <a:custGeom>
              <a:avLst/>
              <a:gdLst>
                <a:gd name="G0" fmla="+- 50 0 0"/>
                <a:gd name="G1" fmla="+- 21600 0 0"/>
                <a:gd name="G2" fmla="+- 21600 0 0"/>
                <a:gd name="T0" fmla="*/ 0 w 21650"/>
                <a:gd name="T1" fmla="*/ 0 h 21600"/>
                <a:gd name="T2" fmla="*/ 21650 w 21650"/>
                <a:gd name="T3" fmla="*/ 21600 h 21600"/>
                <a:gd name="T4" fmla="*/ 50 w 216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88" name="Line 100"/>
            <p:cNvSpPr>
              <a:spLocks noChangeShapeType="1"/>
            </p:cNvSpPr>
            <p:nvPr/>
          </p:nvSpPr>
          <p:spPr bwMode="auto">
            <a:xfrm flipH="1">
              <a:off x="2000" y="1304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89" name="Text Box 101"/>
            <p:cNvSpPr txBox="1">
              <a:spLocks noChangeArrowheads="1"/>
            </p:cNvSpPr>
            <p:nvPr/>
          </p:nvSpPr>
          <p:spPr bwMode="auto">
            <a:xfrm>
              <a:off x="2245" y="878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0"/>
                <a:t>1</a:t>
              </a:r>
              <a:endParaRPr lang="ru-RU" i="0"/>
            </a:p>
          </p:txBody>
        </p:sp>
        <p:sp>
          <p:nvSpPr>
            <p:cNvPr id="293944" name="Text Box 56"/>
            <p:cNvSpPr txBox="1">
              <a:spLocks noChangeArrowheads="1"/>
            </p:cNvSpPr>
            <p:nvPr/>
          </p:nvSpPr>
          <p:spPr bwMode="auto">
            <a:xfrm>
              <a:off x="2336" y="166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0"/>
                <a:t>0,1</a:t>
              </a:r>
              <a:endParaRPr lang="ru-RU" i="0"/>
            </a:p>
          </p:txBody>
        </p:sp>
        <p:sp>
          <p:nvSpPr>
            <p:cNvPr id="293963" name="Arc 75"/>
            <p:cNvSpPr>
              <a:spLocks/>
            </p:cNvSpPr>
            <p:nvPr/>
          </p:nvSpPr>
          <p:spPr bwMode="auto">
            <a:xfrm flipV="1">
              <a:off x="2109" y="1757"/>
              <a:ext cx="816" cy="182"/>
            </a:xfrm>
            <a:custGeom>
              <a:avLst/>
              <a:gdLst>
                <a:gd name="G0" fmla="+- 20513 0 0"/>
                <a:gd name="G1" fmla="+- 21600 0 0"/>
                <a:gd name="G2" fmla="+- 21600 0 0"/>
                <a:gd name="T0" fmla="*/ 0 w 40530"/>
                <a:gd name="T1" fmla="*/ 14833 h 21600"/>
                <a:gd name="T2" fmla="*/ 40530 w 40530"/>
                <a:gd name="T3" fmla="*/ 13482 h 21600"/>
                <a:gd name="T4" fmla="*/ 20513 w 4053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530" h="21600" fill="none" extrusionOk="0">
                  <a:moveTo>
                    <a:pt x="0" y="14833"/>
                  </a:moveTo>
                  <a:cubicBezTo>
                    <a:pt x="2920" y="5980"/>
                    <a:pt x="11191" y="-1"/>
                    <a:pt x="20513" y="0"/>
                  </a:cubicBezTo>
                  <a:cubicBezTo>
                    <a:pt x="29307" y="0"/>
                    <a:pt x="37224" y="5332"/>
                    <a:pt x="40529" y="13482"/>
                  </a:cubicBezTo>
                </a:path>
                <a:path w="40530" h="21600" stroke="0" extrusionOk="0">
                  <a:moveTo>
                    <a:pt x="0" y="14833"/>
                  </a:moveTo>
                  <a:cubicBezTo>
                    <a:pt x="2920" y="5980"/>
                    <a:pt x="11191" y="-1"/>
                    <a:pt x="20513" y="0"/>
                  </a:cubicBezTo>
                  <a:cubicBezTo>
                    <a:pt x="29307" y="0"/>
                    <a:pt x="37224" y="5332"/>
                    <a:pt x="40529" y="13482"/>
                  </a:cubicBezTo>
                  <a:lnTo>
                    <a:pt x="2051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13" name="Oval 25"/>
            <p:cNvSpPr>
              <a:spLocks noChangeArrowheads="1"/>
            </p:cNvSpPr>
            <p:nvPr/>
          </p:nvSpPr>
          <p:spPr bwMode="auto">
            <a:xfrm>
              <a:off x="3107" y="1213"/>
              <a:ext cx="1270" cy="7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03" name="Oval 15"/>
            <p:cNvSpPr>
              <a:spLocks noChangeArrowheads="1"/>
            </p:cNvSpPr>
            <p:nvPr/>
          </p:nvSpPr>
          <p:spPr bwMode="auto">
            <a:xfrm>
              <a:off x="839" y="1213"/>
              <a:ext cx="1179" cy="7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6" name="Text Box 8"/>
            <p:cNvSpPr txBox="1">
              <a:spLocks noChangeArrowheads="1"/>
            </p:cNvSpPr>
            <p:nvPr/>
          </p:nvSpPr>
          <p:spPr bwMode="auto">
            <a:xfrm>
              <a:off x="1769" y="1349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3200"/>
                <a:t>q</a:t>
              </a:r>
              <a:r>
                <a:rPr lang="en-US" sz="3200" i="0" baseline="-25000"/>
                <a:t>0</a:t>
              </a:r>
              <a:endParaRPr lang="ru-RU" sz="3200" i="0" baseline="-25000"/>
            </a:p>
          </p:txBody>
        </p:sp>
        <p:sp>
          <p:nvSpPr>
            <p:cNvPr id="293897" name="Text Box 9"/>
            <p:cNvSpPr txBox="1">
              <a:spLocks noChangeArrowheads="1"/>
            </p:cNvSpPr>
            <p:nvPr/>
          </p:nvSpPr>
          <p:spPr bwMode="auto">
            <a:xfrm>
              <a:off x="2949" y="1389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3200"/>
                <a:t>q</a:t>
              </a:r>
              <a:r>
                <a:rPr lang="en-US" sz="3200" i="0" baseline="-25000"/>
                <a:t>1</a:t>
              </a:r>
              <a:endParaRPr lang="ru-RU" sz="3200" i="0" baseline="-25000"/>
            </a:p>
          </p:txBody>
        </p:sp>
        <p:sp>
          <p:nvSpPr>
            <p:cNvPr id="293898" name="Oval 10"/>
            <p:cNvSpPr>
              <a:spLocks noChangeArrowheads="1"/>
            </p:cNvSpPr>
            <p:nvPr/>
          </p:nvSpPr>
          <p:spPr bwMode="auto">
            <a:xfrm>
              <a:off x="1638" y="1339"/>
              <a:ext cx="545" cy="5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9" name="Oval 11"/>
            <p:cNvSpPr>
              <a:spLocks noChangeArrowheads="1"/>
            </p:cNvSpPr>
            <p:nvPr/>
          </p:nvSpPr>
          <p:spPr bwMode="auto">
            <a:xfrm>
              <a:off x="2813" y="1349"/>
              <a:ext cx="545" cy="545"/>
            </a:xfrm>
            <a:prstGeom prst="ellipse">
              <a:avLst/>
            </a:prstGeom>
            <a:solidFill>
              <a:schemeClr val="bg1"/>
            </a:solidFill>
            <a:ln w="57150" cmpd="thinThick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04" name="Text Box 16"/>
            <p:cNvSpPr txBox="1">
              <a:spLocks noChangeArrowheads="1"/>
            </p:cNvSpPr>
            <p:nvPr/>
          </p:nvSpPr>
          <p:spPr bwMode="auto">
            <a:xfrm>
              <a:off x="1766" y="1355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3200"/>
                <a:t>q</a:t>
              </a:r>
              <a:r>
                <a:rPr lang="en-US" sz="3200" i="0" baseline="-25000"/>
                <a:t>0</a:t>
              </a:r>
              <a:endParaRPr lang="ru-RU" sz="3200" i="0" baseline="-25000"/>
            </a:p>
          </p:txBody>
        </p:sp>
        <p:sp>
          <p:nvSpPr>
            <p:cNvPr id="293905" name="Text Box 17"/>
            <p:cNvSpPr txBox="1">
              <a:spLocks noChangeArrowheads="1"/>
            </p:cNvSpPr>
            <p:nvPr/>
          </p:nvSpPr>
          <p:spPr bwMode="auto">
            <a:xfrm>
              <a:off x="627" y="144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0"/>
                <a:t>0</a:t>
              </a:r>
              <a:endParaRPr lang="ru-RU" i="0"/>
            </a:p>
          </p:txBody>
        </p:sp>
        <p:sp>
          <p:nvSpPr>
            <p:cNvPr id="293906" name="Line 18"/>
            <p:cNvSpPr>
              <a:spLocks noChangeShapeType="1"/>
            </p:cNvSpPr>
            <p:nvPr/>
          </p:nvSpPr>
          <p:spPr bwMode="auto">
            <a:xfrm>
              <a:off x="1796" y="129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08" name="Text Box 20"/>
            <p:cNvSpPr txBox="1">
              <a:spLocks noChangeArrowheads="1"/>
            </p:cNvSpPr>
            <p:nvPr/>
          </p:nvSpPr>
          <p:spPr bwMode="auto">
            <a:xfrm>
              <a:off x="2950" y="1380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3200"/>
                <a:t>q</a:t>
              </a:r>
              <a:r>
                <a:rPr lang="en-US" sz="3200" i="0" baseline="-25000"/>
                <a:t>1</a:t>
              </a:r>
              <a:endParaRPr lang="ru-RU" sz="3200" i="0" baseline="-25000"/>
            </a:p>
          </p:txBody>
        </p:sp>
        <p:sp>
          <p:nvSpPr>
            <p:cNvPr id="293912" name="Line 24"/>
            <p:cNvSpPr>
              <a:spLocks noChangeShapeType="1"/>
            </p:cNvSpPr>
            <p:nvPr/>
          </p:nvSpPr>
          <p:spPr bwMode="auto">
            <a:xfrm flipV="1">
              <a:off x="2835" y="1838"/>
              <a:ext cx="9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14" name="Line 26"/>
            <p:cNvSpPr>
              <a:spLocks noChangeShapeType="1"/>
            </p:cNvSpPr>
            <p:nvPr/>
          </p:nvSpPr>
          <p:spPr bwMode="auto">
            <a:xfrm rot="1200000" flipH="1">
              <a:off x="3233" y="1304"/>
              <a:ext cx="38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4382" y="1435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0"/>
                <a:t>1</a:t>
              </a:r>
              <a:endParaRPr lang="ru-RU" i="0"/>
            </a:p>
          </p:txBody>
        </p:sp>
        <p:sp>
          <p:nvSpPr>
            <p:cNvPr id="293964" name="Line 76"/>
            <p:cNvSpPr>
              <a:spLocks noChangeShapeType="1"/>
            </p:cNvSpPr>
            <p:nvPr/>
          </p:nvSpPr>
          <p:spPr bwMode="auto">
            <a:xfrm>
              <a:off x="1927" y="9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69" name="Line 81"/>
            <p:cNvSpPr>
              <a:spLocks noChangeShapeType="1"/>
            </p:cNvSpPr>
            <p:nvPr/>
          </p:nvSpPr>
          <p:spPr bwMode="auto">
            <a:xfrm flipH="1" flipV="1">
              <a:off x="2779" y="976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76" name="Text Box 88"/>
            <p:cNvSpPr txBox="1">
              <a:spLocks noChangeArrowheads="1"/>
            </p:cNvSpPr>
            <p:nvPr/>
          </p:nvSpPr>
          <p:spPr bwMode="auto">
            <a:xfrm>
              <a:off x="2892" y="943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0"/>
                <a:t>0</a:t>
              </a:r>
              <a:endParaRPr lang="ru-RU" i="0"/>
            </a:p>
          </p:txBody>
        </p:sp>
        <p:sp>
          <p:nvSpPr>
            <p:cNvPr id="293994" name="Text Box 106"/>
            <p:cNvSpPr txBox="1">
              <a:spLocks noChangeArrowheads="1"/>
            </p:cNvSpPr>
            <p:nvPr/>
          </p:nvSpPr>
          <p:spPr bwMode="auto">
            <a:xfrm>
              <a:off x="2608" y="709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ym typeface="Symbol" pitchFamily="18" charset="2"/>
                </a:rPr>
                <a:t></a:t>
              </a:r>
            </a:p>
          </p:txBody>
        </p:sp>
      </p:grpSp>
      <p:grpSp>
        <p:nvGrpSpPr>
          <p:cNvPr id="294012" name="Group 124"/>
          <p:cNvGrpSpPr>
            <a:grpSpLocks/>
          </p:cNvGrpSpPr>
          <p:nvPr/>
        </p:nvGrpSpPr>
        <p:grpSpPr bwMode="auto">
          <a:xfrm>
            <a:off x="3492500" y="5229225"/>
            <a:ext cx="3167063" cy="647700"/>
            <a:chOff x="2200" y="3294"/>
            <a:chExt cx="1995" cy="408"/>
          </a:xfrm>
        </p:grpSpPr>
        <p:sp>
          <p:nvSpPr>
            <p:cNvPr id="294009" name="Line 121"/>
            <p:cNvSpPr>
              <a:spLocks noChangeShapeType="1"/>
            </p:cNvSpPr>
            <p:nvPr/>
          </p:nvSpPr>
          <p:spPr bwMode="auto">
            <a:xfrm flipV="1">
              <a:off x="2200" y="3294"/>
              <a:ext cx="1905" cy="3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010" name="Line 122">
              <a:hlinkClick r:id="" action="ppaction://noaction" highlightClick="1"/>
            </p:cNvPr>
            <p:cNvSpPr>
              <a:spLocks noChangeShapeType="1"/>
            </p:cNvSpPr>
            <p:nvPr/>
          </p:nvSpPr>
          <p:spPr bwMode="auto">
            <a:xfrm>
              <a:off x="2381" y="3385"/>
              <a:ext cx="1814" cy="31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94040" name="Group 152"/>
          <p:cNvGrpSpPr>
            <a:grpSpLocks/>
          </p:cNvGrpSpPr>
          <p:nvPr/>
        </p:nvGrpSpPr>
        <p:grpSpPr bwMode="auto">
          <a:xfrm>
            <a:off x="1393825" y="3838575"/>
            <a:ext cx="5194300" cy="1971675"/>
            <a:chOff x="878" y="2418"/>
            <a:chExt cx="3272" cy="1242"/>
          </a:xfrm>
        </p:grpSpPr>
        <p:grpSp>
          <p:nvGrpSpPr>
            <p:cNvPr id="294008" name="Group 120"/>
            <p:cNvGrpSpPr>
              <a:grpSpLocks/>
            </p:cNvGrpSpPr>
            <p:nvPr/>
          </p:nvGrpSpPr>
          <p:grpSpPr bwMode="auto">
            <a:xfrm>
              <a:off x="878" y="2418"/>
              <a:ext cx="3272" cy="1242"/>
              <a:chOff x="878" y="2418"/>
              <a:chExt cx="3272" cy="1242"/>
            </a:xfrm>
          </p:grpSpPr>
          <p:grpSp>
            <p:nvGrpSpPr>
              <p:cNvPr id="294005" name="Group 117"/>
              <p:cNvGrpSpPr>
                <a:grpSpLocks/>
              </p:cNvGrpSpPr>
              <p:nvPr/>
            </p:nvGrpSpPr>
            <p:grpSpPr bwMode="auto">
              <a:xfrm>
                <a:off x="3410" y="3345"/>
                <a:ext cx="378" cy="227"/>
                <a:chOff x="3500" y="3339"/>
                <a:chExt cx="378" cy="227"/>
              </a:xfrm>
            </p:grpSpPr>
            <p:grpSp>
              <p:nvGrpSpPr>
                <p:cNvPr id="294003" name="Group 115"/>
                <p:cNvGrpSpPr>
                  <a:grpSpLocks/>
                </p:cNvGrpSpPr>
                <p:nvPr/>
              </p:nvGrpSpPr>
              <p:grpSpPr bwMode="auto">
                <a:xfrm>
                  <a:off x="3503" y="3339"/>
                  <a:ext cx="375" cy="227"/>
                  <a:chOff x="3503" y="3339"/>
                  <a:chExt cx="375" cy="227"/>
                </a:xfrm>
              </p:grpSpPr>
              <p:sp>
                <p:nvSpPr>
                  <p:cNvPr id="294001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3339"/>
                    <a:ext cx="363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9400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503" y="3367"/>
                    <a:ext cx="45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94004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500" y="3367"/>
                  <a:ext cx="91" cy="4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93951" name="Text Box 63"/>
              <p:cNvSpPr txBox="1">
                <a:spLocks noChangeArrowheads="1"/>
              </p:cNvSpPr>
              <p:nvPr/>
            </p:nvSpPr>
            <p:spPr bwMode="auto">
              <a:xfrm>
                <a:off x="2290" y="2976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0"/>
                  <a:t>1</a:t>
                </a:r>
                <a:endParaRPr lang="ru-RU" i="0"/>
              </a:p>
            </p:txBody>
          </p:sp>
          <p:grpSp>
            <p:nvGrpSpPr>
              <p:cNvPr id="293931" name="Group 43"/>
              <p:cNvGrpSpPr>
                <a:grpSpLocks/>
              </p:cNvGrpSpPr>
              <p:nvPr/>
            </p:nvGrpSpPr>
            <p:grpSpPr bwMode="auto">
              <a:xfrm>
                <a:off x="1243" y="2570"/>
                <a:ext cx="454" cy="454"/>
                <a:chOff x="521" y="2976"/>
                <a:chExt cx="454" cy="454"/>
              </a:xfrm>
            </p:grpSpPr>
            <p:sp>
              <p:nvSpPr>
                <p:cNvPr id="29392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52" y="3037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i="0">
                      <a:sym typeface="Symbol" pitchFamily="18" charset="2"/>
                    </a:rPr>
                    <a:t>[</a:t>
                  </a:r>
                  <a:r>
                    <a:rPr lang="en-US"/>
                    <a:t>q</a:t>
                  </a:r>
                  <a:r>
                    <a:rPr lang="en-US" i="0" baseline="-25000"/>
                    <a:t>0</a:t>
                  </a:r>
                  <a:r>
                    <a:rPr lang="en-US" i="0">
                      <a:sym typeface="Symbol" pitchFamily="18" charset="2"/>
                    </a:rPr>
                    <a:t>]</a:t>
                  </a:r>
                  <a:endParaRPr lang="ru-RU" i="0">
                    <a:sym typeface="Symbol" pitchFamily="18" charset="2"/>
                  </a:endParaRPr>
                </a:p>
              </p:txBody>
            </p:sp>
            <p:sp>
              <p:nvSpPr>
                <p:cNvPr id="293927" name="Oval 39"/>
                <p:cNvSpPr>
                  <a:spLocks noChangeArrowheads="1"/>
                </p:cNvSpPr>
                <p:nvPr/>
              </p:nvSpPr>
              <p:spPr bwMode="auto">
                <a:xfrm>
                  <a:off x="521" y="2976"/>
                  <a:ext cx="454" cy="45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293983" name="Group 95"/>
              <p:cNvGrpSpPr>
                <a:grpSpLocks/>
              </p:cNvGrpSpPr>
              <p:nvPr/>
            </p:nvGrpSpPr>
            <p:grpSpPr bwMode="auto">
              <a:xfrm>
                <a:off x="1808" y="3049"/>
                <a:ext cx="454" cy="454"/>
                <a:chOff x="1808" y="3154"/>
                <a:chExt cx="454" cy="454"/>
              </a:xfrm>
            </p:grpSpPr>
            <p:sp>
              <p:nvSpPr>
                <p:cNvPr id="29392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39" y="3209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 cmpd="thinThick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i="0">
                      <a:sym typeface="Symbol" pitchFamily="18" charset="2"/>
                    </a:rPr>
                    <a:t>[</a:t>
                  </a:r>
                  <a:r>
                    <a:rPr lang="en-US"/>
                    <a:t>q</a:t>
                  </a:r>
                  <a:r>
                    <a:rPr lang="en-US" i="0" baseline="-25000"/>
                    <a:t>1</a:t>
                  </a:r>
                  <a:r>
                    <a:rPr lang="en-US" i="0">
                      <a:sym typeface="Symbol" pitchFamily="18" charset="2"/>
                    </a:rPr>
                    <a:t>]</a:t>
                  </a:r>
                  <a:endParaRPr lang="ru-RU" i="0">
                    <a:sym typeface="Symbol" pitchFamily="18" charset="2"/>
                  </a:endParaRPr>
                </a:p>
              </p:txBody>
            </p:sp>
            <p:sp>
              <p:nvSpPr>
                <p:cNvPr id="293928" name="Oval 40"/>
                <p:cNvSpPr>
                  <a:spLocks noChangeArrowheads="1"/>
                </p:cNvSpPr>
                <p:nvPr/>
              </p:nvSpPr>
              <p:spPr bwMode="auto">
                <a:xfrm>
                  <a:off x="1808" y="3154"/>
                  <a:ext cx="454" cy="454"/>
                </a:xfrm>
                <a:prstGeom prst="ellipse">
                  <a:avLst/>
                </a:prstGeom>
                <a:noFill/>
                <a:ln w="57150" cmpd="thinThick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3926" name="Text Box 38"/>
              <p:cNvSpPr txBox="1">
                <a:spLocks noChangeArrowheads="1"/>
              </p:cNvSpPr>
              <p:nvPr/>
            </p:nvSpPr>
            <p:spPr bwMode="auto">
              <a:xfrm>
                <a:off x="2332" y="2646"/>
                <a:ext cx="6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0">
                    <a:sym typeface="Symbol" pitchFamily="18" charset="2"/>
                  </a:rPr>
                  <a:t>[</a:t>
                </a:r>
                <a:r>
                  <a:rPr lang="en-US"/>
                  <a:t>q</a:t>
                </a:r>
                <a:r>
                  <a:rPr lang="en-US" i="0" baseline="-25000"/>
                  <a:t>0</a:t>
                </a:r>
                <a:r>
                  <a:rPr lang="en-US" i="0"/>
                  <a:t>,</a:t>
                </a:r>
                <a:r>
                  <a:rPr lang="en-US"/>
                  <a:t>q</a:t>
                </a:r>
                <a:r>
                  <a:rPr lang="en-US" i="0" baseline="-25000"/>
                  <a:t>1</a:t>
                </a:r>
                <a:r>
                  <a:rPr lang="en-US" i="0">
                    <a:sym typeface="Symbol" pitchFamily="18" charset="2"/>
                  </a:rPr>
                  <a:t>]</a:t>
                </a:r>
                <a:endParaRPr lang="ru-RU" i="0">
                  <a:sym typeface="Symbol" pitchFamily="18" charset="2"/>
                </a:endParaRPr>
              </a:p>
            </p:txBody>
          </p:sp>
          <p:sp>
            <p:nvSpPr>
              <p:cNvPr id="293930" name="Oval 42"/>
              <p:cNvSpPr>
                <a:spLocks noChangeArrowheads="1"/>
              </p:cNvSpPr>
              <p:nvPr/>
            </p:nvSpPr>
            <p:spPr bwMode="auto">
              <a:xfrm>
                <a:off x="2362" y="2545"/>
                <a:ext cx="544" cy="545"/>
              </a:xfrm>
              <a:prstGeom prst="ellipse">
                <a:avLst/>
              </a:prstGeom>
              <a:noFill/>
              <a:ln w="57150" cmpd="thinThick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3937" name="Arc 49"/>
              <p:cNvSpPr>
                <a:spLocks/>
              </p:cNvSpPr>
              <p:nvPr/>
            </p:nvSpPr>
            <p:spPr bwMode="auto">
              <a:xfrm flipH="1">
                <a:off x="1586" y="2499"/>
                <a:ext cx="825" cy="545"/>
              </a:xfrm>
              <a:custGeom>
                <a:avLst/>
                <a:gdLst>
                  <a:gd name="G0" fmla="+- 13066 0 0"/>
                  <a:gd name="G1" fmla="+- 21600 0 0"/>
                  <a:gd name="G2" fmla="+- 21600 0 0"/>
                  <a:gd name="T0" fmla="*/ 0 w 26226"/>
                  <a:gd name="T1" fmla="*/ 4400 h 21600"/>
                  <a:gd name="T2" fmla="*/ 26226 w 26226"/>
                  <a:gd name="T3" fmla="*/ 4472 h 21600"/>
                  <a:gd name="T4" fmla="*/ 13066 w 262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226" h="21600" fill="none" extrusionOk="0">
                    <a:moveTo>
                      <a:pt x="0" y="4400"/>
                    </a:moveTo>
                    <a:cubicBezTo>
                      <a:pt x="3757" y="1545"/>
                      <a:pt x="8346" y="-1"/>
                      <a:pt x="13066" y="0"/>
                    </a:cubicBezTo>
                    <a:cubicBezTo>
                      <a:pt x="17825" y="0"/>
                      <a:pt x="22451" y="1572"/>
                      <a:pt x="26226" y="4471"/>
                    </a:cubicBezTo>
                  </a:path>
                  <a:path w="26226" h="21600" stroke="0" extrusionOk="0">
                    <a:moveTo>
                      <a:pt x="0" y="4400"/>
                    </a:moveTo>
                    <a:cubicBezTo>
                      <a:pt x="3757" y="1545"/>
                      <a:pt x="8346" y="-1"/>
                      <a:pt x="13066" y="0"/>
                    </a:cubicBezTo>
                    <a:cubicBezTo>
                      <a:pt x="17825" y="0"/>
                      <a:pt x="22451" y="1572"/>
                      <a:pt x="26226" y="4471"/>
                    </a:cubicBezTo>
                    <a:lnTo>
                      <a:pt x="13066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3941" name="Line 53"/>
              <p:cNvSpPr>
                <a:spLocks noChangeAspect="1" noChangeShapeType="1"/>
              </p:cNvSpPr>
              <p:nvPr/>
            </p:nvSpPr>
            <p:spPr bwMode="auto">
              <a:xfrm rot="21000000">
                <a:off x="2363" y="2573"/>
                <a:ext cx="60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942" name="Line 54"/>
              <p:cNvSpPr>
                <a:spLocks noChangeShapeType="1"/>
              </p:cNvSpPr>
              <p:nvPr/>
            </p:nvSpPr>
            <p:spPr bwMode="auto">
              <a:xfrm>
                <a:off x="1621" y="2963"/>
                <a:ext cx="227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945" name="Text Box 57"/>
              <p:cNvSpPr txBox="1">
                <a:spLocks noChangeArrowheads="1"/>
              </p:cNvSpPr>
              <p:nvPr/>
            </p:nvSpPr>
            <p:spPr bwMode="auto">
              <a:xfrm>
                <a:off x="1662" y="2802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0"/>
                  <a:t>1</a:t>
                </a:r>
                <a:endParaRPr lang="ru-RU" i="0"/>
              </a:p>
            </p:txBody>
          </p:sp>
          <p:sp>
            <p:nvSpPr>
              <p:cNvPr id="293946" name="Arc 58"/>
              <p:cNvSpPr>
                <a:spLocks/>
              </p:cNvSpPr>
              <p:nvPr/>
            </p:nvSpPr>
            <p:spPr bwMode="auto">
              <a:xfrm flipV="1">
                <a:off x="1062" y="2944"/>
                <a:ext cx="749" cy="43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1424 w 38461"/>
                  <a:gd name="T1" fmla="*/ 40653 h 40653"/>
                  <a:gd name="T2" fmla="*/ 38461 w 38461"/>
                  <a:gd name="T3" fmla="*/ 8099 h 40653"/>
                  <a:gd name="T4" fmla="*/ 21600 w 38461"/>
                  <a:gd name="T5" fmla="*/ 21600 h 40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61" h="40653" fill="none" extrusionOk="0">
                    <a:moveTo>
                      <a:pt x="11424" y="40652"/>
                    </a:moveTo>
                    <a:cubicBezTo>
                      <a:pt x="4391" y="36896"/>
                      <a:pt x="0" y="2957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8158" y="-1"/>
                      <a:pt x="34361" y="2979"/>
                      <a:pt x="38460" y="8099"/>
                    </a:cubicBezTo>
                  </a:path>
                  <a:path w="38461" h="40653" stroke="0" extrusionOk="0">
                    <a:moveTo>
                      <a:pt x="11424" y="40652"/>
                    </a:moveTo>
                    <a:cubicBezTo>
                      <a:pt x="4391" y="36896"/>
                      <a:pt x="0" y="2957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8158" y="-1"/>
                      <a:pt x="34361" y="2979"/>
                      <a:pt x="38460" y="80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3947" name="Text Box 59"/>
              <p:cNvSpPr txBox="1">
                <a:spLocks noChangeArrowheads="1"/>
              </p:cNvSpPr>
              <p:nvPr/>
            </p:nvSpPr>
            <p:spPr bwMode="auto">
              <a:xfrm>
                <a:off x="878" y="3004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0"/>
                  <a:t>0</a:t>
                </a:r>
                <a:endParaRPr lang="ru-RU" i="0"/>
              </a:p>
            </p:txBody>
          </p:sp>
          <p:sp>
            <p:nvSpPr>
              <p:cNvPr id="293948" name="Line 60"/>
              <p:cNvSpPr>
                <a:spLocks noChangeShapeType="1"/>
              </p:cNvSpPr>
              <p:nvPr/>
            </p:nvSpPr>
            <p:spPr bwMode="auto">
              <a:xfrm flipV="1">
                <a:off x="1198" y="2933"/>
                <a:ext cx="9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949" name="Arc 61"/>
              <p:cNvSpPr>
                <a:spLocks/>
              </p:cNvSpPr>
              <p:nvPr/>
            </p:nvSpPr>
            <p:spPr bwMode="auto">
              <a:xfrm flipV="1">
                <a:off x="2245" y="3098"/>
                <a:ext cx="311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493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887" y="0"/>
                      <a:pt x="21540" y="9605"/>
                      <a:pt x="21599" y="2149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887" y="0"/>
                      <a:pt x="21540" y="9605"/>
                      <a:pt x="21599" y="2149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3950" name="Line 62"/>
              <p:cNvSpPr>
                <a:spLocks noChangeShapeType="1"/>
              </p:cNvSpPr>
              <p:nvPr/>
            </p:nvSpPr>
            <p:spPr bwMode="auto">
              <a:xfrm rot="10200000" flipH="1">
                <a:off x="2541" y="3095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952" name="Arc 64"/>
              <p:cNvSpPr>
                <a:spLocks/>
              </p:cNvSpPr>
              <p:nvPr/>
            </p:nvSpPr>
            <p:spPr bwMode="auto">
              <a:xfrm flipV="1">
                <a:off x="2060" y="3497"/>
                <a:ext cx="1212" cy="1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2107"/>
                  <a:gd name="T1" fmla="*/ 21941 h 21941"/>
                  <a:gd name="T2" fmla="*/ 42107 w 42107"/>
                  <a:gd name="T3" fmla="*/ 14817 h 21941"/>
                  <a:gd name="T4" fmla="*/ 21600 w 42107"/>
                  <a:gd name="T5" fmla="*/ 21600 h 21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107" h="21941" fill="none" extrusionOk="0">
                    <a:moveTo>
                      <a:pt x="2" y="21941"/>
                    </a:moveTo>
                    <a:cubicBezTo>
                      <a:pt x="0" y="21827"/>
                      <a:pt x="0" y="2171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915" y="-1"/>
                      <a:pt x="39181" y="5972"/>
                      <a:pt x="42107" y="14816"/>
                    </a:cubicBezTo>
                  </a:path>
                  <a:path w="42107" h="21941" stroke="0" extrusionOk="0">
                    <a:moveTo>
                      <a:pt x="2" y="21941"/>
                    </a:moveTo>
                    <a:cubicBezTo>
                      <a:pt x="0" y="21827"/>
                      <a:pt x="0" y="2171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915" y="-1"/>
                      <a:pt x="39181" y="5972"/>
                      <a:pt x="42107" y="1481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ru-RU" i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953" name="Line 65"/>
              <p:cNvSpPr>
                <a:spLocks noChangeShapeType="1"/>
              </p:cNvSpPr>
              <p:nvPr/>
            </p:nvSpPr>
            <p:spPr bwMode="auto">
              <a:xfrm flipV="1">
                <a:off x="3169" y="3543"/>
                <a:ext cx="91" cy="45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954" name="Text Box 66"/>
              <p:cNvSpPr txBox="1">
                <a:spLocks noChangeArrowheads="1"/>
              </p:cNvSpPr>
              <p:nvPr/>
            </p:nvSpPr>
            <p:spPr bwMode="auto">
              <a:xfrm>
                <a:off x="1899" y="2465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0"/>
                  <a:t>0</a:t>
                </a:r>
                <a:endParaRPr lang="ru-RU" i="0"/>
              </a:p>
            </p:txBody>
          </p:sp>
          <p:sp>
            <p:nvSpPr>
              <p:cNvPr id="293958" name="Arc 70"/>
              <p:cNvSpPr>
                <a:spLocks/>
              </p:cNvSpPr>
              <p:nvPr/>
            </p:nvSpPr>
            <p:spPr bwMode="auto">
              <a:xfrm flipV="1">
                <a:off x="2595" y="2491"/>
                <a:ext cx="735" cy="372"/>
              </a:xfrm>
              <a:custGeom>
                <a:avLst/>
                <a:gdLst>
                  <a:gd name="G0" fmla="+- 15301 0 0"/>
                  <a:gd name="G1" fmla="+- 21600 0 0"/>
                  <a:gd name="G2" fmla="+- 21600 0 0"/>
                  <a:gd name="T0" fmla="*/ 15301 w 36901"/>
                  <a:gd name="T1" fmla="*/ 0 h 43200"/>
                  <a:gd name="T2" fmla="*/ 0 w 36901"/>
                  <a:gd name="T3" fmla="*/ 36846 h 43200"/>
                  <a:gd name="T4" fmla="*/ 15301 w 36901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901" h="43200" fill="none" extrusionOk="0">
                    <a:moveTo>
                      <a:pt x="15300" y="0"/>
                    </a:moveTo>
                    <a:cubicBezTo>
                      <a:pt x="27230" y="0"/>
                      <a:pt x="36901" y="9670"/>
                      <a:pt x="36901" y="21600"/>
                    </a:cubicBezTo>
                    <a:cubicBezTo>
                      <a:pt x="36901" y="33529"/>
                      <a:pt x="27230" y="43200"/>
                      <a:pt x="15301" y="43200"/>
                    </a:cubicBezTo>
                    <a:cubicBezTo>
                      <a:pt x="9558" y="43200"/>
                      <a:pt x="4053" y="40913"/>
                      <a:pt x="0" y="36845"/>
                    </a:cubicBezTo>
                  </a:path>
                  <a:path w="36901" h="43200" stroke="0" extrusionOk="0">
                    <a:moveTo>
                      <a:pt x="15300" y="0"/>
                    </a:moveTo>
                    <a:cubicBezTo>
                      <a:pt x="27230" y="0"/>
                      <a:pt x="36901" y="9670"/>
                      <a:pt x="36901" y="21600"/>
                    </a:cubicBezTo>
                    <a:cubicBezTo>
                      <a:pt x="36901" y="33529"/>
                      <a:pt x="27230" y="43200"/>
                      <a:pt x="15301" y="43200"/>
                    </a:cubicBezTo>
                    <a:cubicBezTo>
                      <a:pt x="9558" y="43200"/>
                      <a:pt x="4053" y="40913"/>
                      <a:pt x="0" y="36845"/>
                    </a:cubicBezTo>
                    <a:lnTo>
                      <a:pt x="1530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3959" name="Text Box 71"/>
              <p:cNvSpPr txBox="1">
                <a:spLocks noChangeArrowheads="1"/>
              </p:cNvSpPr>
              <p:nvPr/>
            </p:nvSpPr>
            <p:spPr bwMode="auto">
              <a:xfrm>
                <a:off x="3787" y="329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0">
                    <a:solidFill>
                      <a:schemeClr val="accent2"/>
                    </a:solidFill>
                  </a:rPr>
                  <a:t>0,1</a:t>
                </a:r>
                <a:endParaRPr lang="ru-RU" i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960" name="Line 72"/>
              <p:cNvSpPr>
                <a:spLocks noChangeShapeType="1"/>
              </p:cNvSpPr>
              <p:nvPr/>
            </p:nvSpPr>
            <p:spPr bwMode="auto">
              <a:xfrm rot="540000" flipH="1">
                <a:off x="2603" y="2506"/>
                <a:ext cx="91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961" name="Text Box 73"/>
              <p:cNvSpPr txBox="1">
                <a:spLocks noChangeArrowheads="1"/>
              </p:cNvSpPr>
              <p:nvPr/>
            </p:nvSpPr>
            <p:spPr bwMode="auto">
              <a:xfrm>
                <a:off x="2621" y="3372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0">
                    <a:solidFill>
                      <a:schemeClr val="accent2"/>
                    </a:solidFill>
                  </a:rPr>
                  <a:t>0</a:t>
                </a:r>
                <a:endParaRPr lang="ru-RU" i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965" name="Line 77"/>
              <p:cNvSpPr>
                <a:spLocks noChangeShapeType="1"/>
              </p:cNvSpPr>
              <p:nvPr/>
            </p:nvSpPr>
            <p:spPr bwMode="auto">
              <a:xfrm>
                <a:off x="1020" y="2418"/>
                <a:ext cx="298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997" name="Text Box 109"/>
              <p:cNvSpPr txBox="1">
                <a:spLocks noChangeArrowheads="1"/>
              </p:cNvSpPr>
              <p:nvPr/>
            </p:nvSpPr>
            <p:spPr bwMode="auto">
              <a:xfrm>
                <a:off x="3288" y="3339"/>
                <a:ext cx="18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ru-RU">
                    <a:sym typeface="Symbol" pitchFamily="18" charset="2"/>
                  </a:rPr>
                  <a:t></a:t>
                </a:r>
              </a:p>
            </p:txBody>
          </p:sp>
        </p:grpSp>
        <p:sp>
          <p:nvSpPr>
            <p:cNvPr id="294038" name="Text Box 150"/>
            <p:cNvSpPr txBox="1">
              <a:spLocks noChangeArrowheads="1"/>
            </p:cNvSpPr>
            <p:nvPr/>
          </p:nvSpPr>
          <p:spPr bwMode="auto">
            <a:xfrm>
              <a:off x="3334" y="252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0"/>
                <a:t>0,1</a:t>
              </a:r>
              <a:endParaRPr lang="ru-RU" i="0"/>
            </a:p>
          </p:txBody>
        </p:sp>
      </p:grpSp>
    </p:spTree>
    <p:extLst>
      <p:ext uri="{BB962C8B-B14F-4D97-AF65-F5344CB8AC3E}">
        <p14:creationId xmlns:p14="http://schemas.microsoft.com/office/powerpoint/2010/main" val="4036046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58B3-106C-49F3-9EA8-C65A6B93DB02}" type="slidenum">
              <a:rPr lang="ru-RU"/>
              <a:pPr/>
              <a:t>22</a:t>
            </a:fld>
            <a:endParaRPr lang="ru-RU"/>
          </a:p>
        </p:txBody>
      </p:sp>
      <p:grpSp>
        <p:nvGrpSpPr>
          <p:cNvPr id="181265" name="Group 17"/>
          <p:cNvGrpSpPr>
            <a:grpSpLocks/>
          </p:cNvGrpSpPr>
          <p:nvPr/>
        </p:nvGrpSpPr>
        <p:grpSpPr bwMode="auto">
          <a:xfrm>
            <a:off x="611188" y="1844675"/>
            <a:ext cx="7904162" cy="2527300"/>
            <a:chOff x="385" y="1162"/>
            <a:chExt cx="4979" cy="1592"/>
          </a:xfrm>
        </p:grpSpPr>
        <p:sp>
          <p:nvSpPr>
            <p:cNvPr id="181252" name="Rectangle 4"/>
            <p:cNvSpPr>
              <a:spLocks noChangeArrowheads="1"/>
            </p:cNvSpPr>
            <p:nvPr/>
          </p:nvSpPr>
          <p:spPr bwMode="auto">
            <a:xfrm>
              <a:off x="385" y="1162"/>
              <a:ext cx="4979" cy="1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sz="2800"/>
                <a:t>     </a:t>
              </a:r>
              <a:r>
                <a:rPr lang="ru-RU" sz="2800"/>
                <a:t>Q</a:t>
              </a:r>
              <a:r>
                <a:rPr lang="ru-RU" sz="2800" i="0">
                  <a:cs typeface="Times New Roman" pitchFamily="18" charset="0"/>
                </a:rPr>
                <a:t>′</a:t>
              </a:r>
              <a:r>
                <a:rPr lang="ru-RU" sz="2800" i="0"/>
                <a:t> = {</a:t>
              </a:r>
              <a:r>
                <a:rPr lang="ru-RU" sz="2800" i="0">
                  <a:sym typeface="Symbol" pitchFamily="18" charset="2"/>
                </a:rPr>
                <a:t></a:t>
              </a:r>
              <a:r>
                <a:rPr lang="ru-RU" sz="2800" i="0"/>
                <a:t>, [</a:t>
              </a:r>
              <a:r>
                <a:rPr lang="ru-RU" sz="2800"/>
                <a:t>q</a:t>
              </a:r>
              <a:r>
                <a:rPr lang="ru-RU" sz="2800" i="0" baseline="-25000"/>
                <a:t>0</a:t>
              </a:r>
              <a:r>
                <a:rPr lang="ru-RU" sz="2800" i="0"/>
                <a:t>], [</a:t>
              </a:r>
              <a:r>
                <a:rPr lang="ru-RU" sz="2800"/>
                <a:t>q</a:t>
              </a:r>
              <a:r>
                <a:rPr lang="ru-RU" sz="2800" i="0" baseline="-25000"/>
                <a:t>1</a:t>
              </a:r>
              <a:r>
                <a:rPr lang="ru-RU" sz="2800" i="0"/>
                <a:t>], [</a:t>
              </a:r>
              <a:r>
                <a:rPr lang="ru-RU" sz="2800"/>
                <a:t>q</a:t>
              </a:r>
              <a:r>
                <a:rPr lang="ru-RU" sz="2800" i="0" baseline="-25000"/>
                <a:t>0</a:t>
              </a:r>
              <a:r>
                <a:rPr lang="en-US" sz="2800" i="0" baseline="-25000"/>
                <a:t> </a:t>
              </a:r>
              <a:r>
                <a:rPr lang="ru-RU" sz="2800" i="0"/>
                <a:t>, </a:t>
              </a:r>
              <a:r>
                <a:rPr lang="ru-RU" sz="2800"/>
                <a:t>q</a:t>
              </a:r>
              <a:r>
                <a:rPr lang="ru-RU" sz="2800" i="0" baseline="-25000"/>
                <a:t>1</a:t>
              </a:r>
              <a:r>
                <a:rPr lang="ru-RU" sz="2800" i="0"/>
                <a:t>]}, причем </a:t>
              </a:r>
              <a:endParaRPr lang="en-US" sz="2800" i="0"/>
            </a:p>
            <a:p>
              <a:pPr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sz="2800" i="0"/>
                <a:t>    </a:t>
              </a:r>
              <a:r>
                <a:rPr lang="ru-RU" sz="2800" i="0"/>
                <a:t>Конечные состояния автомата </a:t>
              </a:r>
              <a:r>
                <a:rPr lang="en-US" sz="2800" i="0"/>
                <a:t>      </a:t>
              </a:r>
              <a:r>
                <a:rPr lang="ru-RU" sz="2800" i="0"/>
                <a:t>представлены теми подмножествами, которые содержат конечные состояния данного автомата (в нашем случае</a:t>
              </a:r>
              <a:r>
                <a:rPr lang="en-US" sz="2800" i="0"/>
                <a:t> </a:t>
              </a:r>
              <a:r>
                <a:rPr lang="en-US" sz="2800" i="0">
                  <a:sym typeface="Symbol" pitchFamily="18" charset="2"/>
                </a:rPr>
                <a:t></a:t>
              </a:r>
              <a:r>
                <a:rPr lang="ru-RU" sz="2800" i="0"/>
                <a:t> </a:t>
              </a:r>
              <a:r>
                <a:rPr lang="ru-RU" sz="2800"/>
                <a:t>q</a:t>
              </a:r>
              <a:r>
                <a:rPr lang="ru-RU" sz="2800" i="0" baseline="-25000"/>
                <a:t>1</a:t>
              </a:r>
              <a:r>
                <a:rPr lang="ru-RU" sz="2800" i="0"/>
                <a:t>), т. е. </a:t>
              </a:r>
              <a:r>
                <a:rPr lang="en-US" sz="2800" i="0"/>
                <a:t>     </a:t>
              </a:r>
              <a:r>
                <a:rPr lang="ru-RU" sz="2800" i="0"/>
                <a:t> = {[</a:t>
              </a:r>
              <a:r>
                <a:rPr lang="ru-RU" sz="2800"/>
                <a:t>q</a:t>
              </a:r>
              <a:r>
                <a:rPr lang="ru-RU" sz="2800" i="0" baseline="-25000"/>
                <a:t>1</a:t>
              </a:r>
              <a:r>
                <a:rPr lang="ru-RU" sz="2800" i="0"/>
                <a:t>], [</a:t>
              </a:r>
              <a:r>
                <a:rPr lang="ru-RU" sz="2800"/>
                <a:t>q</a:t>
              </a:r>
              <a:r>
                <a:rPr lang="ru-RU" sz="2800" i="0" baseline="-25000"/>
                <a:t>0</a:t>
              </a:r>
              <a:r>
                <a:rPr lang="ru-RU" sz="2800" i="0"/>
                <a:t>, </a:t>
              </a:r>
              <a:r>
                <a:rPr lang="ru-RU" sz="2800"/>
                <a:t>q</a:t>
              </a:r>
              <a:r>
                <a:rPr lang="ru-RU" sz="2800" i="0" baseline="-25000"/>
                <a:t>1</a:t>
              </a:r>
              <a:r>
                <a:rPr lang="ru-RU" sz="2800" i="0"/>
                <a:t>]}. </a:t>
              </a:r>
              <a:r>
                <a:rPr lang="en-US" sz="2800" i="0"/>
                <a:t> </a:t>
              </a:r>
              <a:endParaRPr lang="ru-RU" sz="2800" i="0"/>
            </a:p>
          </p:txBody>
        </p:sp>
        <p:graphicFrame>
          <p:nvGraphicFramePr>
            <p:cNvPr id="181253" name="Object 5"/>
            <p:cNvGraphicFramePr>
              <a:graphicFrameLocks noChangeAspect="1"/>
            </p:cNvGraphicFramePr>
            <p:nvPr/>
          </p:nvGraphicFramePr>
          <p:xfrm>
            <a:off x="4105" y="1186"/>
            <a:ext cx="100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Equation" r:id="rId4" imgW="634680" imgH="241200" progId="Equation.DSMT4">
                    <p:embed/>
                  </p:oleObj>
                </mc:Choice>
                <mc:Fallback>
                  <p:oleObj name="Equation" r:id="rId4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186"/>
                          <a:ext cx="1002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54" name="Object 6"/>
            <p:cNvGraphicFramePr>
              <a:graphicFrameLocks noChangeAspect="1"/>
            </p:cNvGraphicFramePr>
            <p:nvPr/>
          </p:nvGraphicFramePr>
          <p:xfrm>
            <a:off x="2212" y="2466"/>
            <a:ext cx="3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Equation" r:id="rId6" imgW="190440" imgH="164880" progId="Equation.DSMT4">
                    <p:embed/>
                  </p:oleObj>
                </mc:Choice>
                <mc:Fallback>
                  <p:oleObj name="Equation" r:id="rId6" imgW="1904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466"/>
                          <a:ext cx="30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55" name="Object 7"/>
            <p:cNvGraphicFramePr>
              <a:graphicFrameLocks noChangeAspect="1"/>
            </p:cNvGraphicFramePr>
            <p:nvPr/>
          </p:nvGraphicFramePr>
          <p:xfrm>
            <a:off x="3612" y="1562"/>
            <a:ext cx="38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name="Equation" r:id="rId8" imgW="241200" imgH="164880" progId="Equation.DSMT4">
                    <p:embed/>
                  </p:oleObj>
                </mc:Choice>
                <mc:Fallback>
                  <p:oleObj name="Equation" r:id="rId8" imgW="2412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1562"/>
                          <a:ext cx="38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971550" y="476250"/>
            <a:ext cx="6040438" cy="504825"/>
            <a:chOff x="612" y="300"/>
            <a:chExt cx="3805" cy="318"/>
          </a:xfrm>
        </p:grpSpPr>
        <p:sp>
          <p:nvSpPr>
            <p:cNvPr id="181257" name="Rectangle 9"/>
            <p:cNvSpPr>
              <a:spLocks noChangeArrowheads="1"/>
            </p:cNvSpPr>
            <p:nvPr/>
          </p:nvSpPr>
          <p:spPr bwMode="auto">
            <a:xfrm>
              <a:off x="612" y="300"/>
              <a:ext cx="10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i="0">
                  <a:solidFill>
                    <a:schemeClr val="folHlink"/>
                  </a:solidFill>
                </a:rPr>
                <a:t>Пример 3.3.</a:t>
              </a:r>
            </a:p>
          </p:txBody>
        </p:sp>
        <p:sp>
          <p:nvSpPr>
            <p:cNvPr id="181258" name="Line 10"/>
            <p:cNvSpPr>
              <a:spLocks noChangeShapeType="1"/>
            </p:cNvSpPr>
            <p:nvPr/>
          </p:nvSpPr>
          <p:spPr bwMode="auto">
            <a:xfrm>
              <a:off x="652" y="618"/>
              <a:ext cx="376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893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814-32AC-4C83-9C0F-4D397D952E50}" type="slidenum">
              <a:rPr lang="ru-RU"/>
              <a:pPr/>
              <a:t>23</a:t>
            </a:fld>
            <a:endParaRPr lang="ru-RU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9600" y="788988"/>
            <a:ext cx="80010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358775" algn="l"/>
                <a:tab pos="412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358775" algn="l"/>
                <a:tab pos="412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358775" algn="l"/>
                <a:tab pos="412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358775" algn="l"/>
                <a:tab pos="412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358775" algn="l"/>
                <a:tab pos="412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412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412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412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412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i="0" dirty="0"/>
              <a:t>     </a:t>
            </a:r>
            <a:r>
              <a:rPr lang="ru-RU" sz="2800" i="0" dirty="0"/>
              <a:t>Наконец,</a:t>
            </a:r>
            <a:endParaRPr lang="en-US" sz="2800" i="0" dirty="0"/>
          </a:p>
          <a:p>
            <a:r>
              <a:rPr lang="en-US" sz="2800" i="0" dirty="0"/>
              <a:t>	</a:t>
            </a:r>
            <a:r>
              <a:rPr lang="ru-RU" sz="2800" i="0" dirty="0"/>
              <a:t>δ</a:t>
            </a:r>
            <a:r>
              <a:rPr lang="ru-RU" sz="2800" i="0" baseline="30000" dirty="0">
                <a:latin typeface="Courier New" pitchFamily="49" charset="0"/>
              </a:rPr>
              <a:t>’</a:t>
            </a:r>
            <a:r>
              <a:rPr lang="ru-RU" sz="2800" i="0" dirty="0"/>
              <a:t>([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],</a:t>
            </a:r>
            <a:r>
              <a:rPr lang="en-US" sz="2800" i="0" dirty="0"/>
              <a:t> </a:t>
            </a:r>
            <a:r>
              <a:rPr lang="ru-RU" sz="2800" i="0" dirty="0"/>
              <a:t>0) = 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</a:t>
            </a:r>
            <a:r>
              <a:rPr lang="en-US" sz="2800" i="0" dirty="0"/>
              <a:t>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</a:t>
            </a:r>
            <a:r>
              <a:rPr lang="en-US" sz="2800" i="0" dirty="0"/>
              <a:t>          </a:t>
            </a:r>
            <a:r>
              <a:rPr lang="ru-RU" sz="2800" i="0" dirty="0"/>
              <a:t>δ</a:t>
            </a:r>
            <a:r>
              <a:rPr lang="ru-RU" sz="2800" i="0" baseline="30000" dirty="0">
                <a:latin typeface="Courier New" pitchFamily="49" charset="0"/>
              </a:rPr>
              <a:t>’</a:t>
            </a:r>
            <a:r>
              <a:rPr lang="ru-RU" sz="2800" i="0" dirty="0"/>
              <a:t>([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],</a:t>
            </a:r>
            <a:r>
              <a:rPr lang="en-US" sz="2800" i="0" dirty="0"/>
              <a:t> </a:t>
            </a:r>
            <a:r>
              <a:rPr lang="ru-RU" sz="2800" i="0" dirty="0"/>
              <a:t>1) = [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</a:t>
            </a:r>
            <a:r>
              <a:rPr lang="en-US" sz="2800" i="0" dirty="0"/>
              <a:t>  </a:t>
            </a:r>
          </a:p>
          <a:p>
            <a:r>
              <a:rPr lang="en-US" sz="2800" i="0" dirty="0"/>
              <a:t>	</a:t>
            </a:r>
            <a:r>
              <a:rPr lang="ru-RU" sz="2800" i="0" dirty="0"/>
              <a:t>δ</a:t>
            </a:r>
            <a:r>
              <a:rPr lang="ru-RU" sz="2800" i="0" baseline="30000" dirty="0">
                <a:latin typeface="Courier New" pitchFamily="49" charset="0"/>
              </a:rPr>
              <a:t>’</a:t>
            </a:r>
            <a:r>
              <a:rPr lang="ru-RU" sz="2800" i="0" dirty="0"/>
              <a:t>([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</a:t>
            </a:r>
            <a:r>
              <a:rPr lang="en-US" sz="2800" i="0" dirty="0"/>
              <a:t> </a:t>
            </a:r>
            <a:r>
              <a:rPr lang="ru-RU" sz="2800" i="0" dirty="0"/>
              <a:t>0) = </a:t>
            </a:r>
            <a:r>
              <a:rPr lang="ru-RU" sz="2800" i="0" dirty="0">
                <a:sym typeface="Symbol" pitchFamily="18" charset="2"/>
              </a:rPr>
              <a:t></a:t>
            </a:r>
            <a:r>
              <a:rPr lang="ru-RU" sz="2800" i="0" dirty="0"/>
              <a:t>,</a:t>
            </a:r>
            <a:r>
              <a:rPr lang="en-US" sz="2800" i="0" dirty="0"/>
              <a:t>               	</a:t>
            </a:r>
            <a:r>
              <a:rPr lang="ru-RU" sz="2800" i="0" dirty="0"/>
              <a:t>δ</a:t>
            </a:r>
            <a:r>
              <a:rPr lang="ru-RU" sz="2800" i="0" baseline="30000" dirty="0">
                <a:latin typeface="Courier New" pitchFamily="49" charset="0"/>
              </a:rPr>
              <a:t>’</a:t>
            </a:r>
            <a:r>
              <a:rPr lang="ru-RU" sz="2800" i="0" dirty="0"/>
              <a:t>([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</a:t>
            </a:r>
            <a:r>
              <a:rPr lang="en-US" sz="2800" i="0" dirty="0"/>
              <a:t> </a:t>
            </a:r>
            <a:r>
              <a:rPr lang="ru-RU" sz="2800" i="0" dirty="0"/>
              <a:t>1) = 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</a:t>
            </a:r>
            <a:r>
              <a:rPr lang="en-US" sz="2800" i="0" dirty="0"/>
              <a:t>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  </a:t>
            </a:r>
          </a:p>
          <a:p>
            <a:r>
              <a:rPr lang="en-US" sz="2800" i="0" dirty="0"/>
              <a:t>	</a:t>
            </a:r>
            <a:r>
              <a:rPr lang="ru-RU" sz="2800" i="0" dirty="0"/>
              <a:t>δ</a:t>
            </a:r>
            <a:r>
              <a:rPr lang="ru-RU" sz="2800" i="0" baseline="30000" dirty="0">
                <a:latin typeface="Courier New" pitchFamily="49" charset="0"/>
              </a:rPr>
              <a:t>’</a:t>
            </a:r>
            <a:r>
              <a:rPr lang="ru-RU" sz="2800" i="0" dirty="0"/>
              <a:t>([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</a:t>
            </a:r>
            <a:r>
              <a:rPr lang="en-US" sz="2800" i="0" dirty="0"/>
              <a:t>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 0) = 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</a:t>
            </a:r>
            <a:r>
              <a:rPr lang="en-US" sz="2800" i="0" dirty="0"/>
              <a:t>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 </a:t>
            </a:r>
            <a:r>
              <a:rPr lang="en-US" sz="2800" i="0" dirty="0"/>
              <a:t>   	</a:t>
            </a:r>
            <a:r>
              <a:rPr lang="ru-RU" sz="2800" i="0" dirty="0"/>
              <a:t>δ</a:t>
            </a:r>
            <a:r>
              <a:rPr lang="ru-RU" sz="2800" i="0" baseline="30000" dirty="0">
                <a:latin typeface="Courier New" pitchFamily="49" charset="0"/>
              </a:rPr>
              <a:t>’</a:t>
            </a:r>
            <a:r>
              <a:rPr lang="ru-RU" sz="2800" i="0" dirty="0"/>
              <a:t>([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 1) = 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</a:t>
            </a:r>
            <a:r>
              <a:rPr lang="en-US" sz="2800" i="0" dirty="0"/>
              <a:t>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 </a:t>
            </a:r>
            <a:r>
              <a:rPr lang="en-US" sz="2800" i="0" dirty="0"/>
              <a:t>	</a:t>
            </a:r>
            <a:r>
              <a:rPr lang="ru-RU" sz="2800" i="0" dirty="0"/>
              <a:t>δ</a:t>
            </a:r>
            <a:r>
              <a:rPr lang="ru-RU" sz="2800" i="0" baseline="30000" dirty="0">
                <a:latin typeface="Courier New" pitchFamily="49" charset="0"/>
              </a:rPr>
              <a:t>’</a:t>
            </a:r>
            <a:r>
              <a:rPr lang="ru-RU" sz="2800" i="0" dirty="0"/>
              <a:t>(</a:t>
            </a:r>
            <a:r>
              <a:rPr lang="ru-RU" sz="2800" i="0" dirty="0">
                <a:sym typeface="Symbol" pitchFamily="18" charset="2"/>
              </a:rPr>
              <a:t></a:t>
            </a:r>
            <a:r>
              <a:rPr lang="ru-RU" sz="2800" i="0" dirty="0"/>
              <a:t>, 0) = </a:t>
            </a:r>
            <a:r>
              <a:rPr lang="ru-RU" sz="2800" i="0" dirty="0">
                <a:sym typeface="Symbol" pitchFamily="18" charset="2"/>
              </a:rPr>
              <a:t></a:t>
            </a:r>
            <a:r>
              <a:rPr lang="ru-RU" sz="2800" i="0" dirty="0"/>
              <a:t>, </a:t>
            </a:r>
            <a:r>
              <a:rPr lang="en-US" sz="2800" i="0" dirty="0"/>
              <a:t>                   	</a:t>
            </a:r>
            <a:r>
              <a:rPr lang="ru-RU" sz="2800" i="0" dirty="0"/>
              <a:t>δ</a:t>
            </a:r>
            <a:r>
              <a:rPr lang="ru-RU" sz="2800" i="0" baseline="30000" dirty="0">
                <a:latin typeface="Courier New" pitchFamily="49" charset="0"/>
              </a:rPr>
              <a:t>’</a:t>
            </a:r>
            <a:r>
              <a:rPr lang="ru-RU" sz="2800" i="0" dirty="0"/>
              <a:t>(</a:t>
            </a:r>
            <a:r>
              <a:rPr lang="ru-RU" sz="2800" i="0" dirty="0">
                <a:sym typeface="Symbol" pitchFamily="18" charset="2"/>
              </a:rPr>
              <a:t></a:t>
            </a:r>
            <a:r>
              <a:rPr lang="ru-RU" sz="2800" i="0" dirty="0"/>
              <a:t>, 1) = </a:t>
            </a:r>
            <a:r>
              <a:rPr lang="ru-RU" sz="2800" i="0" dirty="0">
                <a:sym typeface="Symbol" pitchFamily="18" charset="2"/>
              </a:rPr>
              <a:t></a:t>
            </a:r>
            <a:r>
              <a:rPr lang="ru-RU" sz="2800" i="0" dirty="0"/>
              <a:t>.</a:t>
            </a:r>
          </a:p>
          <a:p>
            <a:pPr algn="just">
              <a:spcBef>
                <a:spcPct val="10000"/>
              </a:spcBef>
            </a:pPr>
            <a:r>
              <a:rPr lang="ru-RU" sz="2800" i="0" dirty="0"/>
              <a:t>     Поясним, что δ</a:t>
            </a:r>
            <a:r>
              <a:rPr lang="ru-RU" sz="2800" i="0" baseline="30000" dirty="0">
                <a:latin typeface="Courier New" pitchFamily="49" charset="0"/>
              </a:rPr>
              <a:t>’</a:t>
            </a:r>
            <a:r>
              <a:rPr lang="ru-RU" sz="2800" i="0" dirty="0"/>
              <a:t>([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 0) = 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 т</a:t>
            </a:r>
            <a:r>
              <a:rPr lang="en-US" sz="2800" i="0" dirty="0"/>
              <a:t>. </a:t>
            </a:r>
            <a:r>
              <a:rPr lang="ru-RU" sz="2800" i="0" dirty="0"/>
              <a:t>к</a:t>
            </a:r>
            <a:r>
              <a:rPr lang="en-US" sz="2800" i="0" dirty="0"/>
              <a:t>.</a:t>
            </a:r>
            <a:r>
              <a:rPr lang="ru-RU" sz="2800" i="0" dirty="0"/>
              <a:t> </a:t>
            </a:r>
            <a:endParaRPr lang="en-US" sz="2800" i="0" dirty="0"/>
          </a:p>
          <a:p>
            <a:pPr algn="just"/>
            <a:r>
              <a:rPr lang="ru-RU" sz="2800" i="0" dirty="0"/>
              <a:t>δ(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</a:t>
            </a:r>
            <a:r>
              <a:rPr lang="en-US" sz="2800" i="0" dirty="0"/>
              <a:t> </a:t>
            </a:r>
            <a:r>
              <a:rPr lang="ru-RU" sz="2800" i="0" dirty="0"/>
              <a:t>0) =</a:t>
            </a:r>
            <a:r>
              <a:rPr lang="en-US" sz="2800" i="0" dirty="0"/>
              <a:t> </a:t>
            </a:r>
            <a:r>
              <a:rPr lang="ru-RU" sz="2800" i="0" dirty="0"/>
              <a:t>{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}, δ(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, 0) = </a:t>
            </a:r>
            <a:r>
              <a:rPr lang="ru-RU" sz="2800" i="0" dirty="0">
                <a:sym typeface="Symbol" pitchFamily="18" charset="2"/>
              </a:rPr>
              <a:t></a:t>
            </a:r>
            <a:r>
              <a:rPr lang="ru-RU" sz="2800" i="0" dirty="0"/>
              <a:t>, и </a:t>
            </a:r>
            <a:endParaRPr lang="en-US" sz="2800" i="0" dirty="0"/>
          </a:p>
          <a:p>
            <a:pPr algn="just"/>
            <a:r>
              <a:rPr lang="ru-RU" sz="2800" i="0" dirty="0"/>
              <a:t>{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} </a:t>
            </a:r>
            <a:r>
              <a:rPr lang="ru-RU" sz="2800" i="0" dirty="0">
                <a:sym typeface="Symbol" pitchFamily="18" charset="2"/>
              </a:rPr>
              <a:t> </a:t>
            </a:r>
            <a:r>
              <a:rPr lang="ru-RU" sz="2800" i="0" dirty="0"/>
              <a:t> = {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}.   </a:t>
            </a:r>
          </a:p>
          <a:p>
            <a:pPr algn="just">
              <a:spcBef>
                <a:spcPct val="10000"/>
              </a:spcBef>
            </a:pPr>
            <a:r>
              <a:rPr lang="ru-RU" sz="2800" i="0" dirty="0"/>
              <a:t>    Аналогично, δ</a:t>
            </a:r>
            <a:r>
              <a:rPr lang="ru-RU" sz="2800" i="0" baseline="30000" dirty="0">
                <a:latin typeface="Courier New" pitchFamily="49" charset="0"/>
              </a:rPr>
              <a:t>’</a:t>
            </a:r>
            <a:r>
              <a:rPr lang="ru-RU" sz="2800" i="0" dirty="0"/>
              <a:t>([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</a:t>
            </a:r>
            <a:r>
              <a:rPr lang="en-US" sz="2800" i="0" dirty="0"/>
              <a:t>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</a:t>
            </a:r>
            <a:r>
              <a:rPr lang="en-US" sz="2800" i="0" dirty="0"/>
              <a:t> </a:t>
            </a:r>
            <a:r>
              <a:rPr lang="ru-RU" sz="2800" i="0" dirty="0"/>
              <a:t>1) = [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], ибо </a:t>
            </a:r>
            <a:endParaRPr lang="en-US" sz="2800" i="0" dirty="0"/>
          </a:p>
          <a:p>
            <a:pPr algn="just"/>
            <a:r>
              <a:rPr lang="ru-RU" sz="2800" i="0" dirty="0"/>
              <a:t>δ(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1) = {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}, δ(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, 1) = {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} и </a:t>
            </a:r>
            <a:endParaRPr lang="en-US" sz="2800" i="0" dirty="0"/>
          </a:p>
          <a:p>
            <a:pPr algn="just"/>
            <a:r>
              <a:rPr lang="ru-RU" sz="2800" i="0" dirty="0"/>
              <a:t>{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} </a:t>
            </a:r>
            <a:r>
              <a:rPr lang="ru-RU" sz="2800" i="0" dirty="0">
                <a:sym typeface="Symbol" pitchFamily="18" charset="2"/>
              </a:rPr>
              <a:t> </a:t>
            </a:r>
            <a:r>
              <a:rPr lang="ru-RU" sz="2800" i="0" dirty="0"/>
              <a:t>{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} = {</a:t>
            </a:r>
            <a:r>
              <a:rPr lang="ru-RU" sz="2800" dirty="0"/>
              <a:t>q</a:t>
            </a:r>
            <a:r>
              <a:rPr lang="ru-RU" sz="2800" i="0" baseline="-25000" dirty="0"/>
              <a:t>0</a:t>
            </a:r>
            <a:r>
              <a:rPr lang="ru-RU" sz="2800" i="0" dirty="0"/>
              <a:t>, </a:t>
            </a:r>
            <a:r>
              <a:rPr lang="ru-RU" sz="2800" dirty="0"/>
              <a:t>q</a:t>
            </a:r>
            <a:r>
              <a:rPr lang="ru-RU" sz="2800" i="0" baseline="-25000" dirty="0"/>
              <a:t>1</a:t>
            </a:r>
            <a:r>
              <a:rPr lang="ru-RU" sz="2800" i="0" dirty="0"/>
              <a:t>}.</a:t>
            </a:r>
            <a:r>
              <a:rPr lang="en-US" sz="2800" i="0" dirty="0"/>
              <a:t> </a:t>
            </a:r>
            <a:endParaRPr lang="ru-RU" sz="2800" dirty="0"/>
          </a:p>
          <a:p>
            <a:pPr algn="just"/>
            <a:r>
              <a:rPr lang="ru-RU" i="0" dirty="0" smtClean="0"/>
              <a:t>Состояние </a:t>
            </a:r>
            <a:r>
              <a:rPr lang="ru-RU" i="0" dirty="0">
                <a:sym typeface="Symbol" pitchFamily="18" charset="2"/>
              </a:rPr>
              <a:t> можно удалить как бесполезное</a:t>
            </a:r>
            <a:r>
              <a:rPr lang="en-US" i="0" dirty="0">
                <a:sym typeface="Symbol" pitchFamily="18" charset="2"/>
              </a:rPr>
              <a:t> (</a:t>
            </a:r>
            <a:r>
              <a:rPr lang="ru-RU" dirty="0">
                <a:sym typeface="Symbol" pitchFamily="18" charset="2"/>
              </a:rPr>
              <a:t>состояние ошибки</a:t>
            </a:r>
            <a:r>
              <a:rPr lang="en-US" i="0" dirty="0">
                <a:sym typeface="Symbol" pitchFamily="18" charset="2"/>
              </a:rPr>
              <a:t>)</a:t>
            </a:r>
            <a:r>
              <a:rPr lang="ru-RU" i="0" dirty="0">
                <a:sym typeface="Symbol" pitchFamily="18" charset="2"/>
              </a:rPr>
              <a:t>, ибо из него не достижимо никакое </a:t>
            </a:r>
            <a:r>
              <a:rPr lang="ru-RU" dirty="0">
                <a:sym typeface="Symbol" pitchFamily="18" charset="2"/>
              </a:rPr>
              <a:t>конечное</a:t>
            </a:r>
            <a:r>
              <a:rPr lang="ru-RU" i="0" dirty="0">
                <a:sym typeface="Symbol" pitchFamily="18" charset="2"/>
              </a:rPr>
              <a:t>.</a:t>
            </a: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606425" y="238125"/>
            <a:ext cx="6040438" cy="504825"/>
            <a:chOff x="612" y="300"/>
            <a:chExt cx="3805" cy="318"/>
          </a:xfrm>
        </p:grpSpPr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612" y="300"/>
              <a:ext cx="6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i="0" dirty="0" smtClean="0">
                  <a:solidFill>
                    <a:schemeClr val="folHlink"/>
                  </a:solidFill>
                </a:rPr>
                <a:t>Пример</a:t>
              </a:r>
              <a:endParaRPr lang="ru-RU" i="0" dirty="0">
                <a:solidFill>
                  <a:schemeClr val="folHlink"/>
                </a:solidFill>
              </a:endParaRP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652" y="618"/>
              <a:ext cx="376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567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21455"/>
            <a:ext cx="6097141" cy="370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59024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0|1</a:t>
            </a:r>
            <a:r>
              <a:rPr lang="en-US" dirty="0" smtClean="0"/>
              <a:t>)*</a:t>
            </a:r>
            <a:r>
              <a:rPr lang="ru-RU" dirty="0" smtClean="0"/>
              <a:t>0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132856"/>
            <a:ext cx="8435280" cy="3777283"/>
          </a:xfrm>
        </p:spPr>
        <p:txBody>
          <a:bodyPr>
            <a:normAutofit/>
          </a:bodyPr>
          <a:lstStyle/>
          <a:p>
            <a:r>
              <a:rPr lang="ru-RU" dirty="0" smtClean="0"/>
              <a:t>Детерминированный автомат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13" y="908720"/>
            <a:ext cx="798814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8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Ленивое вычисление подмножеств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884440"/>
              </p:ext>
            </p:extLst>
          </p:nvPr>
        </p:nvGraphicFramePr>
        <p:xfrm>
          <a:off x="395536" y="242088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q0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{q0q1}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 {q0q1}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{q0q1}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{q0q2}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 {q0q2}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{q0q1}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8814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Autofit/>
          </a:bodyPr>
          <a:lstStyle/>
          <a:p>
            <a:r>
              <a:rPr lang="ru-RU" sz="1800" dirty="0"/>
              <a:t>Пусть задан НКА  M = ({H, A, B, S}, {0, 1}, F, {H}, {S}), где</a:t>
            </a:r>
          </a:p>
          <a:p>
            <a:r>
              <a:rPr lang="ru-RU" sz="1800" dirty="0"/>
              <a:t>	</a:t>
            </a:r>
            <a:r>
              <a:rPr lang="en-US" sz="1800" dirty="0"/>
              <a:t>F(H, 1) = B	F(B, 0) = A</a:t>
            </a:r>
            <a:endParaRPr lang="ru-RU" sz="1800" dirty="0"/>
          </a:p>
          <a:p>
            <a:r>
              <a:rPr lang="en-US" sz="1800" dirty="0"/>
              <a:t>	F(A, 1) = B	F(A, 1) = S , </a:t>
            </a:r>
            <a:endParaRPr lang="ru-RU" sz="1800" dirty="0"/>
          </a:p>
          <a:p>
            <a:r>
              <a:rPr lang="ru-RU" sz="1800" dirty="0"/>
              <a:t>тогда соответствующий детерминированный конечный автомат будет таким:</a:t>
            </a:r>
          </a:p>
          <a:p>
            <a:r>
              <a:rPr lang="en-US" sz="1800" dirty="0"/>
              <a:t>K’ = {[H], [A], [B], [S], [HA], [HB], [HS], [AB], [AS], [BS], [HAB], [HAS], [ABS], [HBS], [HABS]}</a:t>
            </a:r>
            <a:endParaRPr lang="ru-RU" sz="1800" dirty="0"/>
          </a:p>
          <a:p>
            <a:r>
              <a:rPr lang="en-US" sz="1800" dirty="0"/>
              <a:t> </a:t>
            </a:r>
            <a:endParaRPr lang="ru-RU" sz="1800" dirty="0"/>
          </a:p>
          <a:p>
            <a:r>
              <a:rPr lang="en-US" sz="1800" dirty="0"/>
              <a:t>	F’([A], 1) = [BS]	F’([H], 1) = [B]</a:t>
            </a:r>
            <a:endParaRPr lang="ru-RU" sz="1800" dirty="0"/>
          </a:p>
          <a:p>
            <a:r>
              <a:rPr lang="en-US" sz="1800" dirty="0"/>
              <a:t>	F’([B], 0) = [A]	F’([HA], 1) = [BS]</a:t>
            </a:r>
            <a:endParaRPr lang="ru-RU" sz="1800" dirty="0"/>
          </a:p>
          <a:p>
            <a:r>
              <a:rPr lang="en-US" sz="1800" dirty="0"/>
              <a:t>	F’([HB], 1) = [B]	F’([HB], 0) = [A]</a:t>
            </a:r>
            <a:endParaRPr lang="ru-RU" sz="1800" dirty="0"/>
          </a:p>
          <a:p>
            <a:r>
              <a:rPr lang="en-US" sz="1800" dirty="0"/>
              <a:t>	F’([HS], 1) = [B]	F’([AB], 1) = [BS]</a:t>
            </a:r>
            <a:endParaRPr lang="ru-RU" sz="1800" dirty="0"/>
          </a:p>
          <a:p>
            <a:r>
              <a:rPr lang="en-US" sz="1800" dirty="0"/>
              <a:t>	F’([AB], 0) = [A]	F’([AS], 1) = [BS]</a:t>
            </a:r>
            <a:endParaRPr lang="ru-RU" sz="1800" dirty="0"/>
          </a:p>
          <a:p>
            <a:r>
              <a:rPr lang="en-US" sz="1800" dirty="0"/>
              <a:t>	F’([BS], 0) = [A]	F’([HAB], 0) = [A]</a:t>
            </a:r>
            <a:endParaRPr lang="ru-RU" sz="1800" dirty="0"/>
          </a:p>
          <a:p>
            <a:r>
              <a:rPr lang="en-US" sz="1800" dirty="0"/>
              <a:t>	F’([HAB], 1) = [BS]	F’([HAS], 1) = [BS]</a:t>
            </a:r>
            <a:endParaRPr lang="ru-RU" sz="1800" dirty="0"/>
          </a:p>
          <a:p>
            <a:r>
              <a:rPr lang="en-US" sz="1800" dirty="0"/>
              <a:t>	F’([ABS], 1) = [BS]	F’([ABS], 0) = [A]</a:t>
            </a:r>
            <a:endParaRPr lang="ru-RU" sz="1800" dirty="0"/>
          </a:p>
          <a:p>
            <a:r>
              <a:rPr lang="en-US" sz="1800" dirty="0"/>
              <a:t>	F’([HBS], 1) = [B]	F’([HBS], 0) = [A]</a:t>
            </a:r>
            <a:endParaRPr lang="ru-RU" sz="1800" dirty="0"/>
          </a:p>
          <a:p>
            <a:r>
              <a:rPr lang="en-US" sz="1800" dirty="0"/>
              <a:t>	F’([HABS], 1) = [BS]	F’([HABS], 0) = [A]</a:t>
            </a:r>
            <a:endParaRPr lang="ru-RU" sz="1800" dirty="0"/>
          </a:p>
          <a:p>
            <a:r>
              <a:rPr lang="en-US" sz="1800" dirty="0"/>
              <a:t> 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489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404664"/>
            <a:ext cx="8820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S’ = {[S], [HS], [AS], [BS], [HAS], [ABS], [HBS], [HABS]}</a:t>
            </a:r>
            <a:endParaRPr lang="ru-RU" dirty="0"/>
          </a:p>
          <a:p>
            <a:r>
              <a:rPr lang="ru-RU" dirty="0"/>
              <a:t>Достижимыми состояниями в получившемся КА являются [H], [B], [A] и [BS], поэтому остальные состояния удаляются.</a:t>
            </a:r>
          </a:p>
          <a:p>
            <a:r>
              <a:rPr lang="ru-RU" dirty="0"/>
              <a:t>Таким образом, M’ = ({[H], [B], [A], [BS]}, {0, 1}, F’, H, {[BS]}), где</a:t>
            </a:r>
          </a:p>
          <a:p>
            <a:r>
              <a:rPr lang="ru-RU" dirty="0"/>
              <a:t>	</a:t>
            </a:r>
            <a:r>
              <a:rPr lang="en-US" dirty="0"/>
              <a:t>F’([A], 1) = [BS]	F’([H], 1) = [B]</a:t>
            </a:r>
            <a:endParaRPr lang="ru-RU" dirty="0"/>
          </a:p>
          <a:p>
            <a:r>
              <a:rPr lang="en-US" dirty="0"/>
              <a:t>	F’([B], 0) = [A]	F’([BS], 0) = [A]</a:t>
            </a:r>
            <a:endParaRPr lang="ru-RU" dirty="0"/>
          </a:p>
          <a:p>
            <a:r>
              <a:rPr lang="ru-RU" b="1" i="1" dirty="0"/>
              <a:t>Для практических целей применяется аналогичный алгоритм:</a:t>
            </a:r>
            <a:r>
              <a:rPr lang="ru-RU" dirty="0"/>
              <a:t> Назовем состояния неразличимыми, если в них происходит переход из одного и того же состояния при одном и том же входном  символе. Возьмем любое множество неразличимых состояний и добавим в список состояний КА еще одно - их "сумму", перемещая переходы:</a:t>
            </a:r>
          </a:p>
          <a:p>
            <a:r>
              <a:rPr lang="ru-RU" dirty="0"/>
              <a:t> </a:t>
            </a:r>
            <a:r>
              <a:rPr lang="en-US" dirty="0"/>
              <a:t>F(H, 1) = B</a:t>
            </a:r>
            <a:endParaRPr lang="ru-RU" dirty="0"/>
          </a:p>
          <a:p>
            <a:r>
              <a:rPr lang="en-US" dirty="0"/>
              <a:t>	F(B, 0) = A</a:t>
            </a:r>
            <a:endParaRPr lang="ru-RU" dirty="0"/>
          </a:p>
          <a:p>
            <a:r>
              <a:rPr lang="en-US" dirty="0"/>
              <a:t>	</a:t>
            </a:r>
            <a:r>
              <a:rPr lang="en-US" b="1" dirty="0"/>
              <a:t>F(A, 1) = B	F(A, 1) = S ,</a:t>
            </a:r>
            <a:endParaRPr lang="ru-RU" dirty="0"/>
          </a:p>
          <a:p>
            <a:r>
              <a:rPr lang="ru-RU" b="1" dirty="0"/>
              <a:t>Т</a:t>
            </a:r>
            <a:r>
              <a:rPr lang="en-US" b="1" dirty="0"/>
              <a:t>.</a:t>
            </a:r>
            <a:r>
              <a:rPr lang="ru-RU" b="1" dirty="0"/>
              <a:t>е</a:t>
            </a:r>
            <a:r>
              <a:rPr lang="en-US" b="1" dirty="0"/>
              <a:t>.</a:t>
            </a:r>
            <a:endParaRPr lang="ru-RU" dirty="0"/>
          </a:p>
          <a:p>
            <a:r>
              <a:rPr lang="en-US" dirty="0"/>
              <a:t>F(H, 1) = B</a:t>
            </a:r>
            <a:endParaRPr lang="ru-RU" dirty="0"/>
          </a:p>
          <a:p>
            <a:r>
              <a:rPr lang="en-US" dirty="0"/>
              <a:t>F(B, 0) = A</a:t>
            </a:r>
            <a:endParaRPr lang="ru-RU" dirty="0"/>
          </a:p>
          <a:p>
            <a:r>
              <a:rPr lang="en-US" b="1" dirty="0"/>
              <a:t>F(A, 1) = B+S</a:t>
            </a:r>
            <a:endParaRPr lang="ru-RU" dirty="0"/>
          </a:p>
          <a:p>
            <a:r>
              <a:rPr lang="en-US" b="1" dirty="0"/>
              <a:t>F(B+S,0)=A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3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1BA9-1DAF-4B5D-B61B-EFAB65C58666}" type="slidenum">
              <a:rPr lang="ru-RU"/>
              <a:pPr/>
              <a:t>28</a:t>
            </a:fld>
            <a:endParaRPr lang="ru-RU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11188" y="1025525"/>
            <a:ext cx="7993062" cy="486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u-RU" sz="3200" dirty="0" smtClean="0"/>
              <a:t>Конечным </a:t>
            </a:r>
            <a:r>
              <a:rPr lang="ru-RU" sz="3200" dirty="0"/>
              <a:t>автоматом</a:t>
            </a:r>
            <a:r>
              <a:rPr lang="ru-RU" sz="3200" i="0" dirty="0"/>
              <a:t> называется формальная система </a:t>
            </a:r>
            <a:endParaRPr lang="en-US" sz="3200" i="0" dirty="0"/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ru-RU" sz="3200" dirty="0"/>
              <a:t>M </a:t>
            </a:r>
            <a:r>
              <a:rPr lang="ru-RU" sz="3200" i="0" dirty="0"/>
              <a:t>= (</a:t>
            </a:r>
            <a:r>
              <a:rPr lang="ru-RU" sz="3200" dirty="0"/>
              <a:t>Q</a:t>
            </a:r>
            <a:r>
              <a:rPr lang="ru-RU" sz="3200" i="0" dirty="0"/>
              <a:t>, Σ, δ, </a:t>
            </a: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/>
              <a:t>, </a:t>
            </a:r>
            <a:r>
              <a:rPr lang="ru-RU" sz="3200" dirty="0"/>
              <a:t>F</a:t>
            </a:r>
            <a:r>
              <a:rPr lang="ru-RU" sz="3200" i="0" dirty="0"/>
              <a:t>), </a:t>
            </a:r>
            <a:endParaRPr lang="en-US" sz="3200" i="0" dirty="0"/>
          </a:p>
          <a:p>
            <a:pPr algn="just"/>
            <a:r>
              <a:rPr lang="ru-RU" sz="3200" i="0" dirty="0"/>
              <a:t>где </a:t>
            </a:r>
            <a:r>
              <a:rPr lang="ru-RU" sz="3200" dirty="0"/>
              <a:t>Q</a:t>
            </a:r>
            <a:r>
              <a:rPr lang="ru-RU" sz="3200" i="0" dirty="0"/>
              <a:t> — конечное непустое </a:t>
            </a:r>
            <a:r>
              <a:rPr lang="ru-RU" sz="3200" dirty="0"/>
              <a:t>множество</a:t>
            </a:r>
            <a:r>
              <a:rPr lang="ru-RU" sz="3200" i="0" dirty="0"/>
              <a:t> </a:t>
            </a:r>
            <a:r>
              <a:rPr lang="ru-RU" sz="3200" dirty="0"/>
              <a:t>состояний; </a:t>
            </a:r>
            <a:endParaRPr lang="en-US" sz="3200" dirty="0"/>
          </a:p>
          <a:p>
            <a:pPr algn="just">
              <a:spcAft>
                <a:spcPts val="500"/>
              </a:spcAft>
            </a:pPr>
            <a:r>
              <a:rPr lang="ru-RU" sz="3200" i="0" dirty="0"/>
              <a:t>Σ</a:t>
            </a:r>
            <a:r>
              <a:rPr lang="ru-RU" sz="3200" dirty="0"/>
              <a:t> — конечный входной алфавит</a:t>
            </a:r>
            <a:r>
              <a:rPr lang="ru-RU" sz="3200" i="0" dirty="0"/>
              <a:t>;</a:t>
            </a:r>
            <a:r>
              <a:rPr lang="ru-RU" sz="3200" dirty="0"/>
              <a:t> </a:t>
            </a:r>
            <a:endParaRPr lang="en-US" sz="3200" dirty="0"/>
          </a:p>
          <a:p>
            <a:pPr algn="just">
              <a:spcAft>
                <a:spcPts val="500"/>
              </a:spcAft>
            </a:pPr>
            <a:r>
              <a:rPr lang="ru-RU" sz="3200" i="0" dirty="0"/>
              <a:t>δ</a:t>
            </a:r>
            <a:r>
              <a:rPr lang="ru-RU" sz="3200" dirty="0"/>
              <a:t> — отображение типа Q </a:t>
            </a:r>
            <a:r>
              <a:rPr lang="ru-RU" sz="3200" i="0" dirty="0">
                <a:sym typeface="Symbol" pitchFamily="18" charset="2"/>
              </a:rPr>
              <a:t></a:t>
            </a:r>
            <a:r>
              <a:rPr lang="ru-RU" sz="3200" dirty="0"/>
              <a:t> </a:t>
            </a:r>
            <a:r>
              <a:rPr lang="ru-RU" sz="3200" i="0" dirty="0"/>
              <a:t>Σ</a:t>
            </a:r>
            <a:r>
              <a:rPr lang="ru-RU" sz="3200" dirty="0"/>
              <a:t> </a:t>
            </a:r>
            <a:r>
              <a:rPr lang="ru-RU" sz="3200" i="0" dirty="0">
                <a:sym typeface="Symbol" pitchFamily="18" charset="2"/>
              </a:rPr>
              <a:t> </a:t>
            </a:r>
            <a:r>
              <a:rPr lang="ru-RU" sz="3200" dirty="0"/>
              <a:t>Q</a:t>
            </a:r>
            <a:r>
              <a:rPr lang="ru-RU" sz="3200" i="0" dirty="0"/>
              <a:t>;</a:t>
            </a:r>
            <a:r>
              <a:rPr lang="ru-RU" sz="3200" dirty="0"/>
              <a:t> </a:t>
            </a:r>
          </a:p>
          <a:p>
            <a:pPr algn="just">
              <a:spcAft>
                <a:spcPts val="500"/>
              </a:spcAft>
            </a:pP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baseline="-25000" dirty="0"/>
              <a:t> </a:t>
            </a:r>
            <a:r>
              <a:rPr lang="ru-RU" sz="3200" i="0" dirty="0">
                <a:sym typeface="Symbol" pitchFamily="18" charset="2"/>
              </a:rPr>
              <a:t></a:t>
            </a:r>
            <a:r>
              <a:rPr lang="ru-RU" sz="3200" dirty="0">
                <a:sym typeface="Symbol" pitchFamily="18" charset="2"/>
              </a:rPr>
              <a:t> </a:t>
            </a:r>
            <a:r>
              <a:rPr lang="ru-RU" sz="3200" dirty="0"/>
              <a:t>Q — начальное состояние</a:t>
            </a:r>
            <a:r>
              <a:rPr lang="ru-RU" sz="3200" i="0" dirty="0"/>
              <a:t>;</a:t>
            </a:r>
            <a:r>
              <a:rPr lang="ru-RU" sz="3200" dirty="0"/>
              <a:t> </a:t>
            </a:r>
            <a:endParaRPr lang="en-US" sz="3200" dirty="0"/>
          </a:p>
          <a:p>
            <a:pPr algn="just">
              <a:spcAft>
                <a:spcPts val="500"/>
              </a:spcAft>
            </a:pPr>
            <a:r>
              <a:rPr lang="ru-RU" sz="3200" dirty="0"/>
              <a:t>F </a:t>
            </a:r>
            <a:r>
              <a:rPr lang="ru-RU" sz="3200" i="0" dirty="0">
                <a:sym typeface="Symbol" pitchFamily="18" charset="2"/>
              </a:rPr>
              <a:t></a:t>
            </a:r>
            <a:r>
              <a:rPr lang="ru-RU" sz="3200" dirty="0"/>
              <a:t> Q — множество конечных состояний.</a:t>
            </a:r>
            <a:r>
              <a:rPr lang="ru-RU" sz="3200" i="0" dirty="0"/>
              <a:t>    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919" y="-117475"/>
            <a:ext cx="8229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42988" y="404813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u="sng" dirty="0" smtClean="0"/>
              <a:t>Определение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882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97C2-1B55-4854-9688-900C560A3F28}" type="slidenum">
              <a:rPr lang="ru-RU"/>
              <a:pPr/>
              <a:t>29</a:t>
            </a:fld>
            <a:endParaRPr lang="ru-RU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755650" y="998538"/>
            <a:ext cx="7704138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i="0"/>
              <a:t>    </a:t>
            </a:r>
            <a:r>
              <a:rPr lang="ru-RU" sz="3200" i="0"/>
              <a:t>Запись δ(</a:t>
            </a:r>
            <a:r>
              <a:rPr lang="ru-RU" sz="3200"/>
              <a:t>q</a:t>
            </a:r>
            <a:r>
              <a:rPr lang="ru-RU" sz="3200" i="0"/>
              <a:t>, </a:t>
            </a:r>
            <a:r>
              <a:rPr lang="ru-RU" sz="3200"/>
              <a:t>a</a:t>
            </a:r>
            <a:r>
              <a:rPr lang="ru-RU" sz="3200" i="0"/>
              <a:t>) = </a:t>
            </a:r>
            <a:r>
              <a:rPr lang="ru-RU" sz="3200"/>
              <a:t>p</a:t>
            </a:r>
            <a:r>
              <a:rPr lang="ru-RU" sz="3200" i="0"/>
              <a:t>, где </a:t>
            </a:r>
            <a:r>
              <a:rPr lang="ru-RU" sz="3200"/>
              <a:t>q</a:t>
            </a:r>
            <a:r>
              <a:rPr lang="ru-RU" sz="3200" i="0"/>
              <a:t>, </a:t>
            </a:r>
            <a:r>
              <a:rPr lang="ru-RU" sz="3200"/>
              <a:t>p </a:t>
            </a:r>
            <a:r>
              <a:rPr lang="ru-RU" sz="3200" i="0">
                <a:sym typeface="Symbol" pitchFamily="18" charset="2"/>
              </a:rPr>
              <a:t> </a:t>
            </a:r>
            <a:r>
              <a:rPr lang="ru-RU" sz="3200"/>
              <a:t>Q </a:t>
            </a:r>
            <a:r>
              <a:rPr lang="ru-RU" sz="3200" i="0"/>
              <a:t>и </a:t>
            </a:r>
            <a:r>
              <a:rPr lang="ru-RU" sz="3200"/>
              <a:t>a </a:t>
            </a:r>
            <a:r>
              <a:rPr lang="ru-RU" sz="3200" i="0">
                <a:sym typeface="Symbol" pitchFamily="18" charset="2"/>
              </a:rPr>
              <a:t> </a:t>
            </a:r>
            <a:r>
              <a:rPr lang="ru-RU" sz="3200" i="0"/>
              <a:t>Σ, означает, что конечный автомат </a:t>
            </a:r>
            <a:r>
              <a:rPr lang="ru-RU" sz="3200"/>
              <a:t>M </a:t>
            </a:r>
            <a:r>
              <a:rPr lang="ru-RU" sz="3200" i="0"/>
              <a:t>в состоянии </a:t>
            </a:r>
            <a:r>
              <a:rPr lang="ru-RU" sz="3200"/>
              <a:t>q</a:t>
            </a:r>
            <a:r>
              <a:rPr lang="ru-RU" sz="3200" i="0"/>
              <a:t>, сканируя входной символ </a:t>
            </a:r>
            <a:r>
              <a:rPr lang="ru-RU" sz="3200"/>
              <a:t>a</a:t>
            </a:r>
            <a:r>
              <a:rPr lang="ru-RU" sz="3200" i="0"/>
              <a:t>, продвигает свою входную головку на одну ячейку вправо и переходит в состояние </a:t>
            </a:r>
            <a:r>
              <a:rPr lang="ru-RU" sz="3200"/>
              <a:t>p</a:t>
            </a:r>
            <a:r>
              <a:rPr lang="ru-RU" sz="3200" i="0"/>
              <a:t>.</a:t>
            </a: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116013" y="143357"/>
            <a:ext cx="648017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452437" y="5593556"/>
            <a:ext cx="7807325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i="0" dirty="0"/>
              <a:t>    </a:t>
            </a:r>
            <a:r>
              <a:rPr lang="ru-RU" sz="3200" i="0" dirty="0"/>
              <a:t>Область определения отображения δ можно расширить до </a:t>
            </a:r>
            <a:r>
              <a:rPr lang="ru-RU" sz="3200" dirty="0"/>
              <a:t>Q </a:t>
            </a:r>
            <a:r>
              <a:rPr lang="ru-RU" sz="3200" i="0" dirty="0">
                <a:sym typeface="Symbol" pitchFamily="18" charset="2"/>
              </a:rPr>
              <a:t></a:t>
            </a:r>
            <a:r>
              <a:rPr lang="ru-RU" sz="3200" dirty="0"/>
              <a:t> </a:t>
            </a:r>
            <a:r>
              <a:rPr lang="ru-RU" sz="3200" i="0" dirty="0"/>
              <a:t>Σ</a:t>
            </a:r>
            <a:r>
              <a:rPr lang="ru-RU" sz="3200" i="0" baseline="30000" dirty="0"/>
              <a:t>*</a:t>
            </a:r>
            <a:r>
              <a:rPr lang="ru-RU" sz="3200" i="0" dirty="0"/>
              <a:t> следующим образом: </a:t>
            </a:r>
          </a:p>
          <a:p>
            <a:r>
              <a:rPr lang="ru-RU" sz="3200" i="0" dirty="0"/>
              <a:t>δ</a:t>
            </a:r>
            <a:r>
              <a:rPr lang="ru-RU" sz="3200" i="0" baseline="30000" dirty="0">
                <a:cs typeface="Times New Roman" pitchFamily="18" charset="0"/>
              </a:rPr>
              <a:t>′</a:t>
            </a:r>
            <a:r>
              <a:rPr lang="ru-RU" sz="3200" i="0" dirty="0"/>
              <a:t>(</a:t>
            </a:r>
            <a:r>
              <a:rPr lang="ru-RU" sz="3200" dirty="0"/>
              <a:t>q</a:t>
            </a:r>
            <a:r>
              <a:rPr lang="ru-RU" sz="3200" i="0" dirty="0"/>
              <a:t>, </a:t>
            </a:r>
            <a:r>
              <a:rPr lang="ru-RU" sz="3200" i="0" dirty="0">
                <a:sym typeface="Symbol" pitchFamily="18" charset="2"/>
              </a:rPr>
              <a:t></a:t>
            </a:r>
            <a:r>
              <a:rPr lang="ru-RU" sz="3200" i="0" dirty="0"/>
              <a:t>) = </a:t>
            </a:r>
            <a:r>
              <a:rPr lang="ru-RU" sz="3200" dirty="0"/>
              <a:t>q</a:t>
            </a:r>
            <a:r>
              <a:rPr lang="ru-RU" sz="3200" i="0" dirty="0"/>
              <a:t>, δ</a:t>
            </a:r>
            <a:r>
              <a:rPr lang="ru-RU" sz="3200" i="0" baseline="30000" dirty="0">
                <a:cs typeface="Times New Roman" pitchFamily="18" charset="0"/>
              </a:rPr>
              <a:t>′</a:t>
            </a:r>
            <a:r>
              <a:rPr lang="ru-RU" sz="3200" i="0" dirty="0"/>
              <a:t>(</a:t>
            </a:r>
            <a:r>
              <a:rPr lang="ru-RU" sz="3200" dirty="0"/>
              <a:t>q</a:t>
            </a:r>
            <a:r>
              <a:rPr lang="ru-RU" sz="3200" i="0" dirty="0"/>
              <a:t>, </a:t>
            </a:r>
            <a:r>
              <a:rPr lang="ru-RU" sz="3200" dirty="0" err="1"/>
              <a:t>xa</a:t>
            </a:r>
            <a:r>
              <a:rPr lang="ru-RU" sz="3200" i="0" dirty="0"/>
              <a:t>) = δ</a:t>
            </a:r>
            <a:r>
              <a:rPr lang="en-US" sz="3200" i="0" dirty="0"/>
              <a:t> </a:t>
            </a:r>
            <a:r>
              <a:rPr lang="ru-RU" sz="3200" i="0" dirty="0"/>
              <a:t>(δ</a:t>
            </a:r>
            <a:r>
              <a:rPr lang="ru-RU" sz="3200" i="0" baseline="30000" dirty="0">
                <a:cs typeface="Times New Roman" pitchFamily="18" charset="0"/>
              </a:rPr>
              <a:t>′</a:t>
            </a:r>
            <a:r>
              <a:rPr lang="ru-RU" sz="3200" i="0" dirty="0"/>
              <a:t>(</a:t>
            </a:r>
            <a:r>
              <a:rPr lang="ru-RU" sz="3200" dirty="0"/>
              <a:t>q</a:t>
            </a:r>
            <a:r>
              <a:rPr lang="ru-RU" sz="3200" i="0" dirty="0"/>
              <a:t>, </a:t>
            </a:r>
            <a:r>
              <a:rPr lang="ru-RU" sz="3200" dirty="0"/>
              <a:t>x</a:t>
            </a:r>
            <a:r>
              <a:rPr lang="ru-RU" sz="3200" i="0" dirty="0"/>
              <a:t>), </a:t>
            </a:r>
            <a:r>
              <a:rPr lang="ru-RU" sz="3200" dirty="0"/>
              <a:t>a</a:t>
            </a:r>
            <a:r>
              <a:rPr lang="ru-RU" sz="3200" i="0" dirty="0"/>
              <a:t>) </a:t>
            </a:r>
            <a:endParaRPr lang="en-US" sz="3200" i="0" dirty="0"/>
          </a:p>
          <a:p>
            <a:pPr algn="just"/>
            <a:r>
              <a:rPr lang="ru-RU" sz="3200" i="0" dirty="0"/>
              <a:t>для любого </a:t>
            </a:r>
            <a:r>
              <a:rPr lang="ru-RU" sz="3200" dirty="0" err="1"/>
              <a:t>x</a:t>
            </a:r>
            <a:r>
              <a:rPr lang="ru-RU" sz="3200" i="0" dirty="0" err="1">
                <a:sym typeface="Symbol" pitchFamily="18" charset="2"/>
              </a:rPr>
              <a:t></a:t>
            </a:r>
            <a:r>
              <a:rPr lang="ru-RU" sz="3200" i="0" dirty="0" err="1"/>
              <a:t>Σ</a:t>
            </a:r>
            <a:r>
              <a:rPr lang="ru-RU" sz="3200" i="0" baseline="30000" dirty="0"/>
              <a:t>*</a:t>
            </a:r>
            <a:r>
              <a:rPr lang="ru-RU" sz="3200" i="0" dirty="0"/>
              <a:t> и </a:t>
            </a:r>
            <a:r>
              <a:rPr lang="ru-RU" sz="3200" dirty="0" err="1"/>
              <a:t>a</a:t>
            </a:r>
            <a:r>
              <a:rPr lang="ru-RU" sz="3200" i="0" dirty="0" err="1">
                <a:sym typeface="Symbol" pitchFamily="18" charset="2"/>
              </a:rPr>
              <a:t></a:t>
            </a:r>
            <a:r>
              <a:rPr lang="ru-RU" sz="3200" i="0" dirty="0" err="1"/>
              <a:t>Σ</a:t>
            </a:r>
            <a:r>
              <a:rPr lang="ru-RU" sz="3200" i="0" dirty="0"/>
              <a:t>.</a:t>
            </a: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2370149" y="5170538"/>
            <a:ext cx="2089150" cy="47307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i="0" dirty="0"/>
              <a:t>δ </a:t>
            </a:r>
            <a:r>
              <a:rPr lang="en-US" i="0" dirty="0"/>
              <a:t>: </a:t>
            </a:r>
            <a:r>
              <a:rPr lang="ru-RU" dirty="0"/>
              <a:t>Q </a:t>
            </a:r>
            <a:r>
              <a:rPr lang="ru-RU" i="0" dirty="0">
                <a:sym typeface="Symbol" pitchFamily="18" charset="2"/>
              </a:rPr>
              <a:t></a:t>
            </a:r>
            <a:r>
              <a:rPr lang="ru-RU" dirty="0"/>
              <a:t> </a:t>
            </a:r>
            <a:r>
              <a:rPr lang="ru-RU" i="0" dirty="0"/>
              <a:t>Σ</a:t>
            </a:r>
            <a:r>
              <a:rPr lang="ru-RU" dirty="0"/>
              <a:t> </a:t>
            </a:r>
            <a:r>
              <a:rPr lang="ru-RU" i="0" dirty="0">
                <a:sym typeface="Symbol" pitchFamily="18" charset="2"/>
              </a:rPr>
              <a:t> </a:t>
            </a:r>
            <a:r>
              <a:rPr lang="ru-RU" dirty="0"/>
              <a:t>Q</a:t>
            </a: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268424" y="4424413"/>
            <a:ext cx="2232025" cy="457200"/>
            <a:chOff x="916" y="3029"/>
            <a:chExt cx="1406" cy="288"/>
          </a:xfrm>
        </p:grpSpPr>
        <p:sp>
          <p:nvSpPr>
            <p:cNvPr id="11" name="AutoShape 38"/>
            <p:cNvSpPr>
              <a:spLocks noChangeArrowheads="1"/>
            </p:cNvSpPr>
            <p:nvPr/>
          </p:nvSpPr>
          <p:spPr bwMode="auto">
            <a:xfrm rot="17700000">
              <a:off x="1596" y="2488"/>
              <a:ext cx="45" cy="1406"/>
            </a:xfrm>
            <a:prstGeom prst="upArrow">
              <a:avLst>
                <a:gd name="adj1" fmla="val 50000"/>
                <a:gd name="adj2" fmla="val 781111"/>
              </a:avLst>
            </a:prstGeom>
            <a:solidFill>
              <a:srgbClr val="FF0000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1250" y="3029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q</a:t>
              </a:r>
              <a:r>
                <a:rPr lang="en-US" i="0" baseline="-25000">
                  <a:solidFill>
                    <a:srgbClr val="CC0000"/>
                  </a:solidFill>
                </a:rPr>
                <a:t>0</a:t>
              </a:r>
              <a:endParaRPr lang="ru-RU" i="0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382599" y="5086400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i="0">
                <a:solidFill>
                  <a:schemeClr val="accent2"/>
                </a:solidFill>
              </a:rPr>
              <a:t>δ</a:t>
            </a:r>
            <a:r>
              <a:rPr lang="en-US" i="0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 i="0" baseline="-25000">
                <a:solidFill>
                  <a:schemeClr val="accent2"/>
                </a:solidFill>
              </a:rPr>
              <a:t>0</a:t>
            </a:r>
            <a:r>
              <a:rPr lang="en-US" i="0">
                <a:solidFill>
                  <a:schemeClr val="accent2"/>
                </a:solidFill>
              </a:rPr>
              <a:t>, </a:t>
            </a:r>
            <a:r>
              <a:rPr lang="en-US" sz="2800">
                <a:solidFill>
                  <a:schemeClr val="accent2"/>
                </a:solidFill>
              </a:rPr>
              <a:t>a</a:t>
            </a:r>
            <a:r>
              <a:rPr lang="en-US" sz="2800" i="0" baseline="-25000">
                <a:solidFill>
                  <a:schemeClr val="accent2"/>
                </a:solidFill>
              </a:rPr>
              <a:t>1</a:t>
            </a:r>
            <a:r>
              <a:rPr lang="en-US" i="0">
                <a:solidFill>
                  <a:schemeClr val="accent2"/>
                </a:solidFill>
              </a:rPr>
              <a:t>) = 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 i="0" baseline="-25000">
                <a:solidFill>
                  <a:schemeClr val="accent2"/>
                </a:solidFill>
              </a:rPr>
              <a:t>1</a:t>
            </a:r>
            <a:endParaRPr lang="ru-RU" i="0" baseline="-25000">
              <a:solidFill>
                <a:schemeClr val="accent2"/>
              </a:solidFill>
            </a:endParaRPr>
          </a:p>
        </p:txBody>
      </p:sp>
      <p:sp>
        <p:nvSpPr>
          <p:cNvPr id="14" name="AutoShape 49"/>
          <p:cNvSpPr>
            <a:spLocks noChangeArrowheads="1"/>
          </p:cNvSpPr>
          <p:nvPr/>
        </p:nvSpPr>
        <p:spPr bwMode="auto">
          <a:xfrm>
            <a:off x="7405699" y="3640188"/>
            <a:ext cx="1008063" cy="684212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5421"/>
              </p:ext>
            </p:extLst>
          </p:nvPr>
        </p:nvGraphicFramePr>
        <p:xfrm>
          <a:off x="742962" y="3721150"/>
          <a:ext cx="4751387" cy="518160"/>
        </p:xfrm>
        <a:graphic>
          <a:graphicData uri="http://schemas.openxmlformats.org/drawingml/2006/table">
            <a:tbl>
              <a:tblPr/>
              <a:tblGrid>
                <a:gridCol w="950912"/>
                <a:gridCol w="950913"/>
                <a:gridCol w="947737"/>
                <a:gridCol w="950913"/>
                <a:gridCol w="95091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ru-RU" sz="2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9306"/>
              </p:ext>
            </p:extLst>
          </p:nvPr>
        </p:nvGraphicFramePr>
        <p:xfrm>
          <a:off x="5505462" y="3721150"/>
          <a:ext cx="1901825" cy="518160"/>
        </p:xfrm>
        <a:graphic>
          <a:graphicData uri="http://schemas.openxmlformats.org/drawingml/2006/table">
            <a:tbl>
              <a:tblPr/>
              <a:tblGrid>
                <a:gridCol w="950912"/>
                <a:gridCol w="95091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2239963" y="4452988"/>
            <a:ext cx="1439862" cy="457200"/>
            <a:chOff x="1449" y="3152"/>
            <a:chExt cx="907" cy="288"/>
          </a:xfrm>
        </p:grpSpPr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 rot="18600000">
              <a:off x="1880" y="2846"/>
              <a:ext cx="46" cy="907"/>
            </a:xfrm>
            <a:prstGeom prst="upArrow">
              <a:avLst>
                <a:gd name="adj1" fmla="val 50000"/>
                <a:gd name="adj2" fmla="val 492935"/>
              </a:avLst>
            </a:prstGeom>
            <a:solidFill>
              <a:srgbClr val="FFFF00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1955" y="31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q</a:t>
              </a:r>
              <a:r>
                <a:rPr lang="en-US" i="0" baseline="-25000"/>
                <a:t>1</a:t>
              </a:r>
              <a:endParaRPr lang="ru-RU" i="0" baseline="-25000"/>
            </a:p>
          </p:txBody>
        </p:sp>
      </p:grp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3606800" y="4237088"/>
            <a:ext cx="576262" cy="900112"/>
            <a:chOff x="2197" y="3043"/>
            <a:chExt cx="363" cy="567"/>
          </a:xfrm>
        </p:grpSpPr>
        <p:sp>
          <p:nvSpPr>
            <p:cNvPr id="21" name="AutoShape 78"/>
            <p:cNvSpPr>
              <a:spLocks noChangeArrowheads="1"/>
            </p:cNvSpPr>
            <p:nvPr/>
          </p:nvSpPr>
          <p:spPr bwMode="auto">
            <a:xfrm>
              <a:off x="2227" y="3043"/>
              <a:ext cx="45" cy="567"/>
            </a:xfrm>
            <a:prstGeom prst="upArrow">
              <a:avLst>
                <a:gd name="adj1" fmla="val 50000"/>
                <a:gd name="adj2" fmla="val 315000"/>
              </a:avLst>
            </a:prstGeom>
            <a:solidFill>
              <a:schemeClr val="accent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2197" y="315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q</a:t>
              </a:r>
              <a:r>
                <a:rPr lang="en-US" i="0" baseline="-25000"/>
                <a:t>2</a:t>
              </a:r>
              <a:endParaRPr lang="ru-RU" i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5783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97C2-1B55-4854-9688-900C560A3F28}" type="slidenum">
              <a:rPr lang="ru-RU"/>
              <a:pPr/>
              <a:t>3</a:t>
            </a:fld>
            <a:endParaRPr lang="ru-RU" dirty="0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705181" y="404664"/>
            <a:ext cx="77041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i="0" dirty="0"/>
              <a:t>    </a:t>
            </a:r>
            <a:r>
              <a:rPr lang="ru-RU" sz="3200" dirty="0">
                <a:latin typeface="Times New Roman" pitchFamily="18" charset="0"/>
              </a:rPr>
              <a:t>Запись δ(q, a) = p, где q, p </a:t>
            </a:r>
            <a:r>
              <a:rPr lang="ru-RU" sz="3200" dirty="0">
                <a:latin typeface="Times New Roman" pitchFamily="18" charset="0"/>
                <a:sym typeface="Symbol" pitchFamily="18" charset="2"/>
              </a:rPr>
              <a:t> </a:t>
            </a:r>
            <a:r>
              <a:rPr lang="ru-RU" sz="3200" dirty="0">
                <a:latin typeface="Times New Roman" pitchFamily="18" charset="0"/>
              </a:rPr>
              <a:t>Q и a </a:t>
            </a:r>
            <a:r>
              <a:rPr lang="ru-RU" sz="3200" dirty="0">
                <a:latin typeface="Times New Roman" pitchFamily="18" charset="0"/>
                <a:sym typeface="Symbol" pitchFamily="18" charset="2"/>
              </a:rPr>
              <a:t> </a:t>
            </a:r>
            <a:r>
              <a:rPr lang="ru-RU" sz="3200" dirty="0">
                <a:latin typeface="Times New Roman" pitchFamily="18" charset="0"/>
              </a:rPr>
              <a:t>Σ, означает, что конечный автомат M в состоянии q, сканируя входной символ a, продвигает свою входную головку на одну ячейку вправо и переходит в состояние p.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452437" y="5593556"/>
            <a:ext cx="78073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3200" i="0" dirty="0" smtClean="0"/>
              <a:t>δ</a:t>
            </a:r>
            <a:r>
              <a:rPr lang="ru-RU" sz="3200" i="0" baseline="30000" dirty="0">
                <a:cs typeface="Times New Roman" pitchFamily="18" charset="0"/>
              </a:rPr>
              <a:t>′</a:t>
            </a:r>
            <a:r>
              <a:rPr lang="ru-RU" sz="3200" i="0" dirty="0"/>
              <a:t>(</a:t>
            </a:r>
            <a:r>
              <a:rPr lang="ru-RU" sz="3200" dirty="0"/>
              <a:t>q</a:t>
            </a:r>
            <a:r>
              <a:rPr lang="ru-RU" sz="3200" i="0" dirty="0"/>
              <a:t>, </a:t>
            </a:r>
            <a:r>
              <a:rPr lang="ru-RU" sz="3200" i="0" dirty="0">
                <a:sym typeface="Symbol" pitchFamily="18" charset="2"/>
              </a:rPr>
              <a:t></a:t>
            </a:r>
            <a:r>
              <a:rPr lang="ru-RU" sz="3200" i="0" dirty="0"/>
              <a:t>) = </a:t>
            </a:r>
            <a:r>
              <a:rPr lang="ru-RU" sz="3200" dirty="0"/>
              <a:t>q</a:t>
            </a:r>
            <a:r>
              <a:rPr lang="ru-RU" sz="3200" i="0" dirty="0"/>
              <a:t>, δ</a:t>
            </a:r>
            <a:r>
              <a:rPr lang="ru-RU" sz="3200" i="0" baseline="30000" dirty="0">
                <a:cs typeface="Times New Roman" pitchFamily="18" charset="0"/>
              </a:rPr>
              <a:t>′</a:t>
            </a:r>
            <a:r>
              <a:rPr lang="ru-RU" sz="3200" i="0" dirty="0"/>
              <a:t>(</a:t>
            </a:r>
            <a:r>
              <a:rPr lang="ru-RU" sz="3200" dirty="0"/>
              <a:t>q</a:t>
            </a:r>
            <a:r>
              <a:rPr lang="ru-RU" sz="3200" i="0" dirty="0"/>
              <a:t>, </a:t>
            </a:r>
            <a:r>
              <a:rPr lang="ru-RU" sz="3200" dirty="0" err="1"/>
              <a:t>xa</a:t>
            </a:r>
            <a:r>
              <a:rPr lang="ru-RU" sz="3200" i="0" dirty="0"/>
              <a:t>) = δ</a:t>
            </a:r>
            <a:r>
              <a:rPr lang="en-US" sz="3200" i="0" dirty="0"/>
              <a:t> </a:t>
            </a:r>
            <a:r>
              <a:rPr lang="ru-RU" sz="3200" i="0" dirty="0"/>
              <a:t>(δ</a:t>
            </a:r>
            <a:r>
              <a:rPr lang="ru-RU" sz="3200" i="0" baseline="30000" dirty="0">
                <a:cs typeface="Times New Roman" pitchFamily="18" charset="0"/>
              </a:rPr>
              <a:t>′</a:t>
            </a:r>
            <a:r>
              <a:rPr lang="ru-RU" sz="3200" i="0" dirty="0"/>
              <a:t>(</a:t>
            </a:r>
            <a:r>
              <a:rPr lang="ru-RU" sz="3200" dirty="0"/>
              <a:t>q</a:t>
            </a:r>
            <a:r>
              <a:rPr lang="ru-RU" sz="3200" i="0" dirty="0"/>
              <a:t>, </a:t>
            </a:r>
            <a:r>
              <a:rPr lang="ru-RU" sz="3200" dirty="0"/>
              <a:t>x</a:t>
            </a:r>
            <a:r>
              <a:rPr lang="ru-RU" sz="3200" i="0" dirty="0"/>
              <a:t>), </a:t>
            </a:r>
            <a:r>
              <a:rPr lang="ru-RU" sz="3200" dirty="0"/>
              <a:t>a</a:t>
            </a:r>
            <a:r>
              <a:rPr lang="ru-RU" sz="3200" i="0" dirty="0"/>
              <a:t>) </a:t>
            </a:r>
            <a:endParaRPr lang="en-US" sz="3200" i="0" dirty="0"/>
          </a:p>
          <a:p>
            <a:pPr algn="just"/>
            <a:r>
              <a:rPr lang="ru-RU" sz="3200" i="0" dirty="0"/>
              <a:t>для любого </a:t>
            </a:r>
            <a:r>
              <a:rPr lang="ru-RU" sz="3200" dirty="0" err="1"/>
              <a:t>x</a:t>
            </a:r>
            <a:r>
              <a:rPr lang="ru-RU" sz="3200" i="0" dirty="0" err="1">
                <a:sym typeface="Symbol" pitchFamily="18" charset="2"/>
              </a:rPr>
              <a:t></a:t>
            </a:r>
            <a:r>
              <a:rPr lang="ru-RU" sz="3200" i="0" dirty="0" err="1"/>
              <a:t>Σ</a:t>
            </a:r>
            <a:r>
              <a:rPr lang="ru-RU" sz="3200" i="0" baseline="30000" dirty="0"/>
              <a:t>*</a:t>
            </a:r>
            <a:r>
              <a:rPr lang="ru-RU" sz="3200" i="0" dirty="0"/>
              <a:t> и </a:t>
            </a:r>
            <a:r>
              <a:rPr lang="ru-RU" sz="3200" dirty="0" err="1"/>
              <a:t>a</a:t>
            </a:r>
            <a:r>
              <a:rPr lang="ru-RU" sz="3200" i="0" dirty="0" err="1">
                <a:sym typeface="Symbol" pitchFamily="18" charset="2"/>
              </a:rPr>
              <a:t></a:t>
            </a:r>
            <a:r>
              <a:rPr lang="ru-RU" sz="3200" i="0" dirty="0" err="1"/>
              <a:t>Σ</a:t>
            </a:r>
            <a:r>
              <a:rPr lang="ru-RU" sz="3200" i="0" dirty="0"/>
              <a:t>.</a:t>
            </a: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2370149" y="5170538"/>
            <a:ext cx="2089150" cy="47307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i="0" dirty="0"/>
              <a:t>δ </a:t>
            </a:r>
            <a:r>
              <a:rPr lang="en-US" i="0" dirty="0"/>
              <a:t>: </a:t>
            </a:r>
            <a:r>
              <a:rPr lang="ru-RU" dirty="0"/>
              <a:t>Q </a:t>
            </a:r>
            <a:r>
              <a:rPr lang="ru-RU" i="0" dirty="0">
                <a:sym typeface="Symbol" pitchFamily="18" charset="2"/>
              </a:rPr>
              <a:t></a:t>
            </a:r>
            <a:r>
              <a:rPr lang="ru-RU" dirty="0"/>
              <a:t> </a:t>
            </a:r>
            <a:r>
              <a:rPr lang="ru-RU" i="0" dirty="0"/>
              <a:t>Σ</a:t>
            </a:r>
            <a:r>
              <a:rPr lang="ru-RU" dirty="0"/>
              <a:t> </a:t>
            </a:r>
            <a:r>
              <a:rPr lang="ru-RU" i="0" dirty="0">
                <a:sym typeface="Symbol" pitchFamily="18" charset="2"/>
              </a:rPr>
              <a:t> </a:t>
            </a:r>
            <a:r>
              <a:rPr lang="ru-RU" dirty="0"/>
              <a:t>Q</a:t>
            </a: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268424" y="4424413"/>
            <a:ext cx="2232025" cy="457200"/>
            <a:chOff x="916" y="3029"/>
            <a:chExt cx="1406" cy="288"/>
          </a:xfrm>
        </p:grpSpPr>
        <p:sp>
          <p:nvSpPr>
            <p:cNvPr id="11" name="AutoShape 38"/>
            <p:cNvSpPr>
              <a:spLocks noChangeArrowheads="1"/>
            </p:cNvSpPr>
            <p:nvPr/>
          </p:nvSpPr>
          <p:spPr bwMode="auto">
            <a:xfrm rot="17700000">
              <a:off x="1596" y="2488"/>
              <a:ext cx="45" cy="1406"/>
            </a:xfrm>
            <a:prstGeom prst="upArrow">
              <a:avLst>
                <a:gd name="adj1" fmla="val 50000"/>
                <a:gd name="adj2" fmla="val 781111"/>
              </a:avLst>
            </a:prstGeom>
            <a:solidFill>
              <a:srgbClr val="FF0000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1250" y="3029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q</a:t>
              </a:r>
              <a:r>
                <a:rPr lang="en-US" i="0" baseline="-25000">
                  <a:solidFill>
                    <a:srgbClr val="CC0000"/>
                  </a:solidFill>
                </a:rPr>
                <a:t>0</a:t>
              </a:r>
              <a:endParaRPr lang="ru-RU" i="0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382599" y="5086400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i="0">
                <a:solidFill>
                  <a:schemeClr val="accent2"/>
                </a:solidFill>
              </a:rPr>
              <a:t>δ</a:t>
            </a:r>
            <a:r>
              <a:rPr lang="en-US" i="0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 i="0" baseline="-25000">
                <a:solidFill>
                  <a:schemeClr val="accent2"/>
                </a:solidFill>
              </a:rPr>
              <a:t>0</a:t>
            </a:r>
            <a:r>
              <a:rPr lang="en-US" i="0">
                <a:solidFill>
                  <a:schemeClr val="accent2"/>
                </a:solidFill>
              </a:rPr>
              <a:t>, </a:t>
            </a:r>
            <a:r>
              <a:rPr lang="en-US" sz="2800">
                <a:solidFill>
                  <a:schemeClr val="accent2"/>
                </a:solidFill>
              </a:rPr>
              <a:t>a</a:t>
            </a:r>
            <a:r>
              <a:rPr lang="en-US" sz="2800" i="0" baseline="-25000">
                <a:solidFill>
                  <a:schemeClr val="accent2"/>
                </a:solidFill>
              </a:rPr>
              <a:t>1</a:t>
            </a:r>
            <a:r>
              <a:rPr lang="en-US" i="0">
                <a:solidFill>
                  <a:schemeClr val="accent2"/>
                </a:solidFill>
              </a:rPr>
              <a:t>) = 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 i="0" baseline="-25000">
                <a:solidFill>
                  <a:schemeClr val="accent2"/>
                </a:solidFill>
              </a:rPr>
              <a:t>1</a:t>
            </a:r>
            <a:endParaRPr lang="ru-RU" i="0" baseline="-25000">
              <a:solidFill>
                <a:schemeClr val="accent2"/>
              </a:solidFill>
            </a:endParaRPr>
          </a:p>
        </p:txBody>
      </p:sp>
      <p:sp>
        <p:nvSpPr>
          <p:cNvPr id="14" name="AutoShape 49"/>
          <p:cNvSpPr>
            <a:spLocks noChangeArrowheads="1"/>
          </p:cNvSpPr>
          <p:nvPr/>
        </p:nvSpPr>
        <p:spPr bwMode="auto">
          <a:xfrm>
            <a:off x="7405699" y="3640188"/>
            <a:ext cx="1008063" cy="684212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34957"/>
              </p:ext>
            </p:extLst>
          </p:nvPr>
        </p:nvGraphicFramePr>
        <p:xfrm>
          <a:off x="742962" y="3721150"/>
          <a:ext cx="4751387" cy="518160"/>
        </p:xfrm>
        <a:graphic>
          <a:graphicData uri="http://schemas.openxmlformats.org/drawingml/2006/table">
            <a:tbl>
              <a:tblPr/>
              <a:tblGrid>
                <a:gridCol w="950912"/>
                <a:gridCol w="950913"/>
                <a:gridCol w="947737"/>
                <a:gridCol w="950913"/>
                <a:gridCol w="95091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ru-RU" sz="2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73443"/>
              </p:ext>
            </p:extLst>
          </p:nvPr>
        </p:nvGraphicFramePr>
        <p:xfrm>
          <a:off x="5505462" y="3721150"/>
          <a:ext cx="1901825" cy="518160"/>
        </p:xfrm>
        <a:graphic>
          <a:graphicData uri="http://schemas.openxmlformats.org/drawingml/2006/table">
            <a:tbl>
              <a:tblPr/>
              <a:tblGrid>
                <a:gridCol w="950912"/>
                <a:gridCol w="95091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2239963" y="4452988"/>
            <a:ext cx="1439862" cy="457200"/>
            <a:chOff x="1449" y="3152"/>
            <a:chExt cx="907" cy="288"/>
          </a:xfrm>
        </p:grpSpPr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 rot="18600000">
              <a:off x="1880" y="2846"/>
              <a:ext cx="46" cy="907"/>
            </a:xfrm>
            <a:prstGeom prst="upArrow">
              <a:avLst>
                <a:gd name="adj1" fmla="val 50000"/>
                <a:gd name="adj2" fmla="val 492935"/>
              </a:avLst>
            </a:prstGeom>
            <a:solidFill>
              <a:srgbClr val="FFFF00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1955" y="31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q</a:t>
              </a:r>
              <a:r>
                <a:rPr lang="en-US" i="0" baseline="-25000"/>
                <a:t>1</a:t>
              </a:r>
              <a:endParaRPr lang="ru-RU" i="0" baseline="-25000"/>
            </a:p>
          </p:txBody>
        </p:sp>
      </p:grp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3606800" y="4237088"/>
            <a:ext cx="576262" cy="900112"/>
            <a:chOff x="2197" y="3043"/>
            <a:chExt cx="363" cy="567"/>
          </a:xfrm>
        </p:grpSpPr>
        <p:sp>
          <p:nvSpPr>
            <p:cNvPr id="21" name="AutoShape 78"/>
            <p:cNvSpPr>
              <a:spLocks noChangeArrowheads="1"/>
            </p:cNvSpPr>
            <p:nvPr/>
          </p:nvSpPr>
          <p:spPr bwMode="auto">
            <a:xfrm>
              <a:off x="2227" y="3043"/>
              <a:ext cx="45" cy="567"/>
            </a:xfrm>
            <a:prstGeom prst="upArrow">
              <a:avLst>
                <a:gd name="adj1" fmla="val 50000"/>
                <a:gd name="adj2" fmla="val 315000"/>
              </a:avLst>
            </a:prstGeom>
            <a:solidFill>
              <a:schemeClr val="accent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2197" y="315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q</a:t>
              </a:r>
              <a:r>
                <a:rPr lang="en-US" i="0" baseline="-25000" dirty="0"/>
                <a:t>2</a:t>
              </a:r>
              <a:endParaRPr lang="ru-RU" i="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7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4334-A11C-4692-B619-9457027F07D8}" type="slidenum">
              <a:rPr lang="ru-RU"/>
              <a:pPr/>
              <a:t>30</a:t>
            </a:fld>
            <a:endParaRPr lang="ru-RU"/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1042988" y="403225"/>
            <a:ext cx="6553200" cy="504825"/>
            <a:chOff x="657" y="164"/>
            <a:chExt cx="4128" cy="318"/>
          </a:xfrm>
        </p:grpSpPr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>
              <a:off x="657" y="164"/>
              <a:ext cx="16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i="0">
                  <a:solidFill>
                    <a:schemeClr val="folHlink"/>
                  </a:solidFill>
                </a:rPr>
                <a:t>Конечный автомат</a:t>
              </a:r>
            </a:p>
          </p:txBody>
        </p:sp>
        <p:sp>
          <p:nvSpPr>
            <p:cNvPr id="128006" name="Line 6"/>
            <p:cNvSpPr>
              <a:spLocks noChangeShapeType="1"/>
            </p:cNvSpPr>
            <p:nvPr/>
          </p:nvSpPr>
          <p:spPr bwMode="auto">
            <a:xfrm>
              <a:off x="703" y="482"/>
              <a:ext cx="408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755650" y="1196975"/>
            <a:ext cx="76327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i="0"/>
              <a:t>     </a:t>
            </a:r>
            <a:r>
              <a:rPr lang="ru-RU" sz="3200" i="0"/>
              <a:t>Таким образом, запись δ</a:t>
            </a:r>
            <a:r>
              <a:rPr lang="ru-RU" sz="3200" i="0" baseline="30000">
                <a:cs typeface="Times New Roman" pitchFamily="18" charset="0"/>
              </a:rPr>
              <a:t>′</a:t>
            </a:r>
            <a:r>
              <a:rPr lang="ru-RU" sz="3200" i="0"/>
              <a:t>(</a:t>
            </a:r>
            <a:r>
              <a:rPr lang="ru-RU" sz="3200"/>
              <a:t>q</a:t>
            </a:r>
            <a:r>
              <a:rPr lang="ru-RU" sz="3200" i="0"/>
              <a:t>, </a:t>
            </a:r>
            <a:r>
              <a:rPr lang="ru-RU" sz="3200"/>
              <a:t>x</a:t>
            </a:r>
            <a:r>
              <a:rPr lang="ru-RU" sz="3200" i="0"/>
              <a:t>) = </a:t>
            </a:r>
            <a:r>
              <a:rPr lang="ru-RU" sz="3200"/>
              <a:t>p</a:t>
            </a:r>
            <a:r>
              <a:rPr lang="ru-RU" sz="3200" i="0"/>
              <a:t> означает, что fa </a:t>
            </a:r>
            <a:r>
              <a:rPr lang="ru-RU" sz="3200"/>
              <a:t>M</a:t>
            </a:r>
            <a:r>
              <a:rPr lang="ru-RU" sz="3200" i="0"/>
              <a:t>,</a:t>
            </a:r>
            <a:r>
              <a:rPr lang="ru-RU" sz="3200"/>
              <a:t> </a:t>
            </a:r>
            <a:r>
              <a:rPr lang="ru-RU" sz="3200" i="0"/>
              <a:t>начиная в состоянии </a:t>
            </a:r>
            <a:r>
              <a:rPr lang="ru-RU" sz="3200"/>
              <a:t>q</a:t>
            </a:r>
            <a:r>
              <a:rPr lang="ru-RU" sz="3200" i="0">
                <a:sym typeface="Symbol" pitchFamily="18" charset="2"/>
              </a:rPr>
              <a:t></a:t>
            </a:r>
            <a:r>
              <a:rPr lang="ru-RU" sz="3200"/>
              <a:t>Q</a:t>
            </a:r>
            <a:r>
              <a:rPr lang="ru-RU" sz="3200" i="0"/>
              <a:t> чтение цепочки </a:t>
            </a:r>
            <a:r>
              <a:rPr lang="ru-RU" sz="3200"/>
              <a:t>x</a:t>
            </a:r>
            <a:r>
              <a:rPr lang="ru-RU" sz="3200" i="0">
                <a:sym typeface="Symbol" pitchFamily="18" charset="2"/>
              </a:rPr>
              <a:t></a:t>
            </a:r>
            <a:r>
              <a:rPr lang="ru-RU" sz="3200" i="0"/>
              <a:t>Σ</a:t>
            </a:r>
            <a:r>
              <a:rPr lang="ru-RU" sz="3200" i="0" baseline="30000"/>
              <a:t>*</a:t>
            </a:r>
            <a:r>
              <a:rPr lang="ru-RU" sz="3200" i="0"/>
              <a:t>, записанной на входной ленте, оказывается в состоянии </a:t>
            </a:r>
            <a:r>
              <a:rPr lang="ru-RU" sz="3200"/>
              <a:t>p</a:t>
            </a:r>
            <a:r>
              <a:rPr lang="ru-RU" sz="3200" i="0">
                <a:sym typeface="Symbol" pitchFamily="18" charset="2"/>
              </a:rPr>
              <a:t></a:t>
            </a:r>
            <a:r>
              <a:rPr lang="ru-RU" sz="3200"/>
              <a:t>Q</a:t>
            </a:r>
            <a:r>
              <a:rPr lang="ru-RU" sz="3200" i="0"/>
              <a:t>, когда его входная головка продвинется правее цепочки </a:t>
            </a:r>
            <a:r>
              <a:rPr lang="ru-RU" sz="3200"/>
              <a:t>x</a:t>
            </a:r>
            <a:r>
              <a:rPr lang="ru-RU" sz="3200" i="0"/>
              <a:t>. </a:t>
            </a:r>
          </a:p>
          <a:p>
            <a:pPr algn="just"/>
            <a:r>
              <a:rPr lang="ru-RU" sz="3200" i="0"/>
              <a:t>   Далее мы будем использовать одно и то же обозначение δ для обоих отображений, так как это не приведёт к путанице.</a:t>
            </a:r>
          </a:p>
        </p:txBody>
      </p:sp>
    </p:spTree>
    <p:extLst>
      <p:ext uri="{BB962C8B-B14F-4D97-AF65-F5344CB8AC3E}">
        <p14:creationId xmlns:p14="http://schemas.microsoft.com/office/powerpoint/2010/main" val="555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5261-479A-4175-9ED1-DEFE086A328E}" type="slidenum">
              <a:rPr lang="ru-RU"/>
              <a:pPr/>
              <a:t>31</a:t>
            </a:fld>
            <a:endParaRPr lang="ru-RU"/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927100" y="254000"/>
            <a:ext cx="7691438" cy="549275"/>
            <a:chOff x="584" y="160"/>
            <a:chExt cx="4845" cy="346"/>
          </a:xfrm>
        </p:grpSpPr>
        <p:sp>
          <p:nvSpPr>
            <p:cNvPr id="130053" name="Text Box 5"/>
            <p:cNvSpPr txBox="1">
              <a:spLocks noChangeArrowheads="1"/>
            </p:cNvSpPr>
            <p:nvPr/>
          </p:nvSpPr>
          <p:spPr bwMode="auto">
            <a:xfrm>
              <a:off x="584" y="160"/>
              <a:ext cx="4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Язык, распознаваемый конечным автоматом</a:t>
              </a:r>
              <a:endParaRPr lang="ru-RU">
                <a:solidFill>
                  <a:schemeClr val="folHlink"/>
                </a:solidFill>
              </a:endParaRPr>
            </a:p>
          </p:txBody>
        </p:sp>
        <p:sp>
          <p:nvSpPr>
            <p:cNvPr id="130054" name="Line 6"/>
            <p:cNvSpPr>
              <a:spLocks noChangeShapeType="1"/>
            </p:cNvSpPr>
            <p:nvPr/>
          </p:nvSpPr>
          <p:spPr bwMode="auto">
            <a:xfrm>
              <a:off x="649" y="506"/>
              <a:ext cx="47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611188" y="1052513"/>
            <a:ext cx="7921625" cy="472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sz="3200" b="1" i="0" dirty="0"/>
              <a:t>Пример </a:t>
            </a:r>
            <a:r>
              <a:rPr lang="ru-RU" sz="3200" i="0" dirty="0" smtClean="0"/>
              <a:t>Пусть </a:t>
            </a:r>
            <a:r>
              <a:rPr lang="ru-RU" sz="3200" i="0" dirty="0"/>
              <a:t>задан </a:t>
            </a:r>
            <a:r>
              <a:rPr lang="en-US" sz="3200" i="0" dirty="0"/>
              <a:t>d</a:t>
            </a:r>
            <a:r>
              <a:rPr lang="ru-RU" sz="3200" i="0" dirty="0" err="1"/>
              <a:t>fa</a:t>
            </a:r>
            <a:r>
              <a:rPr lang="ru-RU" sz="3200" i="0" dirty="0"/>
              <a:t> </a:t>
            </a:r>
            <a:endParaRPr lang="en-US" sz="3200" i="0" dirty="0"/>
          </a:p>
          <a:p>
            <a:r>
              <a:rPr lang="ru-RU" sz="3200" dirty="0"/>
              <a:t>M </a:t>
            </a:r>
            <a:r>
              <a:rPr lang="ru-RU" sz="3200" i="0" dirty="0"/>
              <a:t>= (</a:t>
            </a:r>
            <a:r>
              <a:rPr lang="ru-RU" sz="3200" dirty="0"/>
              <a:t>Q</a:t>
            </a:r>
            <a:r>
              <a:rPr lang="ru-RU" sz="3200" i="0" dirty="0"/>
              <a:t>, Σ, δ, </a:t>
            </a: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/>
              <a:t>, </a:t>
            </a:r>
            <a:r>
              <a:rPr lang="ru-RU" sz="3200" dirty="0"/>
              <a:t>F</a:t>
            </a:r>
            <a:r>
              <a:rPr lang="ru-RU" sz="3200" i="0" dirty="0"/>
              <a:t>), </a:t>
            </a:r>
            <a:endParaRPr lang="en-US" sz="3200" i="0" dirty="0"/>
          </a:p>
          <a:p>
            <a:pPr algn="l"/>
            <a:r>
              <a:rPr lang="ru-RU" sz="3200" i="0" dirty="0"/>
              <a:t>где </a:t>
            </a:r>
            <a:r>
              <a:rPr lang="ru-RU" sz="3200" dirty="0"/>
              <a:t>Q </a:t>
            </a:r>
            <a:r>
              <a:rPr lang="ru-RU" sz="3200" i="0" dirty="0"/>
              <a:t>= {</a:t>
            </a: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/>
              <a:t>, </a:t>
            </a:r>
            <a:r>
              <a:rPr lang="ru-RU" sz="3200" dirty="0"/>
              <a:t>q</a:t>
            </a:r>
            <a:r>
              <a:rPr lang="ru-RU" sz="3200" i="0" baseline="-25000" dirty="0"/>
              <a:t>1</a:t>
            </a:r>
            <a:r>
              <a:rPr lang="ru-RU" sz="3200" i="0" dirty="0"/>
              <a:t>, </a:t>
            </a:r>
            <a:r>
              <a:rPr lang="ru-RU" sz="3200" dirty="0"/>
              <a:t>q</a:t>
            </a:r>
            <a:r>
              <a:rPr lang="ru-RU" sz="3200" i="0" baseline="-25000" dirty="0"/>
              <a:t>2</a:t>
            </a:r>
            <a:r>
              <a:rPr lang="ru-RU" sz="3200" i="0" dirty="0"/>
              <a:t>, </a:t>
            </a:r>
            <a:r>
              <a:rPr lang="ru-RU" sz="3200" dirty="0"/>
              <a:t>q</a:t>
            </a:r>
            <a:r>
              <a:rPr lang="ru-RU" sz="3200" i="0" baseline="-25000" dirty="0"/>
              <a:t>3</a:t>
            </a:r>
            <a:r>
              <a:rPr lang="ru-RU" sz="3200" i="0" dirty="0"/>
              <a:t>}, Σ = {0,</a:t>
            </a:r>
            <a:r>
              <a:rPr lang="en-US" sz="3200" i="0" dirty="0"/>
              <a:t> </a:t>
            </a:r>
            <a:r>
              <a:rPr lang="ru-RU" sz="3200" i="0" dirty="0"/>
              <a:t>1}, </a:t>
            </a:r>
            <a:r>
              <a:rPr lang="ru-RU" sz="3200" dirty="0"/>
              <a:t>F</a:t>
            </a:r>
            <a:r>
              <a:rPr lang="ru-RU" sz="3200" i="0" dirty="0"/>
              <a:t> = {</a:t>
            </a: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/>
              <a:t>}, </a:t>
            </a:r>
          </a:p>
          <a:p>
            <a:pPr>
              <a:spcBef>
                <a:spcPct val="20000"/>
              </a:spcBef>
            </a:pPr>
            <a:r>
              <a:rPr lang="ru-RU" sz="3200" i="0" dirty="0"/>
              <a:t>δ(</a:t>
            </a: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/>
              <a:t>, 0) = </a:t>
            </a:r>
            <a:r>
              <a:rPr lang="ru-RU" sz="3200" dirty="0"/>
              <a:t>q</a:t>
            </a:r>
            <a:r>
              <a:rPr lang="ru-RU" sz="3200" i="0" baseline="-25000" dirty="0"/>
              <a:t>2</a:t>
            </a:r>
            <a:r>
              <a:rPr lang="ru-RU" sz="3200" i="0" dirty="0"/>
              <a:t>,  δ(</a:t>
            </a: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/>
              <a:t>, 1) = </a:t>
            </a:r>
            <a:r>
              <a:rPr lang="ru-RU" sz="3200" dirty="0"/>
              <a:t>q</a:t>
            </a:r>
            <a:r>
              <a:rPr lang="ru-RU" sz="3200" i="0" baseline="-25000" dirty="0"/>
              <a:t>1</a:t>
            </a:r>
            <a:r>
              <a:rPr lang="ru-RU" sz="3200" i="0" dirty="0"/>
              <a:t>, </a:t>
            </a:r>
            <a:endParaRPr lang="en-US" sz="3200" i="0" dirty="0"/>
          </a:p>
          <a:p>
            <a:r>
              <a:rPr lang="ru-RU" sz="3200" i="0" dirty="0"/>
              <a:t>δ(</a:t>
            </a:r>
            <a:r>
              <a:rPr lang="ru-RU" sz="3200" dirty="0"/>
              <a:t>q</a:t>
            </a:r>
            <a:r>
              <a:rPr lang="ru-RU" sz="3200" i="0" baseline="-25000" dirty="0"/>
              <a:t>1</a:t>
            </a:r>
            <a:r>
              <a:rPr lang="ru-RU" sz="3200" i="0" dirty="0"/>
              <a:t>, 0) = </a:t>
            </a:r>
            <a:r>
              <a:rPr lang="ru-RU" sz="3200" dirty="0"/>
              <a:t>q</a:t>
            </a:r>
            <a:r>
              <a:rPr lang="ru-RU" sz="3200" i="0" baseline="-25000" dirty="0"/>
              <a:t>3</a:t>
            </a:r>
            <a:r>
              <a:rPr lang="ru-RU" sz="3200" i="0" dirty="0"/>
              <a:t>,  δ(</a:t>
            </a:r>
            <a:r>
              <a:rPr lang="ru-RU" sz="3200" dirty="0"/>
              <a:t>q</a:t>
            </a:r>
            <a:r>
              <a:rPr lang="ru-RU" sz="3200" i="0" baseline="-25000" dirty="0"/>
              <a:t>1</a:t>
            </a:r>
            <a:r>
              <a:rPr lang="ru-RU" sz="3200" i="0" dirty="0"/>
              <a:t>, 1) = </a:t>
            </a: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/>
              <a:t>, </a:t>
            </a:r>
          </a:p>
          <a:p>
            <a:r>
              <a:rPr lang="ru-RU" sz="3200" i="0" dirty="0"/>
              <a:t>δ(</a:t>
            </a:r>
            <a:r>
              <a:rPr lang="ru-RU" sz="3200" dirty="0"/>
              <a:t>q</a:t>
            </a:r>
            <a:r>
              <a:rPr lang="ru-RU" sz="3200" i="0" baseline="-25000" dirty="0"/>
              <a:t>2</a:t>
            </a:r>
            <a:r>
              <a:rPr lang="ru-RU" sz="3200" i="0" dirty="0"/>
              <a:t>, 0) = </a:t>
            </a: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/>
              <a:t>,  δ(</a:t>
            </a:r>
            <a:r>
              <a:rPr lang="ru-RU" sz="3200" dirty="0"/>
              <a:t>q</a:t>
            </a:r>
            <a:r>
              <a:rPr lang="ru-RU" sz="3200" i="0" baseline="-25000" dirty="0"/>
              <a:t>2</a:t>
            </a:r>
            <a:r>
              <a:rPr lang="ru-RU" sz="3200" i="0" dirty="0"/>
              <a:t>, 1) = </a:t>
            </a:r>
            <a:r>
              <a:rPr lang="ru-RU" sz="3200" dirty="0"/>
              <a:t>q</a:t>
            </a:r>
            <a:r>
              <a:rPr lang="ru-RU" sz="3200" i="0" baseline="-25000" dirty="0"/>
              <a:t>3</a:t>
            </a:r>
            <a:r>
              <a:rPr lang="ru-RU" sz="3200" i="0" dirty="0"/>
              <a:t>, </a:t>
            </a:r>
            <a:endParaRPr lang="en-US" sz="3200" i="0" dirty="0"/>
          </a:p>
          <a:p>
            <a:r>
              <a:rPr lang="ru-RU" sz="3200" i="0" dirty="0"/>
              <a:t>δ(</a:t>
            </a:r>
            <a:r>
              <a:rPr lang="ru-RU" sz="3200" dirty="0"/>
              <a:t>q</a:t>
            </a:r>
            <a:r>
              <a:rPr lang="ru-RU" sz="3200" i="0" baseline="-25000" dirty="0"/>
              <a:t>3</a:t>
            </a:r>
            <a:r>
              <a:rPr lang="ru-RU" sz="3200" i="0" dirty="0"/>
              <a:t>, 0) = </a:t>
            </a:r>
            <a:r>
              <a:rPr lang="ru-RU" sz="3200" dirty="0"/>
              <a:t>q</a:t>
            </a:r>
            <a:r>
              <a:rPr lang="ru-RU" sz="3200" i="0" baseline="-25000" dirty="0"/>
              <a:t>1</a:t>
            </a:r>
            <a:r>
              <a:rPr lang="ru-RU" sz="3200" i="0" dirty="0"/>
              <a:t>,  δ(</a:t>
            </a:r>
            <a:r>
              <a:rPr lang="ru-RU" sz="3200" dirty="0"/>
              <a:t>q</a:t>
            </a:r>
            <a:r>
              <a:rPr lang="ru-RU" sz="3200" i="0" baseline="-25000" dirty="0"/>
              <a:t>3</a:t>
            </a:r>
            <a:r>
              <a:rPr lang="ru-RU" sz="3200" i="0" dirty="0"/>
              <a:t>, 1) = </a:t>
            </a:r>
            <a:r>
              <a:rPr lang="ru-RU" sz="3200" dirty="0"/>
              <a:t>q</a:t>
            </a:r>
            <a:r>
              <a:rPr lang="ru-RU" sz="3200" i="0" baseline="-25000" dirty="0"/>
              <a:t>2</a:t>
            </a:r>
            <a:r>
              <a:rPr lang="ru-RU" sz="3200" i="0" dirty="0"/>
              <a:t>.</a:t>
            </a:r>
          </a:p>
          <a:p>
            <a:pPr algn="l">
              <a:spcBef>
                <a:spcPct val="20000"/>
              </a:spcBef>
            </a:pPr>
            <a:r>
              <a:rPr lang="ru-RU" sz="3200" i="0" dirty="0"/>
              <a:t>    Рассмотрим</a:t>
            </a:r>
            <a:r>
              <a:rPr lang="ru-RU" sz="3200" b="1" i="0" dirty="0"/>
              <a:t> </a:t>
            </a:r>
            <a:r>
              <a:rPr lang="ru-RU" sz="3200" dirty="0"/>
              <a:t>диаграмму состояний</a:t>
            </a:r>
            <a:r>
              <a:rPr lang="ru-RU" sz="3200" i="0" dirty="0"/>
              <a:t> этого конечного автомата.</a:t>
            </a:r>
          </a:p>
        </p:txBody>
      </p:sp>
    </p:spTree>
    <p:extLst>
      <p:ext uri="{BB962C8B-B14F-4D97-AF65-F5344CB8AC3E}">
        <p14:creationId xmlns:p14="http://schemas.microsoft.com/office/powerpoint/2010/main" val="18680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1205-A618-4260-B1D2-9DCFB6CFE7B0}" type="slidenum">
              <a:rPr lang="ru-RU"/>
              <a:pPr/>
              <a:t>32</a:t>
            </a:fld>
            <a:endParaRPr lang="ru-RU"/>
          </a:p>
        </p:txBody>
      </p:sp>
      <p:grpSp>
        <p:nvGrpSpPr>
          <p:cNvPr id="7233" name="Group 65"/>
          <p:cNvGrpSpPr>
            <a:grpSpLocks/>
          </p:cNvGrpSpPr>
          <p:nvPr/>
        </p:nvGrpSpPr>
        <p:grpSpPr bwMode="auto">
          <a:xfrm>
            <a:off x="900113" y="260350"/>
            <a:ext cx="6264275" cy="6135688"/>
            <a:chOff x="567" y="164"/>
            <a:chExt cx="3946" cy="3865"/>
          </a:xfrm>
        </p:grpSpPr>
        <p:grpSp>
          <p:nvGrpSpPr>
            <p:cNvPr id="7232" name="Group 64"/>
            <p:cNvGrpSpPr>
              <a:grpSpLocks/>
            </p:cNvGrpSpPr>
            <p:nvPr/>
          </p:nvGrpSpPr>
          <p:grpSpPr bwMode="auto">
            <a:xfrm>
              <a:off x="567" y="164"/>
              <a:ext cx="3946" cy="3865"/>
              <a:chOff x="567" y="164"/>
              <a:chExt cx="3946" cy="3865"/>
            </a:xfrm>
          </p:grpSpPr>
          <p:graphicFrame>
            <p:nvGraphicFramePr>
              <p:cNvPr id="7170" name="Object 2"/>
              <p:cNvGraphicFramePr>
                <a:graphicFrameLocks noChangeAspect="1"/>
              </p:cNvGraphicFramePr>
              <p:nvPr/>
            </p:nvGraphicFramePr>
            <p:xfrm>
              <a:off x="1383" y="709"/>
              <a:ext cx="3041" cy="3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" name="Точечный рисунок" r:id="rId4" imgW="1971950" imgH="2057143" progId="Paint.Picture">
                      <p:embed/>
                    </p:oleObj>
                  </mc:Choice>
                  <mc:Fallback>
                    <p:oleObj name="Точечный рисунок" r:id="rId4" imgW="1971950" imgH="205714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709"/>
                            <a:ext cx="3041" cy="3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1" name="Text Box 3"/>
              <p:cNvSpPr txBox="1">
                <a:spLocks noChangeArrowheads="1"/>
              </p:cNvSpPr>
              <p:nvPr/>
            </p:nvSpPr>
            <p:spPr bwMode="auto">
              <a:xfrm>
                <a:off x="793" y="3702"/>
                <a:ext cx="9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endParaRPr lang="ru-RU" sz="2800" i="0" dirty="0"/>
              </a:p>
            </p:txBody>
          </p:sp>
          <p:sp>
            <p:nvSpPr>
              <p:cNvPr id="7175" name="Text Box 7"/>
              <p:cNvSpPr txBox="1">
                <a:spLocks noChangeArrowheads="1"/>
              </p:cNvSpPr>
              <p:nvPr/>
            </p:nvSpPr>
            <p:spPr bwMode="auto">
              <a:xfrm>
                <a:off x="567" y="164"/>
                <a:ext cx="27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ru-RU" sz="3200" b="1" i="0"/>
                  <a:t>Диаграмма состояний</a:t>
                </a:r>
              </a:p>
            </p:txBody>
          </p:sp>
          <p:sp>
            <p:nvSpPr>
              <p:cNvPr id="7196" name="Oval 28"/>
              <p:cNvSpPr>
                <a:spLocks noChangeArrowheads="1"/>
              </p:cNvSpPr>
              <p:nvPr/>
            </p:nvSpPr>
            <p:spPr bwMode="auto">
              <a:xfrm>
                <a:off x="1675" y="1157"/>
                <a:ext cx="499" cy="49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197" name="Text Box 29"/>
              <p:cNvSpPr txBox="1">
                <a:spLocks noChangeArrowheads="1"/>
              </p:cNvSpPr>
              <p:nvPr/>
            </p:nvSpPr>
            <p:spPr bwMode="auto">
              <a:xfrm>
                <a:off x="1827" y="1192"/>
                <a:ext cx="272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3200"/>
                  <a:t>q</a:t>
                </a:r>
                <a:r>
                  <a:rPr lang="en-US" sz="3200" i="0" baseline="-25000"/>
                  <a:t>0</a:t>
                </a:r>
                <a:endParaRPr lang="ru-RU" sz="3200" i="0" baseline="-25000"/>
              </a:p>
            </p:txBody>
          </p:sp>
          <p:grpSp>
            <p:nvGrpSpPr>
              <p:cNvPr id="7198" name="Group 30"/>
              <p:cNvGrpSpPr>
                <a:grpSpLocks/>
              </p:cNvGrpSpPr>
              <p:nvPr/>
            </p:nvGrpSpPr>
            <p:grpSpPr bwMode="auto">
              <a:xfrm>
                <a:off x="3630" y="1172"/>
                <a:ext cx="499" cy="499"/>
                <a:chOff x="4014" y="890"/>
                <a:chExt cx="499" cy="499"/>
              </a:xfrm>
            </p:grpSpPr>
            <p:grpSp>
              <p:nvGrpSpPr>
                <p:cNvPr id="7199" name="Group 31"/>
                <p:cNvGrpSpPr>
                  <a:grpSpLocks/>
                </p:cNvGrpSpPr>
                <p:nvPr/>
              </p:nvGrpSpPr>
              <p:grpSpPr bwMode="auto">
                <a:xfrm>
                  <a:off x="4014" y="890"/>
                  <a:ext cx="499" cy="499"/>
                  <a:chOff x="4498" y="502"/>
                  <a:chExt cx="499" cy="499"/>
                </a:xfrm>
              </p:grpSpPr>
              <p:sp>
                <p:nvSpPr>
                  <p:cNvPr id="720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9" y="527"/>
                    <a:ext cx="272" cy="3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l"/>
                    <a:r>
                      <a:rPr lang="en-US" sz="3200"/>
                      <a:t>q</a:t>
                    </a:r>
                    <a:r>
                      <a:rPr lang="en-US" sz="3200" i="0" baseline="-25000"/>
                      <a:t>1</a:t>
                    </a:r>
                    <a:endParaRPr lang="ru-RU" sz="3200" i="0" baseline="-25000"/>
                  </a:p>
                </p:txBody>
              </p:sp>
              <p:sp>
                <p:nvSpPr>
                  <p:cNvPr id="720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4498" y="502"/>
                    <a:ext cx="499" cy="4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720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190" y="931"/>
                  <a:ext cx="272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l"/>
                  <a:r>
                    <a:rPr lang="en-US" sz="3200"/>
                    <a:t>q</a:t>
                  </a:r>
                  <a:r>
                    <a:rPr lang="en-US" sz="3200" i="0" baseline="-25000"/>
                    <a:t>1</a:t>
                  </a:r>
                  <a:endParaRPr lang="ru-RU" sz="3200" i="0" baseline="-25000"/>
                </a:p>
              </p:txBody>
            </p:sp>
          </p:grpSp>
          <p:grpSp>
            <p:nvGrpSpPr>
              <p:cNvPr id="7203" name="Group 35"/>
              <p:cNvGrpSpPr>
                <a:grpSpLocks/>
              </p:cNvGrpSpPr>
              <p:nvPr/>
            </p:nvGrpSpPr>
            <p:grpSpPr bwMode="auto">
              <a:xfrm>
                <a:off x="3769" y="2766"/>
                <a:ext cx="499" cy="499"/>
                <a:chOff x="3969" y="2976"/>
                <a:chExt cx="499" cy="499"/>
              </a:xfrm>
            </p:grpSpPr>
            <p:sp>
              <p:nvSpPr>
                <p:cNvPr id="7204" name="Oval 36"/>
                <p:cNvSpPr>
                  <a:spLocks noChangeArrowheads="1"/>
                </p:cNvSpPr>
                <p:nvPr/>
              </p:nvSpPr>
              <p:spPr bwMode="auto">
                <a:xfrm>
                  <a:off x="3969" y="2976"/>
                  <a:ext cx="499" cy="499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720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135" y="3017"/>
                  <a:ext cx="272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l"/>
                  <a:r>
                    <a:rPr lang="en-US" sz="3200"/>
                    <a:t>q</a:t>
                  </a:r>
                  <a:r>
                    <a:rPr lang="en-US" sz="3200" i="0" baseline="-25000"/>
                    <a:t>3</a:t>
                  </a:r>
                  <a:endParaRPr lang="ru-RU" sz="3200" i="0" baseline="-25000"/>
                </a:p>
              </p:txBody>
            </p:sp>
          </p:grpSp>
          <p:grpSp>
            <p:nvGrpSpPr>
              <p:cNvPr id="7206" name="Group 38"/>
              <p:cNvGrpSpPr>
                <a:grpSpLocks/>
              </p:cNvGrpSpPr>
              <p:nvPr/>
            </p:nvGrpSpPr>
            <p:grpSpPr bwMode="auto">
              <a:xfrm>
                <a:off x="1496" y="2770"/>
                <a:ext cx="499" cy="499"/>
                <a:chOff x="1156" y="2840"/>
                <a:chExt cx="499" cy="499"/>
              </a:xfrm>
            </p:grpSpPr>
            <p:grpSp>
              <p:nvGrpSpPr>
                <p:cNvPr id="7207" name="Group 39"/>
                <p:cNvGrpSpPr>
                  <a:grpSpLocks/>
                </p:cNvGrpSpPr>
                <p:nvPr/>
              </p:nvGrpSpPr>
              <p:grpSpPr bwMode="auto">
                <a:xfrm>
                  <a:off x="1156" y="2840"/>
                  <a:ext cx="499" cy="499"/>
                  <a:chOff x="4498" y="502"/>
                  <a:chExt cx="499" cy="499"/>
                </a:xfrm>
              </p:grpSpPr>
              <p:sp>
                <p:nvSpPr>
                  <p:cNvPr id="720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9" y="527"/>
                    <a:ext cx="272" cy="3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l"/>
                    <a:r>
                      <a:rPr lang="en-US" sz="3200"/>
                      <a:t>q</a:t>
                    </a:r>
                    <a:r>
                      <a:rPr lang="en-US" sz="3200" i="0" baseline="-25000"/>
                      <a:t>2</a:t>
                    </a:r>
                    <a:endParaRPr lang="ru-RU" sz="3200" i="0" baseline="-25000"/>
                  </a:p>
                </p:txBody>
              </p:sp>
              <p:sp>
                <p:nvSpPr>
                  <p:cNvPr id="720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498" y="502"/>
                    <a:ext cx="499" cy="4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721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02" y="2871"/>
                  <a:ext cx="272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l"/>
                  <a:r>
                    <a:rPr lang="en-US" sz="3200"/>
                    <a:t>q</a:t>
                  </a:r>
                  <a:r>
                    <a:rPr lang="en-US" sz="3200" i="0" baseline="-25000"/>
                    <a:t>2</a:t>
                  </a:r>
                  <a:endParaRPr lang="ru-RU" sz="3200" i="0" baseline="-25000"/>
                </a:p>
              </p:txBody>
            </p:sp>
          </p:grpSp>
          <p:sp>
            <p:nvSpPr>
              <p:cNvPr id="7211" name="Text Box 43"/>
              <p:cNvSpPr txBox="1">
                <a:spLocks noChangeArrowheads="1"/>
              </p:cNvSpPr>
              <p:nvPr/>
            </p:nvSpPr>
            <p:spPr bwMode="auto">
              <a:xfrm>
                <a:off x="4241" y="1933"/>
                <a:ext cx="272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3200" i="0"/>
                  <a:t>0</a:t>
                </a:r>
                <a:endParaRPr lang="ru-RU" sz="3200" i="0"/>
              </a:p>
            </p:txBody>
          </p:sp>
          <p:sp>
            <p:nvSpPr>
              <p:cNvPr id="7212" name="Text Box 44"/>
              <p:cNvSpPr txBox="1">
                <a:spLocks noChangeArrowheads="1"/>
              </p:cNvSpPr>
              <p:nvPr/>
            </p:nvSpPr>
            <p:spPr bwMode="auto">
              <a:xfrm>
                <a:off x="3162" y="1939"/>
                <a:ext cx="272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3200" i="0"/>
                  <a:t>0</a:t>
                </a:r>
                <a:endParaRPr lang="ru-RU" sz="3200" i="0"/>
              </a:p>
            </p:txBody>
          </p:sp>
          <p:sp>
            <p:nvSpPr>
              <p:cNvPr id="7213" name="Text Box 45"/>
              <p:cNvSpPr txBox="1">
                <a:spLocks noChangeArrowheads="1"/>
              </p:cNvSpPr>
              <p:nvPr/>
            </p:nvSpPr>
            <p:spPr bwMode="auto">
              <a:xfrm>
                <a:off x="2225" y="1933"/>
                <a:ext cx="272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3200" i="0"/>
                  <a:t>0</a:t>
                </a:r>
                <a:endParaRPr lang="ru-RU" sz="3200" i="0"/>
              </a:p>
            </p:txBody>
          </p:sp>
          <p:sp>
            <p:nvSpPr>
              <p:cNvPr id="7214" name="Text Box 46"/>
              <p:cNvSpPr txBox="1">
                <a:spLocks noChangeArrowheads="1"/>
              </p:cNvSpPr>
              <p:nvPr/>
            </p:nvSpPr>
            <p:spPr bwMode="auto">
              <a:xfrm>
                <a:off x="1252" y="1903"/>
                <a:ext cx="272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3200" i="0"/>
                  <a:t>0</a:t>
                </a:r>
                <a:endParaRPr lang="ru-RU" sz="3200" i="0"/>
              </a:p>
            </p:txBody>
          </p:sp>
          <p:sp>
            <p:nvSpPr>
              <p:cNvPr id="7215" name="Text Box 47"/>
              <p:cNvSpPr txBox="1">
                <a:spLocks noChangeArrowheads="1"/>
              </p:cNvSpPr>
              <p:nvPr/>
            </p:nvSpPr>
            <p:spPr bwMode="auto">
              <a:xfrm>
                <a:off x="2749" y="2275"/>
                <a:ext cx="272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3200" i="0"/>
                  <a:t>1</a:t>
                </a:r>
                <a:endParaRPr lang="ru-RU" sz="3200" i="0"/>
              </a:p>
            </p:txBody>
          </p:sp>
          <p:sp>
            <p:nvSpPr>
              <p:cNvPr id="7216" name="Text Box 48"/>
              <p:cNvSpPr txBox="1">
                <a:spLocks noChangeArrowheads="1"/>
              </p:cNvSpPr>
              <p:nvPr/>
            </p:nvSpPr>
            <p:spPr bwMode="auto">
              <a:xfrm>
                <a:off x="2744" y="3637"/>
                <a:ext cx="272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3200" i="0"/>
                  <a:t>1</a:t>
                </a:r>
                <a:endParaRPr lang="ru-RU" sz="3200" i="0"/>
              </a:p>
            </p:txBody>
          </p:sp>
          <p:sp>
            <p:nvSpPr>
              <p:cNvPr id="7217" name="Text Box 49"/>
              <p:cNvSpPr txBox="1">
                <a:spLocks noChangeArrowheads="1"/>
              </p:cNvSpPr>
              <p:nvPr/>
            </p:nvSpPr>
            <p:spPr bwMode="auto">
              <a:xfrm>
                <a:off x="2749" y="573"/>
                <a:ext cx="272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3200" i="0"/>
                  <a:t>1</a:t>
                </a:r>
                <a:endParaRPr lang="ru-RU" sz="3200" i="0"/>
              </a:p>
            </p:txBody>
          </p:sp>
          <p:sp>
            <p:nvSpPr>
              <p:cNvPr id="7218" name="Text Box 50"/>
              <p:cNvSpPr txBox="1">
                <a:spLocks noChangeArrowheads="1"/>
              </p:cNvSpPr>
              <p:nvPr/>
            </p:nvSpPr>
            <p:spPr bwMode="auto">
              <a:xfrm>
                <a:off x="2749" y="1777"/>
                <a:ext cx="272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3200" i="0"/>
                  <a:t>1</a:t>
                </a:r>
                <a:endParaRPr lang="ru-RU" sz="3200" i="0"/>
              </a:p>
            </p:txBody>
          </p:sp>
          <p:sp>
            <p:nvSpPr>
              <p:cNvPr id="7221" name="Text Box 53"/>
              <p:cNvSpPr txBox="1">
                <a:spLocks noChangeArrowheads="1"/>
              </p:cNvSpPr>
              <p:nvPr/>
            </p:nvSpPr>
            <p:spPr bwMode="auto">
              <a:xfrm>
                <a:off x="1237" y="633"/>
                <a:ext cx="63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3200" i="0">
                    <a:solidFill>
                      <a:srgbClr val="339933"/>
                    </a:solidFill>
                  </a:rPr>
                  <a:t>Start</a:t>
                </a:r>
                <a:endParaRPr lang="ru-RU" sz="3200" i="0">
                  <a:solidFill>
                    <a:srgbClr val="339933"/>
                  </a:solidFill>
                </a:endParaRPr>
              </a:p>
            </p:txBody>
          </p:sp>
          <p:grpSp>
            <p:nvGrpSpPr>
              <p:cNvPr id="7227" name="Group 59"/>
              <p:cNvGrpSpPr>
                <a:grpSpLocks/>
              </p:cNvGrpSpPr>
              <p:nvPr/>
            </p:nvGrpSpPr>
            <p:grpSpPr bwMode="auto">
              <a:xfrm>
                <a:off x="1645" y="1107"/>
                <a:ext cx="544" cy="544"/>
                <a:chOff x="249" y="1162"/>
                <a:chExt cx="544" cy="544"/>
              </a:xfrm>
            </p:grpSpPr>
            <p:sp>
              <p:nvSpPr>
                <p:cNvPr id="7224" name="Oval 56"/>
                <p:cNvSpPr>
                  <a:spLocks noChangeArrowheads="1"/>
                </p:cNvSpPr>
                <p:nvPr/>
              </p:nvSpPr>
              <p:spPr bwMode="auto">
                <a:xfrm>
                  <a:off x="249" y="1162"/>
                  <a:ext cx="544" cy="5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7225" name="Oval 57"/>
                <p:cNvSpPr>
                  <a:spLocks noChangeArrowheads="1"/>
                </p:cNvSpPr>
                <p:nvPr/>
              </p:nvSpPr>
              <p:spPr bwMode="auto">
                <a:xfrm>
                  <a:off x="315" y="1227"/>
                  <a:ext cx="408" cy="40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72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10" y="1218"/>
                  <a:ext cx="272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l"/>
                  <a:r>
                    <a:rPr lang="en-US" sz="3200"/>
                    <a:t>q</a:t>
                  </a:r>
                  <a:r>
                    <a:rPr lang="en-US" sz="3200" i="0" baseline="-25000"/>
                    <a:t>0</a:t>
                  </a:r>
                  <a:endParaRPr lang="ru-RU" sz="3200" i="0" baseline="-25000"/>
                </a:p>
              </p:txBody>
            </p:sp>
          </p:grpSp>
          <p:sp>
            <p:nvSpPr>
              <p:cNvPr id="7228" name="Line 60"/>
              <p:cNvSpPr>
                <a:spLocks noChangeShapeType="1"/>
              </p:cNvSpPr>
              <p:nvPr/>
            </p:nvSpPr>
            <p:spPr bwMode="auto">
              <a:xfrm rot="21000000">
                <a:off x="1555" y="955"/>
                <a:ext cx="18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7230" name="AutoShape 62"/>
            <p:cNvSpPr>
              <a:spLocks noChangeArrowheads="1"/>
            </p:cNvSpPr>
            <p:nvPr/>
          </p:nvSpPr>
          <p:spPr bwMode="auto">
            <a:xfrm rot="18900000">
              <a:off x="1610" y="935"/>
              <a:ext cx="90" cy="272"/>
            </a:xfrm>
            <a:prstGeom prst="downArrow">
              <a:avLst>
                <a:gd name="adj1" fmla="val 50000"/>
                <a:gd name="adj2" fmla="val 755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437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F16-7C3D-4C4D-B24F-53B8D4D5F5D0}" type="slidenum">
              <a:rPr lang="ru-RU"/>
              <a:pPr/>
              <a:t>33</a:t>
            </a:fld>
            <a:endParaRPr lang="ru-RU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76275" y="700088"/>
            <a:ext cx="7783513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3200" i="0"/>
              <a:t>    </a:t>
            </a:r>
            <a:r>
              <a:rPr lang="ru-RU" sz="3200" i="0"/>
              <a:t>Диаграмма состояний конечного автомата состоит из узлов, представля</a:t>
            </a:r>
            <a:r>
              <a:rPr lang="en-US" sz="3200" i="0"/>
              <a:t>-</a:t>
            </a:r>
            <a:r>
              <a:rPr lang="ru-RU" sz="3200" i="0"/>
              <a:t>ющих состояния, и ориентированных дуг, определяющих возможные переходы, которые зависят от входных символов. </a:t>
            </a:r>
            <a:r>
              <a:rPr lang="en-US" sz="3200" i="0"/>
              <a:t> </a:t>
            </a:r>
          </a:p>
          <a:p>
            <a:pPr algn="just">
              <a:lnSpc>
                <a:spcPct val="90000"/>
              </a:lnSpc>
            </a:pPr>
            <a:r>
              <a:rPr lang="en-US" sz="3200" i="0"/>
              <a:t>    </a:t>
            </a:r>
            <a:r>
              <a:rPr lang="ru-RU" sz="3200" i="0"/>
              <a:t>Так, если</a:t>
            </a:r>
            <a:r>
              <a:rPr lang="en-US" sz="3200" i="0"/>
              <a:t> </a:t>
            </a:r>
            <a:r>
              <a:rPr lang="ru-RU" sz="3200" i="0"/>
              <a:t>δ(</a:t>
            </a:r>
            <a:r>
              <a:rPr lang="ru-RU" sz="3200"/>
              <a:t>q</a:t>
            </a:r>
            <a:r>
              <a:rPr lang="ru-RU" sz="3200" i="0"/>
              <a:t>, </a:t>
            </a:r>
            <a:r>
              <a:rPr lang="ru-RU" sz="3200"/>
              <a:t>a</a:t>
            </a:r>
            <a:r>
              <a:rPr lang="ru-RU" sz="3200" i="0"/>
              <a:t>) = </a:t>
            </a:r>
            <a:r>
              <a:rPr lang="ru-RU" sz="3200"/>
              <a:t>p</a:t>
            </a:r>
            <a:r>
              <a:rPr lang="ru-RU" sz="3200" i="0"/>
              <a:t>, то из узла, представляющего состояние </a:t>
            </a:r>
            <a:r>
              <a:rPr lang="ru-RU" sz="3200"/>
              <a:t>q</a:t>
            </a:r>
            <a:r>
              <a:rPr lang="ru-RU" sz="3200" i="0"/>
              <a:t>,</a:t>
            </a:r>
            <a:r>
              <a:rPr lang="ru-RU" sz="3200"/>
              <a:t> </a:t>
            </a:r>
            <a:r>
              <a:rPr lang="ru-RU" sz="3200" i="0"/>
              <a:t>в узел, представляющий состояние </a:t>
            </a:r>
            <a:r>
              <a:rPr lang="ru-RU" sz="3200"/>
              <a:t>p</a:t>
            </a:r>
            <a:r>
              <a:rPr lang="ru-RU" sz="3200" i="0"/>
              <a:t>, проводится дуга, помеченная входным символом </a:t>
            </a:r>
            <a:r>
              <a:rPr lang="ru-RU" sz="3200"/>
              <a:t>a</a:t>
            </a:r>
            <a:r>
              <a:rPr lang="ru-RU" sz="3200" i="0"/>
              <a:t>. </a:t>
            </a:r>
            <a:r>
              <a:rPr lang="en-US" sz="3200" i="0"/>
              <a:t>  </a:t>
            </a:r>
          </a:p>
          <a:p>
            <a:pPr algn="just">
              <a:lnSpc>
                <a:spcPct val="90000"/>
              </a:lnSpc>
            </a:pPr>
            <a:r>
              <a:rPr lang="en-US" sz="3200" i="0"/>
              <a:t>    </a:t>
            </a:r>
            <a:r>
              <a:rPr lang="ru-RU" sz="3200" i="0"/>
              <a:t>Двойным кружком выделено единствен</a:t>
            </a:r>
            <a:r>
              <a:rPr lang="en-US" sz="3200" i="0"/>
              <a:t>-</a:t>
            </a:r>
            <a:r>
              <a:rPr lang="ru-RU" sz="3200" i="0"/>
              <a:t>ное в данном примере </a:t>
            </a:r>
            <a:r>
              <a:rPr lang="ru-RU" sz="3200"/>
              <a:t>конечное</a:t>
            </a:r>
            <a:r>
              <a:rPr lang="ru-RU" sz="3200" i="0"/>
              <a:t> состояние, которое является одновременно и </a:t>
            </a:r>
            <a:r>
              <a:rPr lang="ru-RU" sz="3200"/>
              <a:t>начальным</a:t>
            </a:r>
            <a:r>
              <a:rPr lang="ru-RU" sz="3200" i="0"/>
              <a:t>.</a:t>
            </a:r>
          </a:p>
        </p:txBody>
      </p:sp>
      <p:grpSp>
        <p:nvGrpSpPr>
          <p:cNvPr id="132104" name="Group 8"/>
          <p:cNvGrpSpPr>
            <a:grpSpLocks/>
          </p:cNvGrpSpPr>
          <p:nvPr/>
        </p:nvGrpSpPr>
        <p:grpSpPr bwMode="auto">
          <a:xfrm>
            <a:off x="677863" y="141288"/>
            <a:ext cx="6854825" cy="534987"/>
            <a:chOff x="793" y="119"/>
            <a:chExt cx="4318" cy="337"/>
          </a:xfrm>
        </p:grpSpPr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793" y="119"/>
              <a:ext cx="19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i="0">
                  <a:solidFill>
                    <a:schemeClr val="folHlink"/>
                  </a:solidFill>
                </a:rPr>
                <a:t>Диаграмма состояний</a:t>
              </a:r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847" y="456"/>
              <a:ext cx="426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94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9CD-C3EC-4C78-A53B-506EC40CD21C}" type="slidenum">
              <a:rPr lang="ru-RU"/>
              <a:pPr/>
              <a:t>4</a:t>
            </a:fld>
            <a:endParaRPr lang="ru-RU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66661" y="1700808"/>
            <a:ext cx="784701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u-RU" sz="3200" i="0" dirty="0" smtClean="0"/>
              <a:t>формальная </a:t>
            </a:r>
            <a:r>
              <a:rPr lang="ru-RU" sz="3200" i="0" dirty="0"/>
              <a:t>система </a:t>
            </a:r>
            <a:endParaRPr lang="en-US" sz="3200" i="0" dirty="0"/>
          </a:p>
          <a:p>
            <a:r>
              <a:rPr lang="ru-RU" sz="3200" dirty="0"/>
              <a:t>M</a:t>
            </a:r>
            <a:r>
              <a:rPr lang="ru-RU" sz="3200" i="0" dirty="0"/>
              <a:t> = (</a:t>
            </a:r>
            <a:r>
              <a:rPr lang="ru-RU" sz="3200" dirty="0"/>
              <a:t>Q</a:t>
            </a:r>
            <a:r>
              <a:rPr lang="ru-RU" sz="3200" i="0" dirty="0"/>
              <a:t>, Σ, δ, </a:t>
            </a: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/>
              <a:t>, </a:t>
            </a:r>
            <a:r>
              <a:rPr lang="ru-RU" sz="3200" dirty="0"/>
              <a:t>F</a:t>
            </a:r>
            <a:r>
              <a:rPr lang="ru-RU" sz="3200" i="0" dirty="0"/>
              <a:t>), </a:t>
            </a:r>
            <a:endParaRPr lang="en-US" sz="3200" i="0" dirty="0"/>
          </a:p>
          <a:p>
            <a:pPr algn="just"/>
            <a:r>
              <a:rPr lang="ru-RU" sz="3200" i="0" dirty="0"/>
              <a:t>где </a:t>
            </a:r>
            <a:r>
              <a:rPr lang="ru-RU" sz="3200" dirty="0"/>
              <a:t>Q</a:t>
            </a:r>
            <a:r>
              <a:rPr lang="ru-RU" sz="3200" i="0" dirty="0"/>
              <a:t> — конечное непустое </a:t>
            </a:r>
            <a:r>
              <a:rPr lang="ru-RU" sz="3200" dirty="0"/>
              <a:t>множество</a:t>
            </a:r>
            <a:r>
              <a:rPr lang="ru-RU" sz="3200" i="0" dirty="0"/>
              <a:t> </a:t>
            </a:r>
            <a:r>
              <a:rPr lang="ru-RU" sz="3200" dirty="0"/>
              <a:t>состояний</a:t>
            </a:r>
            <a:r>
              <a:rPr lang="ru-RU" sz="3200" i="0" dirty="0"/>
              <a:t>; </a:t>
            </a:r>
            <a:endParaRPr lang="en-US" sz="3200" i="0" dirty="0"/>
          </a:p>
          <a:p>
            <a:pPr algn="just"/>
            <a:r>
              <a:rPr lang="ru-RU" sz="3200" i="0" dirty="0"/>
              <a:t>Σ — </a:t>
            </a:r>
            <a:r>
              <a:rPr lang="ru-RU" sz="3200" dirty="0"/>
              <a:t>входной алфавит</a:t>
            </a:r>
            <a:r>
              <a:rPr lang="ru-RU" sz="3200" i="0" dirty="0"/>
              <a:t>; </a:t>
            </a:r>
            <a:endParaRPr lang="en-US" sz="3200" i="0" dirty="0"/>
          </a:p>
          <a:p>
            <a:pPr algn="just"/>
            <a:r>
              <a:rPr lang="ru-RU" sz="3200" i="0" dirty="0"/>
              <a:t>δ — </a:t>
            </a:r>
            <a:r>
              <a:rPr lang="ru-RU" sz="3200" dirty="0"/>
              <a:t>отображение</a:t>
            </a:r>
            <a:r>
              <a:rPr lang="ru-RU" sz="3200" i="0" dirty="0"/>
              <a:t> типа </a:t>
            </a:r>
            <a:r>
              <a:rPr lang="ru-RU" sz="3200" u="sng" dirty="0"/>
              <a:t>Q </a:t>
            </a:r>
            <a:r>
              <a:rPr lang="ru-RU" sz="3200" i="0" u="sng" dirty="0">
                <a:sym typeface="Symbol" pitchFamily="18" charset="2"/>
              </a:rPr>
              <a:t> </a:t>
            </a:r>
            <a:r>
              <a:rPr lang="ru-RU" sz="3200" i="0" u="sng" dirty="0"/>
              <a:t>Σ </a:t>
            </a:r>
            <a:r>
              <a:rPr lang="ru-RU" sz="3200" i="0" u="sng" dirty="0">
                <a:latin typeface="Symbol" pitchFamily="18" charset="2"/>
                <a:sym typeface="Symbol" pitchFamily="18" charset="2"/>
              </a:rPr>
              <a:t> </a:t>
            </a:r>
            <a:r>
              <a:rPr lang="ru-RU" sz="3200" i="0" u="sng" dirty="0"/>
              <a:t>2</a:t>
            </a:r>
            <a:r>
              <a:rPr lang="ru-RU" sz="3200" u="sng" baseline="30000" dirty="0"/>
              <a:t>Q</a:t>
            </a:r>
            <a:r>
              <a:rPr lang="ru-RU" sz="3200" i="0" dirty="0"/>
              <a:t>, </a:t>
            </a:r>
          </a:p>
          <a:p>
            <a:pPr algn="just"/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>
                <a:sym typeface="Symbol" pitchFamily="18" charset="2"/>
              </a:rPr>
              <a:t></a:t>
            </a:r>
            <a:r>
              <a:rPr lang="ru-RU" sz="3200" dirty="0"/>
              <a:t>Q</a:t>
            </a:r>
            <a:r>
              <a:rPr lang="ru-RU" sz="3200" i="0" dirty="0"/>
              <a:t> — </a:t>
            </a:r>
            <a:r>
              <a:rPr lang="ru-RU" sz="3200" dirty="0"/>
              <a:t>начальное состояние</a:t>
            </a:r>
            <a:r>
              <a:rPr lang="ru-RU" sz="3200" i="0" dirty="0"/>
              <a:t>;</a:t>
            </a:r>
            <a:r>
              <a:rPr lang="ru-RU" sz="3200" dirty="0"/>
              <a:t> </a:t>
            </a:r>
          </a:p>
          <a:p>
            <a:pPr algn="just"/>
            <a:r>
              <a:rPr lang="ru-RU" sz="3200" dirty="0"/>
              <a:t>F </a:t>
            </a:r>
            <a:r>
              <a:rPr lang="ru-RU" sz="3200" i="0" dirty="0">
                <a:sym typeface="Symbol" pitchFamily="18" charset="2"/>
              </a:rPr>
              <a:t> </a:t>
            </a:r>
            <a:r>
              <a:rPr lang="ru-RU" sz="3200" dirty="0"/>
              <a:t>Q — множество конечных состояний.</a:t>
            </a:r>
            <a:endParaRPr lang="ru-RU" sz="3200" i="0" dirty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50759" y="371474"/>
            <a:ext cx="8062914" cy="5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 i="0" dirty="0"/>
              <a:t>Недетерминированные конечные автоматы</a:t>
            </a:r>
            <a:endParaRPr lang="ru-RU" sz="3200" b="1" i="0" dirty="0"/>
          </a:p>
        </p:txBody>
      </p:sp>
    </p:spTree>
    <p:extLst>
      <p:ext uri="{BB962C8B-B14F-4D97-AF65-F5344CB8AC3E}">
        <p14:creationId xmlns:p14="http://schemas.microsoft.com/office/powerpoint/2010/main" val="38733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971600" y="3657309"/>
            <a:ext cx="3828304" cy="2193737"/>
            <a:chOff x="807196" y="4502150"/>
            <a:chExt cx="3828304" cy="2193737"/>
          </a:xfrm>
        </p:grpSpPr>
        <p:sp>
          <p:nvSpPr>
            <p:cNvPr id="3" name="Овал 2"/>
            <p:cNvSpPr/>
            <p:nvPr/>
          </p:nvSpPr>
          <p:spPr>
            <a:xfrm>
              <a:off x="807196" y="5281983"/>
              <a:ext cx="936104" cy="5040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" name="Овал 3"/>
            <p:cNvSpPr/>
            <p:nvPr/>
          </p:nvSpPr>
          <p:spPr>
            <a:xfrm>
              <a:off x="3563888" y="6191831"/>
              <a:ext cx="936104" cy="5040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qn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699396" y="4502150"/>
              <a:ext cx="936104" cy="5040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699396" y="5281983"/>
              <a:ext cx="936104" cy="5040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stCxn id="3" idx="7"/>
              <a:endCxn id="5" idx="2"/>
            </p:cNvCxnSpPr>
            <p:nvPr/>
          </p:nvCxnSpPr>
          <p:spPr>
            <a:xfrm flipV="1">
              <a:off x="1606211" y="4754178"/>
              <a:ext cx="2093185" cy="6016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stCxn id="3" idx="6"/>
              <a:endCxn id="6" idx="2"/>
            </p:cNvCxnSpPr>
            <p:nvPr/>
          </p:nvCxnSpPr>
          <p:spPr>
            <a:xfrm>
              <a:off x="1743300" y="5534011"/>
              <a:ext cx="1956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>
              <a:stCxn id="3" idx="5"/>
              <a:endCxn id="4" idx="2"/>
            </p:cNvCxnSpPr>
            <p:nvPr/>
          </p:nvCxnSpPr>
          <p:spPr>
            <a:xfrm>
              <a:off x="1606211" y="5712222"/>
              <a:ext cx="1957677" cy="731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 9"/>
          <p:cNvSpPr/>
          <p:nvPr/>
        </p:nvSpPr>
        <p:spPr>
          <a:xfrm>
            <a:off x="5004048" y="3832393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δ(q, a) = </a:t>
            </a:r>
            <a:r>
              <a:rPr lang="ru-RU" sz="2800" dirty="0" smtClean="0"/>
              <a:t>{</a:t>
            </a:r>
            <a:r>
              <a:rPr lang="en-US" sz="2800" dirty="0" smtClean="0"/>
              <a:t>q</a:t>
            </a:r>
            <a:r>
              <a:rPr lang="ru-RU" sz="2800" baseline="-25000" dirty="0" smtClean="0"/>
              <a:t>1</a:t>
            </a:r>
            <a:r>
              <a:rPr lang="ru-RU" sz="2800" dirty="0"/>
              <a:t>, </a:t>
            </a:r>
            <a:r>
              <a:rPr lang="en-US" sz="2800" dirty="0" smtClean="0"/>
              <a:t>q</a:t>
            </a:r>
            <a:r>
              <a:rPr lang="ru-RU" sz="2800" baseline="-25000" dirty="0" smtClean="0"/>
              <a:t>2</a:t>
            </a:r>
            <a:r>
              <a:rPr lang="ru-RU" sz="2800" dirty="0"/>
              <a:t>,..., </a:t>
            </a:r>
            <a:r>
              <a:rPr lang="en-US" sz="2800" dirty="0" err="1" smtClean="0"/>
              <a:t>q</a:t>
            </a:r>
            <a:r>
              <a:rPr lang="en-US" sz="1600" dirty="0" err="1" smtClean="0"/>
              <a:t>n</a:t>
            </a:r>
            <a:r>
              <a:rPr lang="ru-RU" sz="2800" dirty="0" smtClean="0"/>
              <a:t>} 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2132" y="345079"/>
            <a:ext cx="8224528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</a:pPr>
            <a:r>
              <a:rPr lang="ru-RU" sz="3200" dirty="0">
                <a:latin typeface="Times New Roman" pitchFamily="18" charset="0"/>
              </a:rPr>
              <a:t>Недетерминированный конечный автомат M в состоянии q, сканируя символ a на входной ленте, продвигает входную головку вправо к следующей ячейке и выбирает любое из состояний </a:t>
            </a:r>
            <a:r>
              <a:rPr lang="en-US" sz="3200" dirty="0">
                <a:latin typeface="Times New Roman" pitchFamily="18" charset="0"/>
              </a:rPr>
              <a:t>q</a:t>
            </a:r>
            <a:r>
              <a:rPr lang="ru-RU" sz="3200" dirty="0">
                <a:latin typeface="Times New Roman" pitchFamily="18" charset="0"/>
              </a:rPr>
              <a:t>1, </a:t>
            </a:r>
            <a:r>
              <a:rPr lang="en-US" sz="3200" dirty="0">
                <a:latin typeface="Times New Roman" pitchFamily="18" charset="0"/>
              </a:rPr>
              <a:t>q</a:t>
            </a:r>
            <a:r>
              <a:rPr lang="ru-RU" sz="3200" dirty="0">
                <a:latin typeface="Times New Roman" pitchFamily="18" charset="0"/>
              </a:rPr>
              <a:t>2,..., </a:t>
            </a:r>
            <a:r>
              <a:rPr lang="en-US" sz="3200" dirty="0" err="1">
                <a:latin typeface="Times New Roman" pitchFamily="18" charset="0"/>
              </a:rPr>
              <a:t>qn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</a:rPr>
              <a:t>  в качестве следующего.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5585" y="5162324"/>
            <a:ext cx="20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091312" y="4498049"/>
            <a:ext cx="20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657409" y="3909337"/>
            <a:ext cx="20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6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287B-4CE6-442D-B28A-4FD8430B8555}" type="slidenum">
              <a:rPr lang="ru-RU"/>
              <a:pPr/>
              <a:t>6</a:t>
            </a:fld>
            <a:endParaRPr lang="ru-RU"/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812800" y="212725"/>
            <a:ext cx="7567613" cy="531813"/>
            <a:chOff x="432" y="384"/>
            <a:chExt cx="4767" cy="335"/>
          </a:xfrm>
        </p:grpSpPr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432" y="384"/>
              <a:ext cx="39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Недетерминированные конечные автоматы</a:t>
              </a:r>
              <a:endParaRPr lang="ru-RU" b="1" i="0">
                <a:solidFill>
                  <a:schemeClr val="folHlink"/>
                </a:solidFill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481" y="719"/>
              <a:ext cx="471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539750" y="869950"/>
            <a:ext cx="8153400" cy="5527675"/>
            <a:chOff x="340" y="548"/>
            <a:chExt cx="5136" cy="3482"/>
          </a:xfrm>
        </p:grpSpPr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340" y="548"/>
              <a:ext cx="5136" cy="3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1519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1519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1519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1519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1519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19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19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19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19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ru-RU" sz="3200" i="0" dirty="0"/>
                <a:t>     Область определения δ может быть расширена на </a:t>
              </a:r>
              <a:r>
                <a:rPr lang="ru-RU" sz="3200" dirty="0"/>
                <a:t>Q </a:t>
              </a:r>
              <a:r>
                <a:rPr lang="ru-RU" sz="3200" i="0" dirty="0">
                  <a:sym typeface="Symbol" pitchFamily="18" charset="2"/>
                </a:rPr>
                <a:t> </a:t>
              </a:r>
              <a:r>
                <a:rPr lang="ru-RU" sz="3200" i="0" dirty="0"/>
                <a:t>Σ</a:t>
              </a:r>
              <a:r>
                <a:rPr lang="ru-RU" sz="3200" i="0" baseline="30000" dirty="0"/>
                <a:t>* </a:t>
              </a:r>
              <a:r>
                <a:rPr lang="ru-RU" sz="3200" i="0" dirty="0"/>
                <a:t>следующим образом: </a:t>
              </a:r>
            </a:p>
            <a:p>
              <a:pPr>
                <a:spcBef>
                  <a:spcPct val="20000"/>
                </a:spcBef>
                <a:spcAft>
                  <a:spcPct val="50000"/>
                </a:spcAft>
              </a:pPr>
              <a:r>
                <a:rPr lang="en-US" sz="3200" i="0" dirty="0"/>
                <a:t>     </a:t>
              </a:r>
              <a:r>
                <a:rPr lang="ru-RU" sz="3200" i="0" dirty="0"/>
                <a:t>	δ(</a:t>
              </a:r>
              <a:r>
                <a:rPr lang="ru-RU" sz="3200" dirty="0"/>
                <a:t>q</a:t>
              </a:r>
              <a:r>
                <a:rPr lang="ru-RU" sz="3200" i="0" dirty="0"/>
                <a:t>, </a:t>
              </a:r>
              <a:r>
                <a:rPr lang="ru-RU" sz="3200" i="0" dirty="0">
                  <a:sym typeface="Symbol" pitchFamily="18" charset="2"/>
                </a:rPr>
                <a:t></a:t>
              </a:r>
              <a:r>
                <a:rPr lang="ru-RU" sz="3200" i="0" dirty="0"/>
                <a:t>) = {</a:t>
              </a:r>
              <a:r>
                <a:rPr lang="ru-RU" sz="3200" dirty="0"/>
                <a:t>q</a:t>
              </a:r>
              <a:r>
                <a:rPr lang="ru-RU" sz="3200" i="0" dirty="0"/>
                <a:t>},                                       </a:t>
              </a:r>
              <a:endParaRPr lang="en-US" sz="3200" i="0" dirty="0"/>
            </a:p>
            <a:p>
              <a:pPr>
                <a:spcBef>
                  <a:spcPts val="300"/>
                </a:spcBef>
              </a:pPr>
              <a:endParaRPr lang="en-US" sz="3200" i="0" dirty="0"/>
            </a:p>
            <a:p>
              <a:pPr>
                <a:spcBef>
                  <a:spcPts val="2000"/>
                </a:spcBef>
              </a:pPr>
              <a:r>
                <a:rPr lang="ru-RU" sz="3200" i="0" dirty="0"/>
                <a:t>для каждого </a:t>
              </a:r>
              <a:r>
                <a:rPr lang="ru-RU" sz="3200" dirty="0" err="1"/>
                <a:t>x</a:t>
              </a:r>
              <a:r>
                <a:rPr lang="ru-RU" sz="3200" i="0" dirty="0" err="1">
                  <a:sym typeface="Symbol" pitchFamily="18" charset="2"/>
                </a:rPr>
                <a:t></a:t>
              </a:r>
              <a:r>
                <a:rPr lang="ru-RU" sz="3200" i="0" dirty="0" err="1"/>
                <a:t>Σ</a:t>
              </a:r>
              <a:r>
                <a:rPr lang="ru-RU" sz="3200" i="0" baseline="30000" dirty="0"/>
                <a:t>* </a:t>
              </a:r>
              <a:r>
                <a:rPr lang="ru-RU" sz="3200" i="0" dirty="0"/>
                <a:t>и </a:t>
              </a:r>
              <a:r>
                <a:rPr lang="ru-RU" sz="3200" dirty="0" err="1"/>
                <a:t>a</a:t>
              </a:r>
              <a:r>
                <a:rPr lang="ru-RU" sz="3200" i="0" dirty="0" err="1">
                  <a:sym typeface="Symbol" pitchFamily="18" charset="2"/>
                </a:rPr>
                <a:t></a:t>
              </a:r>
              <a:r>
                <a:rPr lang="ru-RU" sz="3200" i="0" dirty="0" err="1"/>
                <a:t>Σ</a:t>
              </a:r>
              <a:r>
                <a:rPr lang="ru-RU" sz="3200" i="0" dirty="0"/>
                <a:t>.</a:t>
              </a:r>
            </a:p>
            <a:p>
              <a:pPr algn="just"/>
              <a:r>
                <a:rPr lang="ru-RU" sz="3200" i="0" dirty="0"/>
                <a:t>    Область определения δ может быть расширена далее до 2</a:t>
              </a:r>
              <a:r>
                <a:rPr lang="ru-RU" sz="3200" baseline="30000" dirty="0"/>
                <a:t>Q</a:t>
              </a:r>
              <a:r>
                <a:rPr lang="ru-RU" sz="3200" i="0" dirty="0">
                  <a:sym typeface="Symbol" pitchFamily="18" charset="2"/>
                </a:rPr>
                <a:t></a:t>
              </a:r>
              <a:r>
                <a:rPr lang="ru-RU" sz="3200" i="0" dirty="0"/>
                <a:t>Σ</a:t>
              </a:r>
              <a:r>
                <a:rPr lang="ru-RU" sz="3200" i="0" baseline="30000" dirty="0"/>
                <a:t>* </a:t>
              </a:r>
              <a:r>
                <a:rPr lang="ru-RU" sz="3200" i="0" dirty="0"/>
                <a:t>следующим образом: </a:t>
              </a:r>
            </a:p>
            <a:p>
              <a:pPr>
                <a:spcBef>
                  <a:spcPts val="500"/>
                </a:spcBef>
                <a:spcAft>
                  <a:spcPts val="1000"/>
                </a:spcAft>
              </a:pPr>
              <a:r>
                <a:rPr lang="en-US" sz="3200" i="0" dirty="0"/>
                <a:t>            </a:t>
              </a:r>
              <a:r>
                <a:rPr lang="ru-RU" sz="3200" i="0" dirty="0"/>
                <a:t>δ</a:t>
              </a:r>
              <a:r>
                <a:rPr lang="en-US" sz="3200" i="0" dirty="0"/>
                <a:t> </a:t>
              </a:r>
              <a:r>
                <a:rPr lang="ru-RU" sz="3200" i="0" dirty="0"/>
                <a:t>(</a:t>
              </a:r>
              <a:r>
                <a:rPr lang="en-US" sz="3200" i="0" dirty="0"/>
                <a:t>{</a:t>
              </a:r>
              <a:r>
                <a:rPr lang="ru-RU" sz="3200" dirty="0"/>
                <a:t>p</a:t>
              </a:r>
              <a:r>
                <a:rPr lang="ru-RU" sz="3200" i="0" baseline="-25000" dirty="0"/>
                <a:t>1</a:t>
              </a:r>
              <a:r>
                <a:rPr lang="ru-RU" sz="3200" i="0" dirty="0"/>
                <a:t>, </a:t>
              </a:r>
              <a:r>
                <a:rPr lang="ru-RU" sz="3200" dirty="0"/>
                <a:t>p</a:t>
              </a:r>
              <a:r>
                <a:rPr lang="ru-RU" sz="3200" i="0" baseline="-25000" dirty="0"/>
                <a:t>2</a:t>
              </a:r>
              <a:r>
                <a:rPr lang="ru-RU" sz="3200" i="0" dirty="0"/>
                <a:t>,..., </a:t>
              </a:r>
              <a:r>
                <a:rPr lang="ru-RU" sz="3200" dirty="0" err="1"/>
                <a:t>p</a:t>
              </a:r>
              <a:r>
                <a:rPr lang="ru-RU" sz="3200" baseline="-25000" dirty="0" err="1"/>
                <a:t>k</a:t>
              </a:r>
              <a:r>
                <a:rPr lang="ru-RU" sz="3200" i="0" dirty="0"/>
                <a:t>}, </a:t>
              </a:r>
              <a:r>
                <a:rPr lang="ru-RU" sz="3200" dirty="0"/>
                <a:t>x</a:t>
              </a:r>
              <a:r>
                <a:rPr lang="ru-RU" sz="3200" i="0" dirty="0"/>
                <a:t>) =                 </a:t>
              </a:r>
            </a:p>
          </p:txBody>
        </p:sp>
        <p:graphicFrame>
          <p:nvGraphicFramePr>
            <p:cNvPr id="21511" name="Object 7"/>
            <p:cNvGraphicFramePr>
              <a:graphicFrameLocks noChangeAspect="1"/>
            </p:cNvGraphicFramePr>
            <p:nvPr/>
          </p:nvGraphicFramePr>
          <p:xfrm>
            <a:off x="3383" y="3290"/>
            <a:ext cx="1255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name="Equation" r:id="rId4" imgW="711000" imgH="419040" progId="Equation.DSMT4">
                    <p:embed/>
                  </p:oleObj>
                </mc:Choice>
                <mc:Fallback>
                  <p:oleObj name="Equation" r:id="rId4" imgW="7110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3" y="3290"/>
                          <a:ext cx="1255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1315" y="1570"/>
            <a:ext cx="2881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Equation" r:id="rId6" imgW="1638000" imgH="368280" progId="Equation.DSMT4">
                    <p:embed/>
                  </p:oleObj>
                </mc:Choice>
                <mc:Fallback>
                  <p:oleObj name="Equation" r:id="rId6" imgW="163800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1570"/>
                          <a:ext cx="2881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009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CC7D-DB87-4DF7-9889-51250325B3CD}" type="slidenum">
              <a:rPr lang="ru-RU"/>
              <a:pPr/>
              <a:t>7</a:t>
            </a:fld>
            <a:endParaRPr lang="ru-RU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684213" y="1009650"/>
            <a:ext cx="7848600" cy="509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b="1" dirty="0"/>
              <a:t>     </a:t>
            </a:r>
            <a:r>
              <a:rPr lang="ru-RU" sz="3200" b="1" u="sng" dirty="0"/>
              <a:t>Определение </a:t>
            </a:r>
            <a:r>
              <a:rPr lang="ru-RU" sz="3200" i="0" dirty="0" smtClean="0"/>
              <a:t>Цепочка </a:t>
            </a:r>
            <a:r>
              <a:rPr lang="ru-RU" sz="3200" dirty="0" err="1"/>
              <a:t>x</a:t>
            </a:r>
            <a:r>
              <a:rPr lang="ru-RU" sz="3200" i="0" dirty="0" err="1">
                <a:sym typeface="Symbol" pitchFamily="18" charset="2"/>
              </a:rPr>
              <a:t></a:t>
            </a:r>
            <a:r>
              <a:rPr lang="ru-RU" sz="3200" i="0" dirty="0" err="1"/>
              <a:t>Σ</a:t>
            </a:r>
            <a:r>
              <a:rPr lang="ru-RU" sz="3200" i="0" baseline="30000" dirty="0"/>
              <a:t>*</a:t>
            </a:r>
            <a:r>
              <a:rPr lang="ru-RU" sz="3200" i="0" dirty="0"/>
              <a:t> </a:t>
            </a:r>
            <a:r>
              <a:rPr lang="ru-RU" sz="3200" dirty="0"/>
              <a:t>принимается</a:t>
            </a:r>
            <a:r>
              <a:rPr lang="ru-RU" sz="3200" i="0" dirty="0"/>
              <a:t> недетерминированным </a:t>
            </a:r>
            <a:r>
              <a:rPr lang="ru-RU" sz="3200" i="0" dirty="0" smtClean="0"/>
              <a:t>конечным </a:t>
            </a:r>
            <a:r>
              <a:rPr lang="ru-RU" sz="3200" i="0" dirty="0"/>
              <a:t>автоматом </a:t>
            </a:r>
            <a:r>
              <a:rPr lang="ru-RU" sz="3200" dirty="0"/>
              <a:t>M</a:t>
            </a:r>
            <a:r>
              <a:rPr lang="ru-RU" sz="3200" i="0" dirty="0"/>
              <a:t>, если существует состояние </a:t>
            </a:r>
            <a:r>
              <a:rPr lang="ru-RU" sz="3200" dirty="0"/>
              <a:t>p</a:t>
            </a:r>
            <a:r>
              <a:rPr lang="ru-RU" sz="3200" i="0" dirty="0"/>
              <a:t>, такое, что </a:t>
            </a:r>
            <a:r>
              <a:rPr lang="ru-RU" sz="3200" dirty="0" err="1"/>
              <a:t>p</a:t>
            </a:r>
            <a:r>
              <a:rPr lang="ru-RU" sz="3200" i="0" dirty="0" err="1">
                <a:sym typeface="Symbol" pitchFamily="18" charset="2"/>
              </a:rPr>
              <a:t></a:t>
            </a:r>
            <a:r>
              <a:rPr lang="ru-RU" sz="3200" dirty="0" err="1"/>
              <a:t>F</a:t>
            </a:r>
            <a:r>
              <a:rPr lang="ru-RU" sz="3200" dirty="0"/>
              <a:t> </a:t>
            </a:r>
            <a:r>
              <a:rPr lang="ru-RU" sz="3200" i="0" dirty="0"/>
              <a:t>и </a:t>
            </a:r>
            <a:r>
              <a:rPr lang="ru-RU" sz="3200" dirty="0" err="1"/>
              <a:t>p</a:t>
            </a:r>
            <a:r>
              <a:rPr lang="ru-RU" sz="3200" i="0" dirty="0" err="1">
                <a:sym typeface="Symbol" pitchFamily="18" charset="2"/>
              </a:rPr>
              <a:t></a:t>
            </a:r>
            <a:r>
              <a:rPr lang="ru-RU" sz="3200" i="0" dirty="0" err="1"/>
              <a:t>δ</a:t>
            </a:r>
            <a:r>
              <a:rPr lang="ru-RU" sz="3200" i="0" dirty="0"/>
              <a:t>(</a:t>
            </a:r>
            <a:r>
              <a:rPr lang="ru-RU" sz="3200" dirty="0"/>
              <a:t>q</a:t>
            </a:r>
            <a:r>
              <a:rPr lang="ru-RU" sz="3200" i="0" baseline="-25000" dirty="0"/>
              <a:t>0</a:t>
            </a:r>
            <a:r>
              <a:rPr lang="ru-RU" sz="3200" i="0" dirty="0"/>
              <a:t>, </a:t>
            </a:r>
            <a:r>
              <a:rPr lang="ru-RU" sz="3200" dirty="0"/>
              <a:t>x</a:t>
            </a:r>
            <a:r>
              <a:rPr lang="ru-RU" sz="3200" i="0" dirty="0"/>
              <a:t>). Множество всех цепочек </a:t>
            </a:r>
            <a:r>
              <a:rPr lang="ru-RU" sz="3200" dirty="0"/>
              <a:t>x</a:t>
            </a:r>
            <a:r>
              <a:rPr lang="ru-RU" sz="3200" i="0" dirty="0"/>
              <a:t>,</a:t>
            </a:r>
            <a:r>
              <a:rPr lang="ru-RU" sz="3200" dirty="0"/>
              <a:t> </a:t>
            </a:r>
            <a:r>
              <a:rPr lang="ru-RU" sz="3200" i="0" dirty="0"/>
              <a:t>принимаемых </a:t>
            </a:r>
            <a:r>
              <a:rPr lang="en-US" sz="3200" i="0" dirty="0" err="1"/>
              <a:t>ndfa</a:t>
            </a:r>
            <a:r>
              <a:rPr lang="en-US" sz="3200" i="0" dirty="0"/>
              <a:t> </a:t>
            </a:r>
            <a:r>
              <a:rPr lang="ru-RU" sz="3200" dirty="0"/>
              <a:t>M</a:t>
            </a:r>
            <a:r>
              <a:rPr lang="ru-RU" sz="3200" i="0" dirty="0"/>
              <a:t>, обозначается </a:t>
            </a:r>
            <a:r>
              <a:rPr lang="en-US" sz="3200" dirty="0" smtClean="0"/>
              <a:t>L</a:t>
            </a:r>
            <a:r>
              <a:rPr lang="ru-RU" sz="3200" i="0" dirty="0" smtClean="0"/>
              <a:t>(</a:t>
            </a:r>
            <a:r>
              <a:rPr lang="ru-RU" sz="3200" dirty="0" smtClean="0"/>
              <a:t>M</a:t>
            </a:r>
            <a:r>
              <a:rPr lang="ru-RU" sz="3200" dirty="0"/>
              <a:t>).</a:t>
            </a:r>
          </a:p>
          <a:p>
            <a:pPr algn="just">
              <a:spcBef>
                <a:spcPct val="15000"/>
              </a:spcBef>
            </a:pPr>
            <a:r>
              <a:rPr lang="ru-RU" sz="3200" b="1" dirty="0"/>
              <a:t>    </a:t>
            </a:r>
            <a:r>
              <a:rPr lang="ru-RU" sz="3200" b="1" dirty="0" smtClean="0"/>
              <a:t>Замечание </a:t>
            </a:r>
            <a:r>
              <a:rPr lang="ru-RU" sz="3200" i="0" dirty="0"/>
              <a:t>Напомним, что</a:t>
            </a:r>
            <a:r>
              <a:rPr lang="ru-RU" sz="3200" dirty="0"/>
              <a:t> </a:t>
            </a:r>
            <a:r>
              <a:rPr lang="ru-RU" sz="3200" i="0" dirty="0"/>
              <a:t>2</a:t>
            </a:r>
            <a:r>
              <a:rPr lang="ru-RU" sz="3200" baseline="30000" dirty="0"/>
              <a:t>Q</a:t>
            </a:r>
            <a:r>
              <a:rPr lang="ru-RU" sz="3200" i="0" dirty="0"/>
              <a:t>,</a:t>
            </a:r>
            <a:r>
              <a:rPr lang="ru-RU" sz="3200" dirty="0"/>
              <a:t> </a:t>
            </a:r>
            <a:r>
              <a:rPr lang="ru-RU" sz="3200" i="0" dirty="0"/>
              <a:t>где</a:t>
            </a:r>
            <a:r>
              <a:rPr lang="ru-RU" sz="3200" dirty="0"/>
              <a:t> Q </a:t>
            </a:r>
            <a:r>
              <a:rPr lang="ru-RU" sz="3200" i="0" dirty="0"/>
              <a:t>— любое множество, обозначает степенное множество или множество всех под-множеств</a:t>
            </a:r>
            <a:r>
              <a:rPr lang="ru-RU" sz="3200" dirty="0"/>
              <a:t> </a:t>
            </a:r>
            <a:r>
              <a:rPr lang="ru-RU" sz="3200" i="0" dirty="0"/>
              <a:t>множества</a:t>
            </a:r>
            <a:r>
              <a:rPr lang="ru-RU" sz="3200" dirty="0"/>
              <a:t> Q.</a:t>
            </a:r>
          </a:p>
        </p:txBody>
      </p:sp>
      <p:grpSp>
        <p:nvGrpSpPr>
          <p:cNvPr id="168965" name="Group 5"/>
          <p:cNvGrpSpPr>
            <a:grpSpLocks/>
          </p:cNvGrpSpPr>
          <p:nvPr/>
        </p:nvGrpSpPr>
        <p:grpSpPr bwMode="auto">
          <a:xfrm>
            <a:off x="812800" y="339725"/>
            <a:ext cx="7567613" cy="531813"/>
            <a:chOff x="432" y="384"/>
            <a:chExt cx="4767" cy="335"/>
          </a:xfrm>
        </p:grpSpPr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432" y="384"/>
              <a:ext cx="39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i="0">
                  <a:solidFill>
                    <a:schemeClr val="folHlink"/>
                  </a:solidFill>
                </a:rPr>
                <a:t>Недетерминированные конечные автоматы</a:t>
              </a:r>
              <a:endParaRPr lang="ru-RU" b="1" i="0">
                <a:solidFill>
                  <a:schemeClr val="folHlink"/>
                </a:solidFill>
              </a:endParaRPr>
            </a:p>
          </p:txBody>
        </p:sp>
        <p:sp>
          <p:nvSpPr>
            <p:cNvPr id="168967" name="Line 7"/>
            <p:cNvSpPr>
              <a:spLocks noChangeShapeType="1"/>
            </p:cNvSpPr>
            <p:nvPr/>
          </p:nvSpPr>
          <p:spPr bwMode="auto">
            <a:xfrm>
              <a:off x="481" y="719"/>
              <a:ext cx="471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7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</a:t>
            </a:r>
            <a:br>
              <a:rPr lang="ru-RU" dirty="0" smtClean="0"/>
            </a:br>
            <a:r>
              <a:rPr lang="ru-RU" dirty="0" smtClean="0"/>
              <a:t>Нарисовать диаграмму и привести автомат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Матрос</a:t>
            </a:r>
          </a:p>
          <a:p>
            <a:r>
              <a:rPr lang="ru-RU" dirty="0" smtClean="0"/>
              <a:t>Массив</a:t>
            </a:r>
          </a:p>
          <a:p>
            <a:r>
              <a:rPr lang="ru-RU" dirty="0" smtClean="0"/>
              <a:t>Матрац</a:t>
            </a:r>
          </a:p>
          <a:p>
            <a:r>
              <a:rPr lang="ru-RU" dirty="0" err="1" smtClean="0"/>
              <a:t>Массон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Нужный нам поезд состоит из 2-х паровозов, вагона охраны, нескольких платформ, паровоза и вагона охраны. Распознать нужный нам поезд</a:t>
            </a:r>
          </a:p>
        </p:txBody>
      </p:sp>
    </p:spTree>
    <p:extLst>
      <p:ext uri="{BB962C8B-B14F-4D97-AF65-F5344CB8AC3E}">
        <p14:creationId xmlns:p14="http://schemas.microsoft.com/office/powerpoint/2010/main" val="27263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/>
              <a:t>Пример. </a:t>
            </a:r>
            <a:r>
              <a:rPr lang="ru-RU" sz="3100" dirty="0" smtClean="0"/>
              <a:t>Построить </a:t>
            </a:r>
            <a:r>
              <a:rPr lang="ru-RU" sz="3100" dirty="0"/>
              <a:t>детерминированный КА, допускающий в алфавите </a:t>
            </a:r>
            <a:r>
              <a:rPr lang="en-US" sz="3100" dirty="0"/>
              <a:t>Z</a:t>
            </a:r>
            <a:r>
              <a:rPr lang="ru-RU" sz="3100" dirty="0"/>
              <a:t>={0,1} все цепочки нулей и единиц, содержащие подцепочку 00, например </a:t>
            </a:r>
            <a:r>
              <a:rPr lang="ru-RU" sz="3100" dirty="0">
                <a:sym typeface="Symbol"/>
              </a:rPr>
              <a:t></a:t>
            </a:r>
            <a:r>
              <a:rPr lang="ru-RU" sz="3100" dirty="0"/>
              <a:t>=01001. Язык </a:t>
            </a:r>
            <a:r>
              <a:rPr lang="en-US" sz="3100" dirty="0"/>
              <a:t>L</a:t>
            </a:r>
            <a:r>
              <a:rPr lang="en-US" sz="3100" baseline="-25000" dirty="0"/>
              <a:t>A</a:t>
            </a:r>
            <a:r>
              <a:rPr lang="ru-RU" sz="3100" dirty="0"/>
              <a:t>={</a:t>
            </a:r>
            <a:r>
              <a:rPr lang="en-US" sz="3100" dirty="0"/>
              <a:t>x</a:t>
            </a:r>
            <a:r>
              <a:rPr lang="ru-RU" sz="3100" dirty="0"/>
              <a:t>00</a:t>
            </a:r>
            <a:r>
              <a:rPr lang="en-US" sz="3100" dirty="0"/>
              <a:t>y</a:t>
            </a:r>
            <a:r>
              <a:rPr lang="en-US" sz="3100" dirty="0">
                <a:sym typeface="Symbol"/>
              </a:rPr>
              <a:t></a:t>
            </a:r>
            <a:r>
              <a:rPr lang="ru-RU" sz="3100" dirty="0"/>
              <a:t>, </a:t>
            </a:r>
            <a:r>
              <a:rPr lang="en-US" sz="3100" dirty="0"/>
              <a:t>x</a:t>
            </a:r>
            <a:r>
              <a:rPr lang="ru-RU" sz="3100" dirty="0"/>
              <a:t> и </a:t>
            </a:r>
            <a:r>
              <a:rPr lang="en-US" sz="3100" dirty="0"/>
              <a:t>y</a:t>
            </a:r>
            <a:r>
              <a:rPr lang="ru-RU" sz="3100" dirty="0"/>
              <a:t> – некоторые цепочки, состоящие только из 0 и 1}.  Тогда </a:t>
            </a:r>
            <a:r>
              <a:rPr lang="en-US" sz="3100" dirty="0">
                <a:sym typeface="Symbol"/>
              </a:rPr>
              <a:t></a:t>
            </a:r>
            <a:r>
              <a:rPr lang="ru-RU" sz="3100" dirty="0"/>
              <a:t>=1101101</a:t>
            </a:r>
            <a:r>
              <a:rPr lang="en-US" sz="3100" dirty="0">
                <a:sym typeface="Symbol"/>
              </a:rPr>
              <a:t></a:t>
            </a:r>
            <a:r>
              <a:rPr lang="en-US" sz="3100" baseline="-25000" dirty="0"/>
              <a:t> </a:t>
            </a:r>
            <a:r>
              <a:rPr lang="en-US" sz="3100" dirty="0"/>
              <a:t>L</a:t>
            </a:r>
            <a:r>
              <a:rPr lang="ru-RU" sz="3100" baseline="-25000" dirty="0"/>
              <a:t>А </a:t>
            </a:r>
            <a:r>
              <a:rPr lang="ru-RU" sz="3100" dirty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8893"/>
              </p:ext>
            </p:extLst>
          </p:nvPr>
        </p:nvGraphicFramePr>
        <p:xfrm>
          <a:off x="971600" y="4797152"/>
          <a:ext cx="698477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3" imgW="2206986" imgH="962010" progId="Visio.Drawing.11">
                  <p:embed/>
                </p:oleObj>
              </mc:Choice>
              <mc:Fallback>
                <p:oleObj name="Visio" r:id="rId3" imgW="2206986" imgH="96201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97152"/>
                        <a:ext cx="6984776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26175"/>
              </p:ext>
            </p:extLst>
          </p:nvPr>
        </p:nvGraphicFramePr>
        <p:xfrm>
          <a:off x="683568" y="2564904"/>
          <a:ext cx="770485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5" imgW="3634639" imgH="1210680" progId="Visio.Drawing.11">
                  <p:embed/>
                </p:oleObj>
              </mc:Choice>
              <mc:Fallback>
                <p:oleObj name="Visio" r:id="rId5" imgW="3634639" imgH="12106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64904"/>
                        <a:ext cx="7704856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31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  <p:tag name="ISPRING_RESOURCE_PATHS_HASH_2" val="9bf12ac1aede43beee24d9a341e74a3aa3faba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2130</Words>
  <Application>Microsoft Office PowerPoint</Application>
  <PresentationFormat>Экран (4:3)</PresentationFormat>
  <Paragraphs>331</Paragraphs>
  <Slides>33</Slides>
  <Notes>24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Тема Office</vt:lpstr>
      <vt:lpstr>Equation</vt:lpstr>
      <vt:lpstr>Visio</vt:lpstr>
      <vt:lpstr>Точечный рисунок</vt:lpstr>
      <vt:lpstr>Недетерминированные            конечные автоматы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Нарисовать диаграмму и привести автомат</vt:lpstr>
      <vt:lpstr>Пример. Построить детерминированный КА, допускающий в алфавите Z={0,1} все цепочки нулей и единиц, содержащие подцепочку 00, например =01001. Язык LA={x00y, x и y – некоторые цепочки, состоящие только из 0 и 1}.  Тогда =1101101 LА . </vt:lpstr>
      <vt:lpstr>Построить НКА, допускающий цепочки в алфавите Z={z1, z2, z3}, у которых последний символ цепочки уже появлялся в ней раньше, например ω=z1z2z3z2z1.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(0|1)*01</vt:lpstr>
      <vt:lpstr>Ленивое вычисление подмножеств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Конечный автомат</dc:title>
  <dc:creator>user</dc:creator>
  <cp:lastModifiedBy>user</cp:lastModifiedBy>
  <cp:revision>29</cp:revision>
  <cp:lastPrinted>2014-03-11T06:30:05Z</cp:lastPrinted>
  <dcterms:created xsi:type="dcterms:W3CDTF">2013-02-17T15:51:38Z</dcterms:created>
  <dcterms:modified xsi:type="dcterms:W3CDTF">2014-03-11T07:18:15Z</dcterms:modified>
</cp:coreProperties>
</file>