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74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87" r:id="rId16"/>
    <p:sldId id="290" r:id="rId17"/>
    <p:sldId id="276" r:id="rId18"/>
    <p:sldId id="277" r:id="rId19"/>
    <p:sldId id="278" r:id="rId20"/>
    <p:sldId id="279" r:id="rId21"/>
    <p:sldId id="280" r:id="rId22"/>
    <p:sldId id="258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>
        <p:scale>
          <a:sx n="89" d="100"/>
          <a:sy n="89" d="100"/>
        </p:scale>
        <p:origin x="-83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13859-89F3-48C2-9F37-FFFA50AF6E50}" type="doc">
      <dgm:prSet loTypeId="urn:microsoft.com/office/officeart/2005/8/layout/radial2" loCatId="relationship" qsTypeId="urn:microsoft.com/office/officeart/2005/8/quickstyle/3d1" qsCatId="3D" csTypeId="urn:microsoft.com/office/officeart/2005/8/colors/accent0_3" csCatId="mainScheme" phldr="0"/>
      <dgm:spPr/>
      <dgm:t>
        <a:bodyPr/>
        <a:lstStyle/>
        <a:p>
          <a:endParaRPr lang="ru-RU"/>
        </a:p>
      </dgm:t>
    </dgm:pt>
    <dgm:pt modelId="{57252032-DD46-4A5E-9FE4-9F23A706F9E5}">
      <dgm:prSet phldrT="[Текст]" phldr="1"/>
      <dgm:spPr/>
      <dgm:t>
        <a:bodyPr/>
        <a:lstStyle/>
        <a:p>
          <a:endParaRPr lang="ru-RU" dirty="0"/>
        </a:p>
      </dgm:t>
    </dgm:pt>
    <dgm:pt modelId="{C8DF3FEA-EC88-4ECD-B29C-0AC5E1DD801C}" type="parTrans" cxnId="{356117FC-FD0F-4DD6-AD7B-3108E60EA5E7}">
      <dgm:prSet/>
      <dgm:spPr/>
      <dgm:t>
        <a:bodyPr/>
        <a:lstStyle/>
        <a:p>
          <a:endParaRPr lang="ru-RU"/>
        </a:p>
      </dgm:t>
    </dgm:pt>
    <dgm:pt modelId="{BD3D4E4D-351F-44F2-9185-90591292D0DA}" type="sibTrans" cxnId="{356117FC-FD0F-4DD6-AD7B-3108E60EA5E7}">
      <dgm:prSet/>
      <dgm:spPr/>
      <dgm:t>
        <a:bodyPr/>
        <a:lstStyle/>
        <a:p>
          <a:endParaRPr lang="ru-RU"/>
        </a:p>
      </dgm:t>
    </dgm:pt>
    <dgm:pt modelId="{3E11471A-3D34-4D7F-ACF2-5C2FEFFB7E87}">
      <dgm:prSet phldrT="[Текст]" phldr="1"/>
      <dgm:spPr/>
      <dgm:t>
        <a:bodyPr/>
        <a:lstStyle/>
        <a:p>
          <a:endParaRPr lang="ru-RU" dirty="0"/>
        </a:p>
      </dgm:t>
    </dgm:pt>
    <dgm:pt modelId="{E6BEF865-CCEC-4519-84AC-1AE91DDF904F}" type="parTrans" cxnId="{E98C0FFC-8A85-4F21-953B-88A798EAD769}">
      <dgm:prSet/>
      <dgm:spPr/>
      <dgm:t>
        <a:bodyPr/>
        <a:lstStyle/>
        <a:p>
          <a:endParaRPr lang="ru-RU"/>
        </a:p>
      </dgm:t>
    </dgm:pt>
    <dgm:pt modelId="{4B03EDAA-A30C-43FB-B84A-CD9ECD0A26C9}" type="sibTrans" cxnId="{E98C0FFC-8A85-4F21-953B-88A798EAD769}">
      <dgm:prSet/>
      <dgm:spPr/>
      <dgm:t>
        <a:bodyPr/>
        <a:lstStyle/>
        <a:p>
          <a:endParaRPr lang="ru-RU"/>
        </a:p>
      </dgm:t>
    </dgm:pt>
    <dgm:pt modelId="{62E1107C-D4CC-4D46-BAF3-922D125B28FD}">
      <dgm:prSet phldrT="[Текст]" phldr="1"/>
      <dgm:spPr/>
      <dgm:t>
        <a:bodyPr/>
        <a:lstStyle/>
        <a:p>
          <a:endParaRPr lang="ru-RU" dirty="0"/>
        </a:p>
      </dgm:t>
    </dgm:pt>
    <dgm:pt modelId="{B3431764-8163-45FA-8DC2-5D02A6A3CF53}" type="parTrans" cxnId="{5D36E538-20A0-414F-945B-F8B70BDAE86D}">
      <dgm:prSet/>
      <dgm:spPr/>
      <dgm:t>
        <a:bodyPr/>
        <a:lstStyle/>
        <a:p>
          <a:endParaRPr lang="ru-RU"/>
        </a:p>
      </dgm:t>
    </dgm:pt>
    <dgm:pt modelId="{BDF861F9-E807-47E9-8E5A-406393584594}" type="sibTrans" cxnId="{5D36E538-20A0-414F-945B-F8B70BDAE86D}">
      <dgm:prSet/>
      <dgm:spPr/>
      <dgm:t>
        <a:bodyPr/>
        <a:lstStyle/>
        <a:p>
          <a:endParaRPr lang="ru-RU"/>
        </a:p>
      </dgm:t>
    </dgm:pt>
    <dgm:pt modelId="{94ECC278-C6F6-440A-A0DE-8E538E063D16}">
      <dgm:prSet phldrT="[Текст]" phldr="1"/>
      <dgm:spPr/>
      <dgm:t>
        <a:bodyPr/>
        <a:lstStyle/>
        <a:p>
          <a:endParaRPr lang="ru-RU" dirty="0"/>
        </a:p>
      </dgm:t>
    </dgm:pt>
    <dgm:pt modelId="{9F3DCB6A-CDAC-4986-887B-1AE6CA53997A}" type="parTrans" cxnId="{487EEA1D-9B28-4759-82A4-06AF21D484A9}">
      <dgm:prSet/>
      <dgm:spPr/>
      <dgm:t>
        <a:bodyPr/>
        <a:lstStyle/>
        <a:p>
          <a:endParaRPr lang="ru-RU"/>
        </a:p>
      </dgm:t>
    </dgm:pt>
    <dgm:pt modelId="{E16F45E2-EE0C-4B7F-9513-445CBF32D007}" type="sibTrans" cxnId="{487EEA1D-9B28-4759-82A4-06AF21D484A9}">
      <dgm:prSet/>
      <dgm:spPr/>
      <dgm:t>
        <a:bodyPr/>
        <a:lstStyle/>
        <a:p>
          <a:endParaRPr lang="ru-RU"/>
        </a:p>
      </dgm:t>
    </dgm:pt>
    <dgm:pt modelId="{CA310C79-07F1-45B6-A131-F0B3FDA31AB6}">
      <dgm:prSet phldrT="[Текст]" phldr="1"/>
      <dgm:spPr/>
      <dgm:t>
        <a:bodyPr/>
        <a:lstStyle/>
        <a:p>
          <a:endParaRPr lang="ru-RU" dirty="0"/>
        </a:p>
      </dgm:t>
    </dgm:pt>
    <dgm:pt modelId="{3C03B8A6-4277-471C-B0C5-4D6FE9D55E02}" type="parTrans" cxnId="{5655E804-05A2-4159-B83D-33267F16D54A}">
      <dgm:prSet/>
      <dgm:spPr/>
      <dgm:t>
        <a:bodyPr/>
        <a:lstStyle/>
        <a:p>
          <a:endParaRPr lang="ru-RU"/>
        </a:p>
      </dgm:t>
    </dgm:pt>
    <dgm:pt modelId="{A4900231-87E0-497F-BC40-6F4E7B2AB0F2}" type="sibTrans" cxnId="{5655E804-05A2-4159-B83D-33267F16D54A}">
      <dgm:prSet/>
      <dgm:spPr/>
      <dgm:t>
        <a:bodyPr/>
        <a:lstStyle/>
        <a:p>
          <a:endParaRPr lang="ru-RU"/>
        </a:p>
      </dgm:t>
    </dgm:pt>
    <dgm:pt modelId="{0B18C099-C79C-45F3-996C-E36B3CD97FC2}">
      <dgm:prSet phldrT="[Текст]" phldr="1"/>
      <dgm:spPr/>
      <dgm:t>
        <a:bodyPr/>
        <a:lstStyle/>
        <a:p>
          <a:endParaRPr lang="ru-RU" dirty="0"/>
        </a:p>
      </dgm:t>
    </dgm:pt>
    <dgm:pt modelId="{80962CCF-5E81-404D-B9C1-004488E18900}" type="parTrans" cxnId="{30492DE2-F01B-4E47-9FA2-A605CAA5A518}">
      <dgm:prSet/>
      <dgm:spPr/>
      <dgm:t>
        <a:bodyPr/>
        <a:lstStyle/>
        <a:p>
          <a:endParaRPr lang="ru-RU"/>
        </a:p>
      </dgm:t>
    </dgm:pt>
    <dgm:pt modelId="{1D425631-C9E4-4893-8B1A-C214CA5CD8DA}" type="sibTrans" cxnId="{30492DE2-F01B-4E47-9FA2-A605CAA5A518}">
      <dgm:prSet/>
      <dgm:spPr/>
      <dgm:t>
        <a:bodyPr/>
        <a:lstStyle/>
        <a:p>
          <a:endParaRPr lang="ru-RU"/>
        </a:p>
      </dgm:t>
    </dgm:pt>
    <dgm:pt modelId="{D320D8A3-9647-48B7-9522-CF5D912F762B}">
      <dgm:prSet phldrT="[Текст]" phldr="1"/>
      <dgm:spPr/>
      <dgm:t>
        <a:bodyPr/>
        <a:lstStyle/>
        <a:p>
          <a:endParaRPr lang="ru-RU" dirty="0"/>
        </a:p>
      </dgm:t>
    </dgm:pt>
    <dgm:pt modelId="{5233C8C8-2455-406D-B5B3-CC598BADFFCC}" type="parTrans" cxnId="{C0B070A2-201F-4486-A322-66B8733B9BB6}">
      <dgm:prSet/>
      <dgm:spPr/>
      <dgm:t>
        <a:bodyPr/>
        <a:lstStyle/>
        <a:p>
          <a:endParaRPr lang="ru-RU"/>
        </a:p>
      </dgm:t>
    </dgm:pt>
    <dgm:pt modelId="{150EEE89-29D0-40B3-9E92-26801F13B6DA}" type="sibTrans" cxnId="{C0B070A2-201F-4486-A322-66B8733B9BB6}">
      <dgm:prSet/>
      <dgm:spPr/>
      <dgm:t>
        <a:bodyPr/>
        <a:lstStyle/>
        <a:p>
          <a:endParaRPr lang="ru-RU"/>
        </a:p>
      </dgm:t>
    </dgm:pt>
    <dgm:pt modelId="{41CA997A-F9C5-47C9-99EA-F413077F3995}">
      <dgm:prSet phldrT="[Текст]" phldr="1"/>
      <dgm:spPr/>
      <dgm:t>
        <a:bodyPr/>
        <a:lstStyle/>
        <a:p>
          <a:endParaRPr lang="ru-RU" dirty="0"/>
        </a:p>
      </dgm:t>
    </dgm:pt>
    <dgm:pt modelId="{7D1C01EE-1FCC-4A92-97BE-C15E0E1DD7DA}" type="parTrans" cxnId="{7A2CEB44-7FEE-4304-94BF-F7D0FB8278D6}">
      <dgm:prSet/>
      <dgm:spPr/>
      <dgm:t>
        <a:bodyPr/>
        <a:lstStyle/>
        <a:p>
          <a:endParaRPr lang="ru-RU"/>
        </a:p>
      </dgm:t>
    </dgm:pt>
    <dgm:pt modelId="{B917C737-1C77-4492-8ED6-6EAFCFF2F470}" type="sibTrans" cxnId="{7A2CEB44-7FEE-4304-94BF-F7D0FB8278D6}">
      <dgm:prSet/>
      <dgm:spPr/>
      <dgm:t>
        <a:bodyPr/>
        <a:lstStyle/>
        <a:p>
          <a:endParaRPr lang="ru-RU"/>
        </a:p>
      </dgm:t>
    </dgm:pt>
    <dgm:pt modelId="{CF82B284-F1E7-4A15-B00C-E155308B3B34}">
      <dgm:prSet phldrT="[Текст]" phldr="1"/>
      <dgm:spPr/>
      <dgm:t>
        <a:bodyPr/>
        <a:lstStyle/>
        <a:p>
          <a:endParaRPr lang="ru-RU" dirty="0"/>
        </a:p>
      </dgm:t>
    </dgm:pt>
    <dgm:pt modelId="{A9D3FF45-0FA0-4A59-9F7A-748A7E72D2B5}" type="parTrans" cxnId="{35F34F48-9E03-48AA-ABCF-21E810227596}">
      <dgm:prSet/>
      <dgm:spPr/>
      <dgm:t>
        <a:bodyPr/>
        <a:lstStyle/>
        <a:p>
          <a:endParaRPr lang="ru-RU"/>
        </a:p>
      </dgm:t>
    </dgm:pt>
    <dgm:pt modelId="{CD5C95D8-C721-4650-9E0F-C8AD4C2C1B77}" type="sibTrans" cxnId="{35F34F48-9E03-48AA-ABCF-21E810227596}">
      <dgm:prSet/>
      <dgm:spPr/>
      <dgm:t>
        <a:bodyPr/>
        <a:lstStyle/>
        <a:p>
          <a:endParaRPr lang="ru-RU"/>
        </a:p>
      </dgm:t>
    </dgm:pt>
    <dgm:pt modelId="{1EDC84B3-C33A-4714-A94C-2ED771817E72}" type="pres">
      <dgm:prSet presAssocID="{01513859-89F3-48C2-9F37-FFFA50AF6E5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661A44-8270-43F5-835F-6E160B89ABAE}" type="pres">
      <dgm:prSet presAssocID="{01513859-89F3-48C2-9F37-FFFA50AF6E50}" presName="cycle" presStyleCnt="0"/>
      <dgm:spPr/>
    </dgm:pt>
    <dgm:pt modelId="{546BDD76-CFFA-4620-993D-D82823B39EFA}" type="pres">
      <dgm:prSet presAssocID="{01513859-89F3-48C2-9F37-FFFA50AF6E50}" presName="centerShape" presStyleCnt="0"/>
      <dgm:spPr/>
    </dgm:pt>
    <dgm:pt modelId="{18814457-6679-4DAB-BA49-8E41C358C8D4}" type="pres">
      <dgm:prSet presAssocID="{01513859-89F3-48C2-9F37-FFFA50AF6E50}" presName="connSite" presStyleLbl="node1" presStyleIdx="0" presStyleCnt="4"/>
      <dgm:spPr/>
    </dgm:pt>
    <dgm:pt modelId="{37E08368-DFC6-4A51-9EB0-B6DC0EFBD3AF}" type="pres">
      <dgm:prSet presAssocID="{01513859-89F3-48C2-9F37-FFFA50AF6E50}" presName="visible" presStyleLbl="node1" presStyleIdx="0" presStyleCnt="4"/>
      <dgm:spPr/>
    </dgm:pt>
    <dgm:pt modelId="{32624E20-BDE5-44B3-A52B-B12335CB2D32}" type="pres">
      <dgm:prSet presAssocID="{C8DF3FEA-EC88-4ECD-B29C-0AC5E1DD801C}" presName="Name25" presStyleLbl="parChTrans1D1" presStyleIdx="0" presStyleCnt="3"/>
      <dgm:spPr/>
      <dgm:t>
        <a:bodyPr/>
        <a:lstStyle/>
        <a:p>
          <a:endParaRPr lang="ru-RU"/>
        </a:p>
      </dgm:t>
    </dgm:pt>
    <dgm:pt modelId="{7E59CA77-2F5B-4B07-A0D4-408D8AD8E867}" type="pres">
      <dgm:prSet presAssocID="{57252032-DD46-4A5E-9FE4-9F23A706F9E5}" presName="node" presStyleCnt="0"/>
      <dgm:spPr/>
    </dgm:pt>
    <dgm:pt modelId="{FB4D2F35-4E6C-4CA7-88D7-4916126CB989}" type="pres">
      <dgm:prSet presAssocID="{57252032-DD46-4A5E-9FE4-9F23A706F9E5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5814-8236-419D-A058-3891FACD9E05}" type="pres">
      <dgm:prSet presAssocID="{57252032-DD46-4A5E-9FE4-9F23A706F9E5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C877F6-1B0B-47C5-8BDC-C89CE45DB6BB}" type="pres">
      <dgm:prSet presAssocID="{9F3DCB6A-CDAC-4986-887B-1AE6CA53997A}" presName="Name25" presStyleLbl="parChTrans1D1" presStyleIdx="1" presStyleCnt="3"/>
      <dgm:spPr/>
      <dgm:t>
        <a:bodyPr/>
        <a:lstStyle/>
        <a:p>
          <a:endParaRPr lang="ru-RU"/>
        </a:p>
      </dgm:t>
    </dgm:pt>
    <dgm:pt modelId="{2EA54EFA-AEE4-43AC-98B5-1861CD193F50}" type="pres">
      <dgm:prSet presAssocID="{94ECC278-C6F6-440A-A0DE-8E538E063D16}" presName="node" presStyleCnt="0"/>
      <dgm:spPr/>
    </dgm:pt>
    <dgm:pt modelId="{EA628669-73CA-458B-8479-CC20E75AC232}" type="pres">
      <dgm:prSet presAssocID="{94ECC278-C6F6-440A-A0DE-8E538E063D16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1EDBB-6244-482A-B7E3-E12CE513DEB1}" type="pres">
      <dgm:prSet presAssocID="{94ECC278-C6F6-440A-A0DE-8E538E063D16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97EBA-8175-4B2C-A176-DFD9840BBB3C}" type="pres">
      <dgm:prSet presAssocID="{5233C8C8-2455-406D-B5B3-CC598BADFFCC}" presName="Name25" presStyleLbl="parChTrans1D1" presStyleIdx="2" presStyleCnt="3"/>
      <dgm:spPr/>
      <dgm:t>
        <a:bodyPr/>
        <a:lstStyle/>
        <a:p>
          <a:endParaRPr lang="ru-RU"/>
        </a:p>
      </dgm:t>
    </dgm:pt>
    <dgm:pt modelId="{FF15F8B0-D3C2-49B1-BB4D-F796E63A11EB}" type="pres">
      <dgm:prSet presAssocID="{D320D8A3-9647-48B7-9522-CF5D912F762B}" presName="node" presStyleCnt="0"/>
      <dgm:spPr/>
    </dgm:pt>
    <dgm:pt modelId="{C356D6E3-FC8A-4B7B-8C66-FF9A1058B870}" type="pres">
      <dgm:prSet presAssocID="{D320D8A3-9647-48B7-9522-CF5D912F762B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06CD53-7EE4-4D77-80B6-7EB673811653}" type="pres">
      <dgm:prSet presAssocID="{D320D8A3-9647-48B7-9522-CF5D912F762B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F7C271-8ED1-4FA4-8A28-9D8DBF76DD0E}" type="presOf" srcId="{9F3DCB6A-CDAC-4986-887B-1AE6CA53997A}" destId="{B4C877F6-1B0B-47C5-8BDC-C89CE45DB6BB}" srcOrd="0" destOrd="0" presId="urn:microsoft.com/office/officeart/2005/8/layout/radial2"/>
    <dgm:cxn modelId="{356117FC-FD0F-4DD6-AD7B-3108E60EA5E7}" srcId="{01513859-89F3-48C2-9F37-FFFA50AF6E50}" destId="{57252032-DD46-4A5E-9FE4-9F23A706F9E5}" srcOrd="0" destOrd="0" parTransId="{C8DF3FEA-EC88-4ECD-B29C-0AC5E1DD801C}" sibTransId="{BD3D4E4D-351F-44F2-9185-90591292D0DA}"/>
    <dgm:cxn modelId="{E98C0FFC-8A85-4F21-953B-88A798EAD769}" srcId="{57252032-DD46-4A5E-9FE4-9F23A706F9E5}" destId="{3E11471A-3D34-4D7F-ACF2-5C2FEFFB7E87}" srcOrd="0" destOrd="0" parTransId="{E6BEF865-CCEC-4519-84AC-1AE91DDF904F}" sibTransId="{4B03EDAA-A30C-43FB-B84A-CD9ECD0A26C9}"/>
    <dgm:cxn modelId="{487EEA1D-9B28-4759-82A4-06AF21D484A9}" srcId="{01513859-89F3-48C2-9F37-FFFA50AF6E50}" destId="{94ECC278-C6F6-440A-A0DE-8E538E063D16}" srcOrd="1" destOrd="0" parTransId="{9F3DCB6A-CDAC-4986-887B-1AE6CA53997A}" sibTransId="{E16F45E2-EE0C-4B7F-9513-445CBF32D007}"/>
    <dgm:cxn modelId="{5D36E538-20A0-414F-945B-F8B70BDAE86D}" srcId="{57252032-DD46-4A5E-9FE4-9F23A706F9E5}" destId="{62E1107C-D4CC-4D46-BAF3-922D125B28FD}" srcOrd="1" destOrd="0" parTransId="{B3431764-8163-45FA-8DC2-5D02A6A3CF53}" sibTransId="{BDF861F9-E807-47E9-8E5A-406393584594}"/>
    <dgm:cxn modelId="{688A3982-115E-409C-ABB9-BF935AB3EAA5}" type="presOf" srcId="{C8DF3FEA-EC88-4ECD-B29C-0AC5E1DD801C}" destId="{32624E20-BDE5-44B3-A52B-B12335CB2D32}" srcOrd="0" destOrd="0" presId="urn:microsoft.com/office/officeart/2005/8/layout/radial2"/>
    <dgm:cxn modelId="{30492DE2-F01B-4E47-9FA2-A605CAA5A518}" srcId="{94ECC278-C6F6-440A-A0DE-8E538E063D16}" destId="{0B18C099-C79C-45F3-996C-E36B3CD97FC2}" srcOrd="1" destOrd="0" parTransId="{80962CCF-5E81-404D-B9C1-004488E18900}" sibTransId="{1D425631-C9E4-4893-8B1A-C214CA5CD8DA}"/>
    <dgm:cxn modelId="{A27D7C00-9EAF-4F3E-BC33-9610C66372F5}" type="presOf" srcId="{57252032-DD46-4A5E-9FE4-9F23A706F9E5}" destId="{FB4D2F35-4E6C-4CA7-88D7-4916126CB989}" srcOrd="0" destOrd="0" presId="urn:microsoft.com/office/officeart/2005/8/layout/radial2"/>
    <dgm:cxn modelId="{BEE726E3-BAE2-48A7-A74C-82D559022E43}" type="presOf" srcId="{CF82B284-F1E7-4A15-B00C-E155308B3B34}" destId="{1D06CD53-7EE4-4D77-80B6-7EB673811653}" srcOrd="0" destOrd="1" presId="urn:microsoft.com/office/officeart/2005/8/layout/radial2"/>
    <dgm:cxn modelId="{55F3507B-99A2-41D0-9B26-4B410710DC0F}" type="presOf" srcId="{41CA997A-F9C5-47C9-99EA-F413077F3995}" destId="{1D06CD53-7EE4-4D77-80B6-7EB673811653}" srcOrd="0" destOrd="0" presId="urn:microsoft.com/office/officeart/2005/8/layout/radial2"/>
    <dgm:cxn modelId="{35F34F48-9E03-48AA-ABCF-21E810227596}" srcId="{D320D8A3-9647-48B7-9522-CF5D912F762B}" destId="{CF82B284-F1E7-4A15-B00C-E155308B3B34}" srcOrd="1" destOrd="0" parTransId="{A9D3FF45-0FA0-4A59-9F7A-748A7E72D2B5}" sibTransId="{CD5C95D8-C721-4650-9E0F-C8AD4C2C1B77}"/>
    <dgm:cxn modelId="{E566C9D8-C175-4A01-B9D6-CF13EFEF35B0}" type="presOf" srcId="{01513859-89F3-48C2-9F37-FFFA50AF6E50}" destId="{1EDC84B3-C33A-4714-A94C-2ED771817E72}" srcOrd="0" destOrd="0" presId="urn:microsoft.com/office/officeart/2005/8/layout/radial2"/>
    <dgm:cxn modelId="{C0B070A2-201F-4486-A322-66B8733B9BB6}" srcId="{01513859-89F3-48C2-9F37-FFFA50AF6E50}" destId="{D320D8A3-9647-48B7-9522-CF5D912F762B}" srcOrd="2" destOrd="0" parTransId="{5233C8C8-2455-406D-B5B3-CC598BADFFCC}" sibTransId="{150EEE89-29D0-40B3-9E92-26801F13B6DA}"/>
    <dgm:cxn modelId="{EB3A9484-A248-4E6B-8AF1-20DBACB27FE4}" type="presOf" srcId="{5233C8C8-2455-406D-B5B3-CC598BADFFCC}" destId="{AE497EBA-8175-4B2C-A176-DFD9840BBB3C}" srcOrd="0" destOrd="0" presId="urn:microsoft.com/office/officeart/2005/8/layout/radial2"/>
    <dgm:cxn modelId="{BAD831FD-62A1-4994-9982-DE9157604E6C}" type="presOf" srcId="{CA310C79-07F1-45B6-A131-F0B3FDA31AB6}" destId="{EF21EDBB-6244-482A-B7E3-E12CE513DEB1}" srcOrd="0" destOrd="0" presId="urn:microsoft.com/office/officeart/2005/8/layout/radial2"/>
    <dgm:cxn modelId="{5655E804-05A2-4159-B83D-33267F16D54A}" srcId="{94ECC278-C6F6-440A-A0DE-8E538E063D16}" destId="{CA310C79-07F1-45B6-A131-F0B3FDA31AB6}" srcOrd="0" destOrd="0" parTransId="{3C03B8A6-4277-471C-B0C5-4D6FE9D55E02}" sibTransId="{A4900231-87E0-497F-BC40-6F4E7B2AB0F2}"/>
    <dgm:cxn modelId="{6493490B-9720-40B8-BE9E-076F3B86DA1B}" type="presOf" srcId="{62E1107C-D4CC-4D46-BAF3-922D125B28FD}" destId="{216E5814-8236-419D-A058-3891FACD9E05}" srcOrd="0" destOrd="1" presId="urn:microsoft.com/office/officeart/2005/8/layout/radial2"/>
    <dgm:cxn modelId="{566C438F-6B94-4791-94B0-9E25A2AA9EEE}" type="presOf" srcId="{94ECC278-C6F6-440A-A0DE-8E538E063D16}" destId="{EA628669-73CA-458B-8479-CC20E75AC232}" srcOrd="0" destOrd="0" presId="urn:microsoft.com/office/officeart/2005/8/layout/radial2"/>
    <dgm:cxn modelId="{1118B991-267D-4D36-AB4D-8B3B8326FAEA}" type="presOf" srcId="{0B18C099-C79C-45F3-996C-E36B3CD97FC2}" destId="{EF21EDBB-6244-482A-B7E3-E12CE513DEB1}" srcOrd="0" destOrd="1" presId="urn:microsoft.com/office/officeart/2005/8/layout/radial2"/>
    <dgm:cxn modelId="{920B8E12-53E7-40C2-BAAC-EE21CAC95BD9}" type="presOf" srcId="{3E11471A-3D34-4D7F-ACF2-5C2FEFFB7E87}" destId="{216E5814-8236-419D-A058-3891FACD9E05}" srcOrd="0" destOrd="0" presId="urn:microsoft.com/office/officeart/2005/8/layout/radial2"/>
    <dgm:cxn modelId="{7A2CEB44-7FEE-4304-94BF-F7D0FB8278D6}" srcId="{D320D8A3-9647-48B7-9522-CF5D912F762B}" destId="{41CA997A-F9C5-47C9-99EA-F413077F3995}" srcOrd="0" destOrd="0" parTransId="{7D1C01EE-1FCC-4A92-97BE-C15E0E1DD7DA}" sibTransId="{B917C737-1C77-4492-8ED6-6EAFCFF2F470}"/>
    <dgm:cxn modelId="{0ED903B8-4C3B-49E7-A0BE-E8B09D87A904}" type="presOf" srcId="{D320D8A3-9647-48B7-9522-CF5D912F762B}" destId="{C356D6E3-FC8A-4B7B-8C66-FF9A1058B870}" srcOrd="0" destOrd="0" presId="urn:microsoft.com/office/officeart/2005/8/layout/radial2"/>
    <dgm:cxn modelId="{8E8A4151-898E-42BE-AD30-7F65AD83F489}" type="presParOf" srcId="{1EDC84B3-C33A-4714-A94C-2ED771817E72}" destId="{C5661A44-8270-43F5-835F-6E160B89ABAE}" srcOrd="0" destOrd="0" presId="urn:microsoft.com/office/officeart/2005/8/layout/radial2"/>
    <dgm:cxn modelId="{C91B35AE-A946-412E-AA87-7D358CEE8F13}" type="presParOf" srcId="{C5661A44-8270-43F5-835F-6E160B89ABAE}" destId="{546BDD76-CFFA-4620-993D-D82823B39EFA}" srcOrd="0" destOrd="0" presId="urn:microsoft.com/office/officeart/2005/8/layout/radial2"/>
    <dgm:cxn modelId="{416933EE-C796-4D3B-8915-EFA09B0F0891}" type="presParOf" srcId="{546BDD76-CFFA-4620-993D-D82823B39EFA}" destId="{18814457-6679-4DAB-BA49-8E41C358C8D4}" srcOrd="0" destOrd="0" presId="urn:microsoft.com/office/officeart/2005/8/layout/radial2"/>
    <dgm:cxn modelId="{201036FD-6232-4BC0-9B2E-656456B5F804}" type="presParOf" srcId="{546BDD76-CFFA-4620-993D-D82823B39EFA}" destId="{37E08368-DFC6-4A51-9EB0-B6DC0EFBD3AF}" srcOrd="1" destOrd="0" presId="urn:microsoft.com/office/officeart/2005/8/layout/radial2"/>
    <dgm:cxn modelId="{63449851-5ED6-4185-9B61-488D486CF1D5}" type="presParOf" srcId="{C5661A44-8270-43F5-835F-6E160B89ABAE}" destId="{32624E20-BDE5-44B3-A52B-B12335CB2D32}" srcOrd="1" destOrd="0" presId="urn:microsoft.com/office/officeart/2005/8/layout/radial2"/>
    <dgm:cxn modelId="{0070B2AF-3BC0-4AAC-850D-4364E5D6CA51}" type="presParOf" srcId="{C5661A44-8270-43F5-835F-6E160B89ABAE}" destId="{7E59CA77-2F5B-4B07-A0D4-408D8AD8E867}" srcOrd="2" destOrd="0" presId="urn:microsoft.com/office/officeart/2005/8/layout/radial2"/>
    <dgm:cxn modelId="{2BD01D9F-4B10-4CE9-9CDE-0E745821CEBA}" type="presParOf" srcId="{7E59CA77-2F5B-4B07-A0D4-408D8AD8E867}" destId="{FB4D2F35-4E6C-4CA7-88D7-4916126CB989}" srcOrd="0" destOrd="0" presId="urn:microsoft.com/office/officeart/2005/8/layout/radial2"/>
    <dgm:cxn modelId="{12051DC5-D660-4263-8E40-ECB1FA9E5797}" type="presParOf" srcId="{7E59CA77-2F5B-4B07-A0D4-408D8AD8E867}" destId="{216E5814-8236-419D-A058-3891FACD9E05}" srcOrd="1" destOrd="0" presId="urn:microsoft.com/office/officeart/2005/8/layout/radial2"/>
    <dgm:cxn modelId="{5DFC5C93-6EAE-4755-A359-D52674D9095C}" type="presParOf" srcId="{C5661A44-8270-43F5-835F-6E160B89ABAE}" destId="{B4C877F6-1B0B-47C5-8BDC-C89CE45DB6BB}" srcOrd="3" destOrd="0" presId="urn:microsoft.com/office/officeart/2005/8/layout/radial2"/>
    <dgm:cxn modelId="{28C357C4-8794-40D4-8EB4-B239AB217E18}" type="presParOf" srcId="{C5661A44-8270-43F5-835F-6E160B89ABAE}" destId="{2EA54EFA-AEE4-43AC-98B5-1861CD193F50}" srcOrd="4" destOrd="0" presId="urn:microsoft.com/office/officeart/2005/8/layout/radial2"/>
    <dgm:cxn modelId="{8D065AA0-7BD4-48EC-8CD7-08DAB10C931E}" type="presParOf" srcId="{2EA54EFA-AEE4-43AC-98B5-1861CD193F50}" destId="{EA628669-73CA-458B-8479-CC20E75AC232}" srcOrd="0" destOrd="0" presId="urn:microsoft.com/office/officeart/2005/8/layout/radial2"/>
    <dgm:cxn modelId="{407F6478-8CFE-4BAD-AB64-D71329A93191}" type="presParOf" srcId="{2EA54EFA-AEE4-43AC-98B5-1861CD193F50}" destId="{EF21EDBB-6244-482A-B7E3-E12CE513DEB1}" srcOrd="1" destOrd="0" presId="urn:microsoft.com/office/officeart/2005/8/layout/radial2"/>
    <dgm:cxn modelId="{0D64D8D8-DEBA-4E4B-B982-707949D26AFC}" type="presParOf" srcId="{C5661A44-8270-43F5-835F-6E160B89ABAE}" destId="{AE497EBA-8175-4B2C-A176-DFD9840BBB3C}" srcOrd="5" destOrd="0" presId="urn:microsoft.com/office/officeart/2005/8/layout/radial2"/>
    <dgm:cxn modelId="{F3F0E92B-B231-438F-8263-59FA7891EC32}" type="presParOf" srcId="{C5661A44-8270-43F5-835F-6E160B89ABAE}" destId="{FF15F8B0-D3C2-49B1-BB4D-F796E63A11EB}" srcOrd="6" destOrd="0" presId="urn:microsoft.com/office/officeart/2005/8/layout/radial2"/>
    <dgm:cxn modelId="{39DD3C70-81F8-435C-AC61-A3A9EBFAC73B}" type="presParOf" srcId="{FF15F8B0-D3C2-49B1-BB4D-F796E63A11EB}" destId="{C356D6E3-FC8A-4B7B-8C66-FF9A1058B870}" srcOrd="0" destOrd="0" presId="urn:microsoft.com/office/officeart/2005/8/layout/radial2"/>
    <dgm:cxn modelId="{9F70241D-FEEF-4D3E-8BEE-8662F03A4A4C}" type="presParOf" srcId="{FF15F8B0-D3C2-49B1-BB4D-F796E63A11EB}" destId="{1D06CD53-7EE4-4D77-80B6-7EB673811653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01B6-868B-4C14-8642-182147E5CB67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CAAB-886A-45C7-95EF-899547ADB2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Доказательство замкнутости регулярных выражений относительно объединения было</a:t>
            </a:r>
          </a:p>
          <a:p>
            <a:r>
              <a:rPr lang="ru-RU" dirty="0" smtClean="0"/>
              <a:t>исключительно легким, поскольку объединение является одной из трех операций, определяющих регулярные выражения.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/>
              <a:t>Со</a:t>
            </a:r>
            <a:r>
              <a:rPr lang="ru-RU" dirty="0" smtClean="0"/>
              <a:t>стояниями автомата </a:t>
            </a:r>
            <a:r>
              <a:rPr lang="ru-RU" i="1" dirty="0" smtClean="0"/>
              <a:t>A будут пары состояний, первое из которых принадлежит A(L), а вто</a:t>
            </a:r>
            <a:r>
              <a:rPr lang="ru-RU" dirty="0" smtClean="0"/>
              <a:t>рое — </a:t>
            </a:r>
            <a:r>
              <a:rPr lang="ru-RU" i="1" dirty="0" smtClean="0"/>
              <a:t>A(M). Чтобы построить переходы автомата A, предположим, что он находится в со</a:t>
            </a:r>
            <a:r>
              <a:rPr lang="ru-RU" dirty="0" smtClean="0"/>
              <a:t>стоянии (</a:t>
            </a:r>
            <a:r>
              <a:rPr lang="ru-RU" i="1" dirty="0" err="1" smtClean="0"/>
              <a:t>p</a:t>
            </a:r>
            <a:r>
              <a:rPr lang="ru-RU" i="1" dirty="0" smtClean="0"/>
              <a:t>, </a:t>
            </a:r>
            <a:r>
              <a:rPr lang="ru-RU" i="1" dirty="0" err="1" smtClean="0"/>
              <a:t>q</a:t>
            </a:r>
            <a:r>
              <a:rPr lang="ru-RU" i="1" dirty="0" smtClean="0"/>
              <a:t>), где </a:t>
            </a:r>
            <a:r>
              <a:rPr lang="ru-RU" i="1" dirty="0" err="1" smtClean="0"/>
              <a:t>p</a:t>
            </a:r>
            <a:r>
              <a:rPr lang="ru-RU" i="1" dirty="0" smtClean="0"/>
              <a:t> — состояние автомата AL, а </a:t>
            </a:r>
            <a:r>
              <a:rPr lang="ru-RU" i="1" dirty="0" err="1" smtClean="0"/>
              <a:t>q</a:t>
            </a:r>
            <a:r>
              <a:rPr lang="ru-RU" i="1" dirty="0" smtClean="0"/>
              <a:t> — состояние A(M). Нам известно, как </a:t>
            </a:r>
          </a:p>
          <a:p>
            <a:r>
              <a:rPr lang="ru-RU" dirty="0" smtClean="0"/>
              <a:t>ведет себя автомат </a:t>
            </a:r>
            <a:r>
              <a:rPr lang="ru-RU" i="1" dirty="0" smtClean="0"/>
              <a:t>AL, получая на входе символ </a:t>
            </a:r>
            <a:r>
              <a:rPr lang="ru-RU" i="1" dirty="0" err="1" smtClean="0"/>
              <a:t>a</a:t>
            </a:r>
            <a:r>
              <a:rPr lang="ru-RU" i="1" dirty="0" smtClean="0"/>
              <a:t>. Пусть он переходит в состояние </a:t>
            </a:r>
            <a:r>
              <a:rPr lang="ru-RU" i="1" dirty="0" err="1" smtClean="0"/>
              <a:t>s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Также допустим, что автомат </a:t>
            </a:r>
            <a:r>
              <a:rPr lang="ru-RU" i="1" dirty="0" smtClean="0"/>
              <a:t>AM по входному символу </a:t>
            </a:r>
            <a:r>
              <a:rPr lang="ru-RU" i="1" dirty="0" err="1" smtClean="0"/>
              <a:t>a</a:t>
            </a:r>
            <a:r>
              <a:rPr lang="ru-RU" i="1" dirty="0" smtClean="0"/>
              <a:t> совершает переход в состояние</a:t>
            </a:r>
          </a:p>
          <a:p>
            <a:r>
              <a:rPr lang="ru-RU" i="1" dirty="0" err="1" smtClean="0"/>
              <a:t>t</a:t>
            </a:r>
            <a:r>
              <a:rPr lang="ru-RU" i="1" dirty="0" smtClean="0"/>
              <a:t>. Тогда следующим состоянием автомата A будет (</a:t>
            </a:r>
            <a:r>
              <a:rPr lang="ru-RU" i="1" dirty="0" err="1" smtClean="0"/>
              <a:t>s</a:t>
            </a:r>
            <a:r>
              <a:rPr lang="ru-RU" i="1" dirty="0" smtClean="0"/>
              <a:t>, </a:t>
            </a:r>
            <a:r>
              <a:rPr lang="ru-RU" i="1" dirty="0" err="1" smtClean="0"/>
              <a:t>t</a:t>
            </a:r>
            <a:r>
              <a:rPr lang="ru-RU" i="1" dirty="0" smtClean="0"/>
              <a:t>). Таким образом, автомат A моде-</a:t>
            </a:r>
          </a:p>
          <a:p>
            <a:r>
              <a:rPr lang="ru-RU" dirty="0" err="1" smtClean="0"/>
              <a:t>лирует</a:t>
            </a:r>
            <a:r>
              <a:rPr lang="ru-RU" dirty="0" smtClean="0"/>
              <a:t> работу автоматов </a:t>
            </a:r>
            <a:r>
              <a:rPr lang="ru-RU" i="1" dirty="0" smtClean="0"/>
              <a:t>AL и AM. Эта идея в общих чертах представлена на рис. 4.3.</a:t>
            </a:r>
          </a:p>
          <a:p>
            <a:r>
              <a:rPr lang="ru-RU" dirty="0" smtClean="0"/>
              <a:t>Остальные детали доказательства очень просты. Начальным состоянием автомата </a:t>
            </a:r>
            <a:r>
              <a:rPr lang="ru-RU" i="1" dirty="0" smtClean="0"/>
              <a:t>A</a:t>
            </a:r>
          </a:p>
          <a:p>
            <a:r>
              <a:rPr lang="ru-RU" dirty="0" smtClean="0"/>
              <a:t>будет пара начальных состояний автоматов </a:t>
            </a:r>
            <a:r>
              <a:rPr lang="ru-RU" i="1" dirty="0" smtClean="0"/>
              <a:t>AL и AM. Поскольку автомат A допускает то-</a:t>
            </a:r>
          </a:p>
          <a:p>
            <a:r>
              <a:rPr lang="ru-RU" dirty="0" err="1" smtClean="0"/>
              <a:t>гда</a:t>
            </a:r>
            <a:r>
              <a:rPr lang="ru-RU" dirty="0" smtClean="0"/>
              <a:t> и только тогда, когда допускают оба автомата </a:t>
            </a:r>
            <a:r>
              <a:rPr lang="ru-RU" i="1" dirty="0" smtClean="0"/>
              <a:t>AL и AM, в качестве допускающих со-</a:t>
            </a:r>
          </a:p>
          <a:p>
            <a:r>
              <a:rPr lang="ru-RU" dirty="0" smtClean="0"/>
              <a:t>стояний автомата </a:t>
            </a:r>
            <a:r>
              <a:rPr lang="ru-RU" i="1" dirty="0" smtClean="0"/>
              <a:t>A выбираем все пары (</a:t>
            </a:r>
            <a:r>
              <a:rPr lang="ru-RU" i="1" dirty="0" err="1" smtClean="0"/>
              <a:t>p</a:t>
            </a:r>
            <a:r>
              <a:rPr lang="ru-RU" i="1" dirty="0" smtClean="0"/>
              <a:t>, </a:t>
            </a:r>
            <a:r>
              <a:rPr lang="ru-RU" i="1" dirty="0" err="1" smtClean="0"/>
              <a:t>q</a:t>
            </a:r>
            <a:r>
              <a:rPr lang="ru-RU" i="1" dirty="0" smtClean="0"/>
              <a:t>), где </a:t>
            </a:r>
            <a:r>
              <a:rPr lang="ru-RU" i="1" dirty="0" err="1" smtClean="0"/>
              <a:t>p</a:t>
            </a:r>
            <a:r>
              <a:rPr lang="ru-RU" i="1" dirty="0" smtClean="0"/>
              <a:t> — допускающее состояние автомата</a:t>
            </a:r>
          </a:p>
          <a:p>
            <a:r>
              <a:rPr lang="ru-RU" i="1" dirty="0" smtClean="0"/>
              <a:t>AL, а </a:t>
            </a:r>
            <a:r>
              <a:rPr lang="ru-RU" i="1" dirty="0" err="1" smtClean="0"/>
              <a:t>q</a:t>
            </a:r>
            <a:r>
              <a:rPr lang="ru-RU" i="1" dirty="0" smtClean="0"/>
              <a:t> —AM. Формально автомат A определяется как</a:t>
            </a:r>
          </a:p>
          <a:p>
            <a:r>
              <a:rPr lang="en-US" i="1" dirty="0" smtClean="0"/>
              <a:t>A = (QL × QM, </a:t>
            </a:r>
            <a:r>
              <a:rPr lang="el-GR" i="1" dirty="0" smtClean="0"/>
              <a:t>Σ, δ, (</a:t>
            </a:r>
            <a:r>
              <a:rPr lang="en-US" i="1" dirty="0" err="1" smtClean="0"/>
              <a:t>qL</a:t>
            </a:r>
            <a:r>
              <a:rPr lang="en-US" i="1" dirty="0" smtClean="0"/>
              <a:t>, </a:t>
            </a:r>
            <a:r>
              <a:rPr lang="en-US" i="1" dirty="0" err="1" smtClean="0"/>
              <a:t>qM</a:t>
            </a:r>
            <a:r>
              <a:rPr lang="en-US" i="1" dirty="0" smtClean="0"/>
              <a:t>), (FL × FM),</a:t>
            </a:r>
          </a:p>
          <a:p>
            <a:r>
              <a:rPr lang="pt-BR" dirty="0" smtClean="0"/>
              <a:t>где δ((</a:t>
            </a:r>
            <a:r>
              <a:rPr lang="pt-BR" i="1" dirty="0" smtClean="0"/>
              <a:t>p, q), a) = (δL(p, a), δM(q, a)).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Пусть язык 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определяется регулярным выражением (</a:t>
            </a:r>
            <a:r>
              <a:rPr lang="ru-RU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+ 1)0*. Тогда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согласно правилу для конкатенации 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 — это язык выражения (</a:t>
            </a:r>
            <a:r>
              <a:rPr lang="ru-RU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0*)R(0 + 1)R.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 smtClean="0"/>
              <a:t>Рассмотрим язык L регулярного выражения </a:t>
            </a:r>
            <a:r>
              <a:rPr lang="ru-RU" dirty="0" smtClean="0"/>
              <a:t>10*1, т.е. все цепочки, которые начинаются и заканчиваются единицей, а между ними содержат произвольное число нулей.</a:t>
            </a:r>
          </a:p>
          <a:p>
            <a:r>
              <a:rPr lang="ru-RU" i="1" dirty="0" smtClean="0"/>
              <a:t>Идея применения гомоморфизма непосредственно к регулярному</a:t>
            </a:r>
          </a:p>
          <a:p>
            <a:r>
              <a:rPr lang="ru-RU" dirty="0" smtClean="0"/>
              <a:t>выражению используется для доказательства замкнутости регулярных языков относи-</a:t>
            </a:r>
          </a:p>
          <a:p>
            <a:r>
              <a:rPr lang="ru-RU" dirty="0" err="1" smtClean="0"/>
              <a:t>тельно</a:t>
            </a:r>
            <a:r>
              <a:rPr lang="ru-RU" dirty="0" smtClean="0"/>
              <a:t> гомоморфизма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Следовательно, </a:t>
            </a:r>
            <a:r>
              <a:rPr lang="ru-RU" i="1" dirty="0" smtClean="0"/>
              <a:t>L(</a:t>
            </a:r>
            <a:r>
              <a:rPr lang="ru-RU" i="1" dirty="0" err="1" smtClean="0"/>
              <a:t>h</a:t>
            </a:r>
            <a:r>
              <a:rPr lang="ru-RU" i="1" dirty="0" smtClean="0"/>
              <a:t>(E)) = L(E). В то же время, если E равно ∅ или </a:t>
            </a:r>
            <a:r>
              <a:rPr lang="ru-RU" i="1" dirty="0" err="1" smtClean="0"/>
              <a:t>ε</a:t>
            </a:r>
            <a:r>
              <a:rPr lang="ru-RU" i="1" dirty="0" smtClean="0"/>
              <a:t>, то L(E)</a:t>
            </a:r>
          </a:p>
          <a:p>
            <a:r>
              <a:rPr lang="ru-RU" dirty="0" smtClean="0"/>
              <a:t>либо не содержит ни одной цепочки, либо состоит из цепочки без символов. Таким </a:t>
            </a:r>
            <a:r>
              <a:rPr lang="ru-RU" dirty="0" err="1" smtClean="0"/>
              <a:t>обра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зом</a:t>
            </a:r>
            <a:r>
              <a:rPr lang="ru-RU" dirty="0" smtClean="0"/>
              <a:t>, в обоих случаях </a:t>
            </a:r>
            <a:r>
              <a:rPr lang="ru-RU" i="1" dirty="0" err="1" smtClean="0"/>
              <a:t>h</a:t>
            </a:r>
            <a:r>
              <a:rPr lang="ru-RU" i="1" dirty="0" smtClean="0"/>
              <a:t>(L(E)) = L(E). Из этого следует, что L(</a:t>
            </a:r>
            <a:r>
              <a:rPr lang="ru-RU" i="1" dirty="0" err="1" smtClean="0"/>
              <a:t>h</a:t>
            </a:r>
            <a:r>
              <a:rPr lang="ru-RU" i="1" dirty="0" smtClean="0"/>
              <a:t>(E)) = L(E) = </a:t>
            </a:r>
            <a:r>
              <a:rPr lang="ru-RU" i="1" dirty="0" err="1" smtClean="0"/>
              <a:t>h</a:t>
            </a:r>
            <a:r>
              <a:rPr lang="ru-RU" i="1" dirty="0" smtClean="0"/>
              <a:t>(L(E)).</a:t>
            </a:r>
            <a:endParaRPr lang="ru-RU" dirty="0" smtClean="0"/>
          </a:p>
          <a:p>
            <a:r>
              <a:rPr lang="ru-RU" dirty="0" smtClean="0"/>
              <a:t>Возможен еще один базисный вариант, когда </a:t>
            </a:r>
            <a:r>
              <a:rPr lang="ru-RU" i="1" dirty="0" smtClean="0"/>
              <a:t>E = </a:t>
            </a:r>
            <a:r>
              <a:rPr lang="ru-RU" dirty="0" err="1" smtClean="0"/>
              <a:t>a</a:t>
            </a:r>
            <a:r>
              <a:rPr lang="ru-RU" dirty="0" smtClean="0"/>
              <a:t> для некоторого символа </a:t>
            </a:r>
            <a:r>
              <a:rPr lang="ru-RU" dirty="0" err="1" smtClean="0"/>
              <a:t>a</a:t>
            </a:r>
            <a:r>
              <a:rPr lang="ru-RU" dirty="0" smtClean="0"/>
              <a:t> из Σ. </a:t>
            </a:r>
          </a:p>
          <a:p>
            <a:r>
              <a:rPr lang="ru-RU" dirty="0" smtClean="0"/>
              <a:t>В этом случае </a:t>
            </a:r>
            <a:r>
              <a:rPr lang="ru-RU" i="1" dirty="0" smtClean="0"/>
              <a:t>L(E) = {</a:t>
            </a:r>
            <a:r>
              <a:rPr lang="ru-RU" i="1" dirty="0" err="1" smtClean="0"/>
              <a:t>a</a:t>
            </a:r>
            <a:r>
              <a:rPr lang="ru-RU" i="1" dirty="0" smtClean="0"/>
              <a:t>}, и </a:t>
            </a:r>
            <a:r>
              <a:rPr lang="ru-RU" i="1" dirty="0" err="1" smtClean="0"/>
              <a:t>h</a:t>
            </a:r>
            <a:r>
              <a:rPr lang="ru-RU" i="1" dirty="0" smtClean="0"/>
              <a:t>(L(E)) = {</a:t>
            </a:r>
            <a:r>
              <a:rPr lang="ru-RU" i="1" dirty="0" err="1" smtClean="0"/>
              <a:t>h</a:t>
            </a:r>
            <a:r>
              <a:rPr lang="ru-RU" i="1" dirty="0" smtClean="0"/>
              <a:t>(</a:t>
            </a:r>
            <a:r>
              <a:rPr lang="ru-RU" i="1" dirty="0" err="1" smtClean="0"/>
              <a:t>a</a:t>
            </a:r>
            <a:r>
              <a:rPr lang="ru-RU" i="1" dirty="0" smtClean="0"/>
              <a:t>)}. Выражение </a:t>
            </a:r>
            <a:r>
              <a:rPr lang="ru-RU" i="1" dirty="0" err="1" smtClean="0"/>
              <a:t>h</a:t>
            </a:r>
            <a:r>
              <a:rPr lang="ru-RU" i="1" dirty="0" smtClean="0"/>
              <a:t>(E) представляет собой цепочку</a:t>
            </a:r>
          </a:p>
          <a:p>
            <a:r>
              <a:rPr lang="ru-RU" dirty="0" smtClean="0"/>
              <a:t>символов </a:t>
            </a:r>
            <a:r>
              <a:rPr lang="ru-RU" i="1" dirty="0" err="1" smtClean="0"/>
              <a:t>h</a:t>
            </a:r>
            <a:r>
              <a:rPr lang="ru-RU" i="1" dirty="0" smtClean="0"/>
              <a:t>(</a:t>
            </a:r>
            <a:r>
              <a:rPr lang="ru-RU" i="1" dirty="0" err="1" smtClean="0"/>
              <a:t>a</a:t>
            </a:r>
            <a:r>
              <a:rPr lang="ru-RU" i="1" dirty="0" smtClean="0"/>
              <a:t>). Таким образом, язык L(</a:t>
            </a:r>
            <a:r>
              <a:rPr lang="ru-RU" i="1" dirty="0" err="1" smtClean="0"/>
              <a:t>h</a:t>
            </a:r>
            <a:r>
              <a:rPr lang="ru-RU" i="1" dirty="0" smtClean="0"/>
              <a:t>(E)) также совпадает с {</a:t>
            </a:r>
            <a:r>
              <a:rPr lang="ru-RU" i="1" dirty="0" err="1" smtClean="0"/>
              <a:t>h</a:t>
            </a:r>
            <a:r>
              <a:rPr lang="ru-RU" i="1" dirty="0" smtClean="0"/>
              <a:t>(</a:t>
            </a:r>
            <a:r>
              <a:rPr lang="ru-RU" i="1" dirty="0" err="1" smtClean="0"/>
              <a:t>a</a:t>
            </a:r>
            <a:r>
              <a:rPr lang="ru-RU" i="1" dirty="0" smtClean="0"/>
              <a:t>)}, и, следовательно,</a:t>
            </a:r>
          </a:p>
          <a:p>
            <a:r>
              <a:rPr lang="en-US" i="1" dirty="0" smtClean="0"/>
              <a:t>L(h(E)) = h(L(E)).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 Нам также известно, что </a:t>
            </a:r>
            <a:r>
              <a:rPr lang="ru-RU" i="1" u="sng" dirty="0" smtClean="0"/>
              <a:t>L(E) = L(F) U L(G) </a:t>
            </a:r>
            <a:r>
              <a:rPr lang="ru-RU" i="1" dirty="0" smtClean="0"/>
              <a:t>и </a:t>
            </a:r>
            <a:r>
              <a:rPr lang="pt-BR" i="1" u="sng" dirty="0" smtClean="0"/>
              <a:t>L(h(E)) = L(h(F) + h(G)) = L(h(F)) U L(h(G)) </a:t>
            </a:r>
            <a:endParaRPr lang="pt-BR" i="1" dirty="0" smtClean="0"/>
          </a:p>
          <a:p>
            <a:r>
              <a:rPr lang="ru-RU" dirty="0" smtClean="0"/>
              <a:t>по определению операции + для регулярных выражений. Наконец,</a:t>
            </a:r>
          </a:p>
          <a:p>
            <a:r>
              <a:rPr lang="pt-BR" sz="1600" i="1" u="sng" dirty="0" smtClean="0"/>
              <a:t>h(L(E)) = h(L(F) U L(G)) = h(L(F)) U h(L(G)), </a:t>
            </a:r>
          </a:p>
          <a:p>
            <a:r>
              <a:rPr lang="ru-RU" dirty="0" smtClean="0"/>
              <a:t>поскольку </a:t>
            </a:r>
            <a:r>
              <a:rPr lang="ru-RU" i="1" dirty="0" err="1" smtClean="0"/>
              <a:t>h</a:t>
            </a:r>
            <a:r>
              <a:rPr lang="ru-RU" i="1" dirty="0" smtClean="0"/>
              <a:t> применяется к языку путем применения его к каждой цепочке этого языка</a:t>
            </a:r>
          </a:p>
          <a:p>
            <a:r>
              <a:rPr lang="ru-RU" dirty="0" smtClean="0"/>
              <a:t>по отдельности. По индуктивной гипотезе </a:t>
            </a:r>
            <a:r>
              <a:rPr lang="ru-RU" i="1" dirty="0" smtClean="0"/>
              <a:t>L(</a:t>
            </a:r>
            <a:r>
              <a:rPr lang="ru-RU" i="1" dirty="0" err="1" smtClean="0"/>
              <a:t>h</a:t>
            </a:r>
            <a:r>
              <a:rPr lang="ru-RU" i="1" dirty="0" smtClean="0"/>
              <a:t>(F)) = </a:t>
            </a:r>
            <a:r>
              <a:rPr lang="ru-RU" i="1" dirty="0" err="1" smtClean="0"/>
              <a:t>h</a:t>
            </a:r>
            <a:r>
              <a:rPr lang="ru-RU" i="1" dirty="0" smtClean="0"/>
              <a:t>(L(F)) и L(</a:t>
            </a:r>
            <a:r>
              <a:rPr lang="ru-RU" i="1" dirty="0" err="1" smtClean="0"/>
              <a:t>h</a:t>
            </a:r>
            <a:r>
              <a:rPr lang="ru-RU" i="1" dirty="0" smtClean="0"/>
              <a:t>(G)) = </a:t>
            </a:r>
            <a:r>
              <a:rPr lang="ru-RU" i="1" dirty="0" err="1" smtClean="0"/>
              <a:t>h</a:t>
            </a:r>
            <a:r>
              <a:rPr lang="ru-RU" i="1" dirty="0" smtClean="0"/>
              <a:t>(L(G)). Таким</a:t>
            </a:r>
          </a:p>
          <a:p>
            <a:r>
              <a:rPr lang="ru-RU" dirty="0" smtClean="0"/>
              <a:t>образом, правые части выражений (4.2) и (4.3) эквивалентны, и, следовательно,</a:t>
            </a:r>
          </a:p>
          <a:p>
            <a:r>
              <a:rPr lang="en-US" i="1" dirty="0" smtClean="0"/>
              <a:t>L(h(E)) = h(L(E)).</a:t>
            </a:r>
            <a:endParaRPr lang="en-US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Гомоморфизм можно применять “назад”, и это также сохраняет регулярность языков.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AAB-886A-45C7-95EF-899547ADB2D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988A-3CE6-4800-AB7E-C28792153B13}" type="datetimeFigureOut">
              <a:rPr lang="ru-RU" smtClean="0"/>
              <a:pPr/>
              <a:t>06.04.2015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8F1-3B69-4B73-8AC4-503F1CA144C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44098" y="4500570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6626" name="Picture 2" descr="http://true-coder.ru/wp-content/uploads/2013/12/js-regular-expressions-synta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4929198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42899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71536" y="1571612"/>
            <a:ext cx="7715272" cy="1612901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Регулярные языки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Обращение является еще одной операцией, сохраняющей регулярность языков</a:t>
            </a:r>
            <a:endParaRPr lang="ru-RU" sz="2800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857256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71472" y="3357562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задан язык </a:t>
            </a:r>
            <a:r>
              <a:rPr lang="ru-RU" i="1" dirty="0"/>
              <a:t>L, который есть L(A) для некоторого конечного автомата A</a:t>
            </a:r>
            <a:r>
              <a:rPr lang="ru-RU" i="1" dirty="0" smtClean="0"/>
              <a:t>,</a:t>
            </a:r>
            <a:r>
              <a:rPr lang="ru-RU" dirty="0" smtClean="0"/>
              <a:t>, </a:t>
            </a:r>
            <a:r>
              <a:rPr lang="ru-RU" dirty="0"/>
              <a:t>то можно построить автомат для </a:t>
            </a:r>
            <a:r>
              <a:rPr lang="ru-RU" i="1" dirty="0"/>
              <a:t>LR </a:t>
            </a:r>
            <a:r>
              <a:rPr lang="ru-RU" i="1" dirty="0" smtClean="0"/>
              <a:t>следующим </a:t>
            </a:r>
            <a:r>
              <a:rPr lang="ru-RU" dirty="0" smtClean="0"/>
              <a:t>образом</a:t>
            </a:r>
            <a:r>
              <a:rPr lang="ru-RU" dirty="0"/>
              <a:t>.</a:t>
            </a:r>
          </a:p>
          <a:p>
            <a:r>
              <a:rPr lang="ru-RU" dirty="0"/>
              <a:t>1. Обратить все дуги на диаграмме переходов автомата </a:t>
            </a:r>
            <a:r>
              <a:rPr lang="ru-RU" i="1" dirty="0"/>
              <a:t>A.</a:t>
            </a:r>
          </a:p>
          <a:p>
            <a:r>
              <a:rPr lang="ru-RU" dirty="0"/>
              <a:t>2. Сделать начальное состояние автомата </a:t>
            </a:r>
            <a:r>
              <a:rPr lang="ru-RU" i="1" dirty="0"/>
              <a:t>A единственным допускающим </a:t>
            </a:r>
            <a:r>
              <a:rPr lang="ru-RU" i="1" dirty="0" smtClean="0"/>
              <a:t>состоянием </a:t>
            </a:r>
            <a:r>
              <a:rPr lang="ru-RU" dirty="0" smtClean="0"/>
              <a:t>нового </a:t>
            </a:r>
            <a:r>
              <a:rPr lang="ru-RU" dirty="0"/>
              <a:t>автомата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3</a:t>
            </a:r>
            <a:r>
              <a:rPr lang="ru-RU" dirty="0"/>
              <a:t>. Создать новое начальное состояние </a:t>
            </a:r>
            <a:r>
              <a:rPr lang="ru-RU" i="1" dirty="0"/>
              <a:t>p0 с </a:t>
            </a:r>
            <a:r>
              <a:rPr lang="ru-RU" i="1" dirty="0" err="1"/>
              <a:t>ε-переходами </a:t>
            </a:r>
            <a:r>
              <a:rPr lang="ru-RU" i="1" dirty="0"/>
              <a:t>во все допускающие </a:t>
            </a:r>
            <a:r>
              <a:rPr lang="ru-RU" i="1" dirty="0" smtClean="0"/>
              <a:t>состоя</a:t>
            </a:r>
            <a:r>
              <a:rPr lang="ru-RU" dirty="0" smtClean="0"/>
              <a:t>ния </a:t>
            </a:r>
            <a:r>
              <a:rPr lang="ru-RU" dirty="0"/>
              <a:t>автомата </a:t>
            </a:r>
            <a:r>
              <a:rPr lang="en-US" i="1" dirty="0"/>
              <a:t>A.</a:t>
            </a:r>
          </a:p>
          <a:p>
            <a:r>
              <a:rPr lang="ru-RU" dirty="0"/>
              <a:t>В результате получим автомат, имитирующий автомат </a:t>
            </a:r>
            <a:r>
              <a:rPr lang="ru-RU" i="1" dirty="0"/>
              <a:t>A “в обратном порядке” и, </a:t>
            </a:r>
            <a:r>
              <a:rPr lang="ru-RU" i="1" dirty="0" smtClean="0"/>
              <a:t>следо</a:t>
            </a:r>
            <a:r>
              <a:rPr lang="ru-RU" dirty="0" smtClean="0"/>
              <a:t>вательно</a:t>
            </a:r>
            <a:r>
              <a:rPr lang="ru-RU" dirty="0"/>
              <a:t>, допускающий цепочку </a:t>
            </a:r>
            <a:r>
              <a:rPr lang="ru-RU" i="1" dirty="0" err="1"/>
              <a:t>w</a:t>
            </a:r>
            <a:r>
              <a:rPr lang="ru-RU" i="1" dirty="0"/>
              <a:t> тогда и только тогда, кода A допускает </a:t>
            </a:r>
            <a:r>
              <a:rPr lang="ru-RU" i="1" dirty="0" err="1"/>
              <a:t>wR</a:t>
            </a:r>
            <a:r>
              <a:rPr lang="ru-RU" i="1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Гомоморфизм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>
            <a:normAutofit fontScale="47500" lnSpcReduction="20000"/>
          </a:bodyPr>
          <a:lstStyle/>
          <a:p>
            <a:r>
              <a:rPr lang="ru-RU" sz="4200" i="1" dirty="0" smtClean="0"/>
              <a:t>Гомоморфизм </a:t>
            </a:r>
            <a:r>
              <a:rPr lang="ru-RU" sz="4200" i="1" dirty="0"/>
              <a:t>цепочек — это такая функция на множестве цепочек, которая </a:t>
            </a:r>
            <a:r>
              <a:rPr lang="ru-RU" sz="4200" i="1" dirty="0" smtClean="0"/>
              <a:t>подстав</a:t>
            </a:r>
            <a:r>
              <a:rPr lang="ru-RU" sz="4200" dirty="0" smtClean="0"/>
              <a:t>ляет </a:t>
            </a:r>
            <a:r>
              <a:rPr lang="ru-RU" sz="4200" dirty="0"/>
              <a:t>определенную цепочку вместо каждого символа данной цепочки.</a:t>
            </a:r>
          </a:p>
          <a:p>
            <a:r>
              <a:rPr lang="ru-RU" sz="4200" dirty="0" smtClean="0"/>
              <a:t>Пример.</a:t>
            </a:r>
          </a:p>
          <a:p>
            <a:r>
              <a:rPr lang="ru-RU" sz="4200" dirty="0" smtClean="0"/>
              <a:t> </a:t>
            </a:r>
            <a:r>
              <a:rPr lang="ru-RU" sz="4200" dirty="0" smtClean="0"/>
              <a:t>Функция </a:t>
            </a:r>
            <a:r>
              <a:rPr lang="ru-RU" sz="4200" i="1" dirty="0" err="1"/>
              <a:t>h</a:t>
            </a:r>
            <a:r>
              <a:rPr lang="ru-RU" sz="4200" i="1" dirty="0"/>
              <a:t>, определенная как </a:t>
            </a:r>
            <a:r>
              <a:rPr lang="ru-RU" sz="4200" i="1" dirty="0" err="1"/>
              <a:t>h</a:t>
            </a:r>
            <a:r>
              <a:rPr lang="ru-RU" sz="4200" i="1" dirty="0"/>
              <a:t>(0) = </a:t>
            </a:r>
            <a:r>
              <a:rPr lang="ru-RU" sz="4200" i="1" dirty="0" err="1"/>
              <a:t>ab</a:t>
            </a:r>
            <a:r>
              <a:rPr lang="ru-RU" sz="4200" i="1" dirty="0"/>
              <a:t> и </a:t>
            </a:r>
            <a:r>
              <a:rPr lang="ru-RU" sz="4200" i="1" dirty="0" err="1"/>
              <a:t>h</a:t>
            </a:r>
            <a:r>
              <a:rPr lang="ru-RU" sz="4200" i="1" dirty="0"/>
              <a:t>(1) = </a:t>
            </a:r>
            <a:r>
              <a:rPr lang="ru-RU" sz="4200" i="1" dirty="0" err="1"/>
              <a:t>ε</a:t>
            </a:r>
            <a:r>
              <a:rPr lang="ru-RU" sz="4200" i="1" dirty="0"/>
              <a:t>, является </a:t>
            </a:r>
            <a:r>
              <a:rPr lang="ru-RU" sz="4200" i="1" dirty="0" smtClean="0"/>
              <a:t>гомомор</a:t>
            </a:r>
            <a:r>
              <a:rPr lang="ru-RU" sz="4200" dirty="0" smtClean="0"/>
              <a:t>физмом</a:t>
            </a:r>
            <a:r>
              <a:rPr lang="ru-RU" sz="4200" dirty="0"/>
              <a:t>. </a:t>
            </a:r>
            <a:endParaRPr lang="ru-RU" sz="4200" dirty="0" smtClean="0"/>
          </a:p>
          <a:p>
            <a:r>
              <a:rPr lang="ru-RU" sz="4200" dirty="0" smtClean="0"/>
              <a:t>В </a:t>
            </a:r>
            <a:r>
              <a:rPr lang="ru-RU" sz="4200" dirty="0"/>
              <a:t>любой цепочке из символов 0 и </a:t>
            </a:r>
            <a:r>
              <a:rPr lang="ru-RU" sz="4200" dirty="0" smtClean="0"/>
              <a:t>1   </a:t>
            </a:r>
            <a:r>
              <a:rPr lang="ru-RU" sz="4200" i="1" dirty="0" err="1"/>
              <a:t>h</a:t>
            </a:r>
            <a:r>
              <a:rPr lang="ru-RU" sz="4200" i="1" dirty="0"/>
              <a:t> заменяет все нули цепочкой </a:t>
            </a:r>
            <a:r>
              <a:rPr lang="ru-RU" sz="4200" i="1" dirty="0" err="1"/>
              <a:t>ab</a:t>
            </a:r>
            <a:r>
              <a:rPr lang="ru-RU" sz="4200" i="1" dirty="0"/>
              <a:t>, </a:t>
            </a:r>
            <a:r>
              <a:rPr lang="ru-RU" sz="4200" i="1" dirty="0" smtClean="0"/>
              <a:t>   а </a:t>
            </a:r>
            <a:r>
              <a:rPr lang="ru-RU" sz="4200" i="1" dirty="0"/>
              <a:t>все </a:t>
            </a:r>
            <a:r>
              <a:rPr lang="ru-RU" sz="4200" i="1" dirty="0" smtClean="0"/>
              <a:t>еди</a:t>
            </a:r>
            <a:r>
              <a:rPr lang="ru-RU" sz="4200" dirty="0" smtClean="0"/>
              <a:t>ницы </a:t>
            </a:r>
            <a:r>
              <a:rPr lang="ru-RU" sz="4200" dirty="0"/>
              <a:t>— пустой цепочкой. </a:t>
            </a:r>
            <a:endParaRPr lang="ru-RU" sz="4200" dirty="0" smtClean="0"/>
          </a:p>
          <a:p>
            <a:r>
              <a:rPr lang="ru-RU" sz="4200" dirty="0" smtClean="0"/>
              <a:t>Например</a:t>
            </a:r>
            <a:r>
              <a:rPr lang="ru-RU" sz="4200" dirty="0"/>
              <a:t>, применяя </a:t>
            </a:r>
            <a:r>
              <a:rPr lang="ru-RU" sz="4200" i="1" dirty="0" err="1"/>
              <a:t>h</a:t>
            </a:r>
            <a:r>
              <a:rPr lang="ru-RU" sz="4200" i="1" dirty="0"/>
              <a:t> к цепочке 0011, получим </a:t>
            </a:r>
            <a:r>
              <a:rPr lang="ru-RU" sz="4200" i="1" dirty="0" err="1"/>
              <a:t>abab</a:t>
            </a:r>
            <a:r>
              <a:rPr lang="ru-RU" sz="4200" i="1" dirty="0"/>
              <a:t>. </a:t>
            </a:r>
          </a:p>
          <a:p>
            <a:r>
              <a:rPr lang="ru-RU" sz="4200" u="sng" dirty="0"/>
              <a:t>Формально</a:t>
            </a:r>
            <a:r>
              <a:rPr lang="ru-RU" sz="4200" dirty="0"/>
              <a:t>, если </a:t>
            </a:r>
            <a:r>
              <a:rPr lang="ru-RU" sz="4200" i="1" dirty="0" err="1"/>
              <a:t>h</a:t>
            </a:r>
            <a:r>
              <a:rPr lang="ru-RU" sz="4200" i="1" dirty="0"/>
              <a:t> есть некоторый гомоморфизм на алфавите Σ, </a:t>
            </a:r>
            <a:r>
              <a:rPr lang="ru-RU" sz="4200" i="1" dirty="0" smtClean="0"/>
              <a:t>    </a:t>
            </a:r>
            <a:endParaRPr lang="ru-RU" sz="4200" i="1" dirty="0" smtClean="0"/>
          </a:p>
          <a:p>
            <a:r>
              <a:rPr lang="ru-RU" sz="4200" i="1" dirty="0" err="1" smtClean="0"/>
              <a:t>w</a:t>
            </a:r>
            <a:r>
              <a:rPr lang="ru-RU" sz="4200" i="1" dirty="0" smtClean="0"/>
              <a:t> </a:t>
            </a:r>
            <a:r>
              <a:rPr lang="ru-RU" sz="4200" i="1" dirty="0"/>
              <a:t>= a1a2…</a:t>
            </a:r>
            <a:r>
              <a:rPr lang="ru-RU" sz="4200" i="1" dirty="0" err="1"/>
              <a:t>an</a:t>
            </a:r>
            <a:r>
              <a:rPr lang="ru-RU" sz="4200" i="1" dirty="0"/>
              <a:t> — </a:t>
            </a:r>
            <a:r>
              <a:rPr lang="ru-RU" sz="4200" i="1" dirty="0" smtClean="0"/>
              <a:t>це</a:t>
            </a:r>
            <a:r>
              <a:rPr lang="ru-RU" sz="4200" dirty="0" smtClean="0"/>
              <a:t>почка </a:t>
            </a:r>
            <a:r>
              <a:rPr lang="ru-RU" sz="4200" dirty="0"/>
              <a:t>символов в Σ, </a:t>
            </a:r>
            <a:endParaRPr lang="ru-RU" sz="4200" dirty="0" smtClean="0"/>
          </a:p>
          <a:p>
            <a:r>
              <a:rPr lang="ru-RU" sz="4200" dirty="0" smtClean="0"/>
              <a:t>то </a:t>
            </a:r>
            <a:r>
              <a:rPr lang="ru-RU" sz="4200" i="1" dirty="0" err="1"/>
              <a:t>h</a:t>
            </a:r>
            <a:r>
              <a:rPr lang="ru-RU" sz="4200" i="1" dirty="0"/>
              <a:t>(</a:t>
            </a:r>
            <a:r>
              <a:rPr lang="ru-RU" sz="4200" i="1" dirty="0" err="1"/>
              <a:t>w</a:t>
            </a:r>
            <a:r>
              <a:rPr lang="ru-RU" sz="4200" i="1" dirty="0"/>
              <a:t>) = </a:t>
            </a:r>
            <a:r>
              <a:rPr lang="ru-RU" sz="4200" i="1" dirty="0" err="1"/>
              <a:t>h</a:t>
            </a:r>
            <a:r>
              <a:rPr lang="ru-RU" sz="4200" i="1" dirty="0"/>
              <a:t>(a1)</a:t>
            </a:r>
            <a:r>
              <a:rPr lang="ru-RU" sz="4200" i="1" dirty="0" err="1"/>
              <a:t>h</a:t>
            </a:r>
            <a:r>
              <a:rPr lang="ru-RU" sz="4200" i="1" dirty="0"/>
              <a:t>(a2)…</a:t>
            </a:r>
            <a:r>
              <a:rPr lang="ru-RU" sz="4200" i="1" dirty="0" err="1"/>
              <a:t>h</a:t>
            </a:r>
            <a:r>
              <a:rPr lang="ru-RU" sz="4200" i="1" dirty="0"/>
              <a:t>(</a:t>
            </a:r>
            <a:r>
              <a:rPr lang="ru-RU" sz="4200" i="1" dirty="0" err="1"/>
              <a:t>an</a:t>
            </a:r>
            <a:r>
              <a:rPr lang="ru-RU" sz="4200" i="1" dirty="0"/>
              <a:t>). </a:t>
            </a:r>
            <a:endParaRPr lang="ru-RU" sz="4200" i="1" dirty="0" smtClean="0"/>
          </a:p>
          <a:p>
            <a:endParaRPr lang="ru-RU" sz="4200" i="1" dirty="0"/>
          </a:p>
          <a:p>
            <a:r>
              <a:rPr lang="ru-RU" sz="4200" i="1" dirty="0" smtClean="0"/>
              <a:t>Таким </a:t>
            </a:r>
            <a:r>
              <a:rPr lang="ru-RU" sz="4200" i="1" dirty="0"/>
              <a:t>образом, сначала </a:t>
            </a:r>
            <a:r>
              <a:rPr lang="ru-RU" sz="4200" i="1" dirty="0" err="1"/>
              <a:t>h</a:t>
            </a:r>
            <a:r>
              <a:rPr lang="ru-RU" sz="4200" i="1" dirty="0"/>
              <a:t> применяется </a:t>
            </a:r>
            <a:r>
              <a:rPr lang="ru-RU" sz="4200" i="1" dirty="0" smtClean="0"/>
              <a:t>к </a:t>
            </a:r>
            <a:r>
              <a:rPr lang="ru-RU" sz="4200" dirty="0" smtClean="0"/>
              <a:t>каждому </a:t>
            </a:r>
            <a:r>
              <a:rPr lang="ru-RU" sz="4200" dirty="0"/>
              <a:t>символу цепочки </a:t>
            </a:r>
            <a:r>
              <a:rPr lang="ru-RU" sz="4200" i="1" dirty="0" err="1"/>
              <a:t>w</a:t>
            </a:r>
            <a:r>
              <a:rPr lang="ru-RU" sz="4200" i="1" dirty="0"/>
              <a:t>, а потом полученные цепочки символов соединяются в </a:t>
            </a:r>
            <a:r>
              <a:rPr lang="ru-RU" sz="4200" i="1" dirty="0" smtClean="0"/>
              <a:t>со</a:t>
            </a:r>
            <a:r>
              <a:rPr lang="ru-RU" sz="4200" dirty="0" smtClean="0"/>
              <a:t>ответствующем </a:t>
            </a:r>
            <a:r>
              <a:rPr lang="ru-RU" sz="4200" dirty="0"/>
              <a:t>порядке. </a:t>
            </a:r>
            <a:endParaRPr lang="ru-RU" sz="4200" dirty="0" smtClean="0"/>
          </a:p>
          <a:p>
            <a:r>
              <a:rPr lang="ru-RU" sz="4200" dirty="0" smtClean="0"/>
              <a:t>Например</a:t>
            </a:r>
            <a:r>
              <a:rPr lang="ru-RU" sz="4200" dirty="0"/>
              <a:t>, </a:t>
            </a:r>
            <a:r>
              <a:rPr lang="ru-RU" sz="4200" i="1" dirty="0" err="1" smtClean="0"/>
              <a:t>w</a:t>
            </a:r>
            <a:r>
              <a:rPr lang="ru-RU" sz="4200" i="1" dirty="0" smtClean="0"/>
              <a:t> </a:t>
            </a:r>
            <a:r>
              <a:rPr lang="ru-RU" sz="4200" i="1" dirty="0"/>
              <a:t>= 0011: </a:t>
            </a:r>
            <a:r>
              <a:rPr lang="ru-RU" sz="4200" i="1" dirty="0" err="1"/>
              <a:t>h</a:t>
            </a:r>
            <a:r>
              <a:rPr lang="ru-RU" sz="4200" i="1" dirty="0"/>
              <a:t>(</a:t>
            </a:r>
            <a:r>
              <a:rPr lang="ru-RU" sz="4200" i="1" dirty="0" err="1"/>
              <a:t>w</a:t>
            </a:r>
            <a:r>
              <a:rPr lang="ru-RU" sz="4200" i="1" dirty="0"/>
              <a:t>) = </a:t>
            </a:r>
            <a:r>
              <a:rPr lang="ru-RU" sz="4200" i="1" dirty="0" err="1"/>
              <a:t>h</a:t>
            </a:r>
            <a:r>
              <a:rPr lang="ru-RU" sz="4200" i="1" dirty="0"/>
              <a:t>(0)</a:t>
            </a:r>
            <a:r>
              <a:rPr lang="ru-RU" sz="4200" i="1" dirty="0" err="1"/>
              <a:t>h</a:t>
            </a:r>
            <a:r>
              <a:rPr lang="ru-RU" sz="4200" i="1" dirty="0"/>
              <a:t>(0)</a:t>
            </a:r>
            <a:r>
              <a:rPr lang="ru-RU" sz="4200" i="1" dirty="0" err="1"/>
              <a:t>h</a:t>
            </a:r>
            <a:r>
              <a:rPr lang="ru-RU" sz="4200" i="1" dirty="0"/>
              <a:t>(1)</a:t>
            </a:r>
            <a:r>
              <a:rPr lang="ru-RU" sz="4200" i="1" dirty="0" err="1"/>
              <a:t>h</a:t>
            </a:r>
            <a:r>
              <a:rPr lang="ru-RU" sz="4200" i="1" dirty="0"/>
              <a:t>(1) = (</a:t>
            </a:r>
            <a:r>
              <a:rPr lang="ru-RU" sz="4200" i="1" dirty="0" err="1"/>
              <a:t>ab</a:t>
            </a:r>
            <a:r>
              <a:rPr lang="ru-RU" sz="4200" i="1" dirty="0"/>
              <a:t>)(</a:t>
            </a:r>
            <a:r>
              <a:rPr lang="ru-RU" sz="4200" i="1" dirty="0" err="1"/>
              <a:t>ab</a:t>
            </a:r>
            <a:r>
              <a:rPr lang="ru-RU" sz="4200" i="1" dirty="0"/>
              <a:t>)(</a:t>
            </a:r>
            <a:r>
              <a:rPr lang="ru-RU" sz="4200" i="1" dirty="0" err="1"/>
              <a:t>ε</a:t>
            </a:r>
            <a:r>
              <a:rPr lang="ru-RU" sz="4200" i="1" dirty="0"/>
              <a:t>)(</a:t>
            </a:r>
            <a:r>
              <a:rPr lang="ru-RU" sz="4200" i="1" dirty="0" err="1"/>
              <a:t>ε</a:t>
            </a:r>
            <a:r>
              <a:rPr lang="ru-RU" sz="4200" i="1" dirty="0"/>
              <a:t>) = </a:t>
            </a:r>
            <a:r>
              <a:rPr lang="ru-RU" sz="4200" i="1" dirty="0" err="1" smtClean="0"/>
              <a:t>abab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7572364" y="-500090"/>
          <a:ext cx="1571636" cy="226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8929718" cy="5340369"/>
          </a:xfrm>
        </p:spPr>
        <p:txBody>
          <a:bodyPr>
            <a:normAutofit lnSpcReduction="10000"/>
          </a:bodyPr>
          <a:lstStyle/>
          <a:p>
            <a:r>
              <a:rPr lang="ru-RU" u="sng" dirty="0"/>
              <a:t>Гомоморфизм языка </a:t>
            </a:r>
            <a:r>
              <a:rPr lang="ru-RU" dirty="0"/>
              <a:t>определяется с помощью его применения к каждой цепочке </a:t>
            </a:r>
            <a:r>
              <a:rPr lang="ru-RU" dirty="0" smtClean="0"/>
              <a:t>языка</a:t>
            </a:r>
            <a:r>
              <a:rPr lang="ru-RU" dirty="0"/>
              <a:t>, т.е. если </a:t>
            </a:r>
            <a:r>
              <a:rPr lang="ru-RU" i="1" dirty="0"/>
              <a:t>L — язык в алфавите Σ, </a:t>
            </a:r>
            <a:endParaRPr lang="ru-RU" i="1" dirty="0" smtClean="0"/>
          </a:p>
          <a:p>
            <a:r>
              <a:rPr lang="ru-RU" i="1" dirty="0" err="1" smtClean="0"/>
              <a:t>h</a:t>
            </a:r>
            <a:r>
              <a:rPr lang="ru-RU" i="1" dirty="0" smtClean="0"/>
              <a:t> </a:t>
            </a:r>
            <a:r>
              <a:rPr lang="ru-RU" i="1" dirty="0"/>
              <a:t>— гомоморфизм на Σ, то </a:t>
            </a:r>
            <a:r>
              <a:rPr lang="ru-RU" i="1" dirty="0" err="1"/>
              <a:t>h</a:t>
            </a:r>
            <a:r>
              <a:rPr lang="ru-RU" i="1" dirty="0"/>
              <a:t>(L) = {</a:t>
            </a:r>
            <a:r>
              <a:rPr lang="ru-RU" i="1" dirty="0" err="1"/>
              <a:t>h</a:t>
            </a:r>
            <a:r>
              <a:rPr lang="ru-RU" i="1" dirty="0"/>
              <a:t>(</a:t>
            </a:r>
            <a:r>
              <a:rPr lang="ru-RU" i="1" dirty="0" err="1"/>
              <a:t>w</a:t>
            </a:r>
            <a:r>
              <a:rPr lang="ru-RU" i="1" dirty="0"/>
              <a:t>) | </a:t>
            </a:r>
            <a:r>
              <a:rPr lang="ru-RU" i="1" dirty="0" smtClean="0"/>
              <a:t>L Ↄ </a:t>
            </a:r>
            <a:r>
              <a:rPr lang="ru-RU" i="1" dirty="0" err="1" smtClean="0"/>
              <a:t>w</a:t>
            </a:r>
            <a:r>
              <a:rPr lang="ru-RU" i="1" dirty="0" smtClean="0"/>
              <a:t>}. </a:t>
            </a:r>
          </a:p>
          <a:p>
            <a:r>
              <a:rPr lang="ru-RU" i="1" dirty="0" smtClean="0"/>
              <a:t>Рассмотрим </a:t>
            </a:r>
            <a:r>
              <a:rPr lang="ru-RU" i="1" dirty="0"/>
              <a:t>язык L регулярного выражения </a:t>
            </a:r>
            <a:r>
              <a:rPr lang="ru-RU" dirty="0" smtClean="0"/>
              <a:t>10*1</a:t>
            </a:r>
            <a:endParaRPr lang="ru-RU" dirty="0"/>
          </a:p>
          <a:p>
            <a:r>
              <a:rPr lang="ru-RU" dirty="0"/>
              <a:t>Пусть </a:t>
            </a:r>
            <a:r>
              <a:rPr lang="ru-RU" i="1" dirty="0" err="1"/>
              <a:t>h</a:t>
            </a:r>
            <a:r>
              <a:rPr lang="ru-RU" i="1" dirty="0"/>
              <a:t> — гомоморфизм </a:t>
            </a:r>
            <a:r>
              <a:rPr lang="ru-RU" i="1" dirty="0" err="1" smtClean="0"/>
              <a:t>h</a:t>
            </a:r>
            <a:r>
              <a:rPr lang="ru-RU" i="1" dirty="0" smtClean="0"/>
              <a:t>(0) = </a:t>
            </a:r>
            <a:r>
              <a:rPr lang="ru-RU" i="1" dirty="0" err="1" smtClean="0"/>
              <a:t>ab</a:t>
            </a:r>
            <a:r>
              <a:rPr lang="ru-RU" i="1" dirty="0" smtClean="0"/>
              <a:t> и </a:t>
            </a:r>
            <a:r>
              <a:rPr lang="ru-RU" i="1" dirty="0" err="1" smtClean="0"/>
              <a:t>h</a:t>
            </a:r>
            <a:r>
              <a:rPr lang="ru-RU" i="1" dirty="0" smtClean="0"/>
              <a:t>(1) = </a:t>
            </a:r>
            <a:r>
              <a:rPr lang="ru-RU" i="1" dirty="0" err="1" smtClean="0"/>
              <a:t>ε</a:t>
            </a:r>
            <a:r>
              <a:rPr lang="ru-RU" i="1" dirty="0" smtClean="0"/>
              <a:t>, . </a:t>
            </a:r>
            <a:r>
              <a:rPr lang="ru-RU" i="1" dirty="0"/>
              <a:t>Тогда </a:t>
            </a:r>
            <a:r>
              <a:rPr lang="ru-RU" i="1" dirty="0" err="1"/>
              <a:t>h</a:t>
            </a:r>
            <a:r>
              <a:rPr lang="ru-RU" i="1" dirty="0"/>
              <a:t>(L) — это язык выражения </a:t>
            </a:r>
            <a:r>
              <a:rPr lang="ru-RU" dirty="0"/>
              <a:t>(</a:t>
            </a:r>
            <a:r>
              <a:rPr lang="ru-RU" dirty="0" err="1"/>
              <a:t>ab</a:t>
            </a:r>
            <a:r>
              <a:rPr lang="ru-RU" dirty="0"/>
              <a:t>)*. </a:t>
            </a:r>
            <a:endParaRPr lang="ru-RU" dirty="0" smtClean="0"/>
          </a:p>
          <a:p>
            <a:pPr>
              <a:buNone/>
            </a:pPr>
            <a:r>
              <a:rPr lang="ru-RU" u="sng" dirty="0"/>
              <a:t>Если </a:t>
            </a:r>
            <a:r>
              <a:rPr lang="ru-RU" i="1" u="sng" dirty="0"/>
              <a:t>L — регулярный язык в алфавите Σ, а </a:t>
            </a:r>
            <a:r>
              <a:rPr lang="ru-RU" i="1" u="sng" dirty="0" err="1"/>
              <a:t>h</a:t>
            </a:r>
            <a:r>
              <a:rPr lang="ru-RU" i="1" u="sng" dirty="0"/>
              <a:t> — гомоморфизм на Σ, </a:t>
            </a:r>
            <a:r>
              <a:rPr lang="ru-RU" i="1" u="sng" dirty="0" smtClean="0"/>
              <a:t>то </a:t>
            </a:r>
            <a:r>
              <a:rPr lang="ru-RU" u="sng" dirty="0" smtClean="0"/>
              <a:t>язык </a:t>
            </a:r>
            <a:r>
              <a:rPr lang="en-US" i="1" u="sng" dirty="0"/>
              <a:t>h(L) </a:t>
            </a:r>
            <a:r>
              <a:rPr lang="ru-RU" i="1" u="sng" dirty="0"/>
              <a:t>также регулярен</a:t>
            </a:r>
            <a:r>
              <a:rPr lang="ru-RU" i="1" dirty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Если </a:t>
            </a:r>
            <a:r>
              <a:rPr lang="ru-RU" sz="3100" i="1" dirty="0" smtClean="0"/>
              <a:t>L — регулярный язык в алфавите Σ, </a:t>
            </a:r>
            <a:br>
              <a:rPr lang="ru-RU" sz="3100" i="1" dirty="0" smtClean="0"/>
            </a:br>
            <a:r>
              <a:rPr lang="ru-RU" sz="3100" i="1" dirty="0" smtClean="0"/>
              <a:t> </a:t>
            </a:r>
            <a:r>
              <a:rPr lang="ru-RU" sz="3100" i="1" dirty="0" err="1" smtClean="0"/>
              <a:t>h</a:t>
            </a:r>
            <a:r>
              <a:rPr lang="ru-RU" sz="3100" i="1" dirty="0" smtClean="0"/>
              <a:t> — гомоморфизм на Σ, то </a:t>
            </a:r>
            <a:r>
              <a:rPr lang="ru-RU" sz="3100" dirty="0" smtClean="0"/>
              <a:t>язык </a:t>
            </a:r>
            <a:r>
              <a:rPr lang="en-US" sz="3100" i="1" dirty="0" smtClean="0"/>
              <a:t>h(L) </a:t>
            </a:r>
            <a:r>
              <a:rPr lang="ru-RU" sz="3100" i="1" dirty="0" smtClean="0"/>
              <a:t>также регулярен</a:t>
            </a:r>
            <a:endParaRPr lang="ru-RU" sz="31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4525963"/>
          </a:xfrm>
        </p:spPr>
        <p:txBody>
          <a:bodyPr>
            <a:noAutofit/>
          </a:bodyPr>
          <a:lstStyle/>
          <a:p>
            <a:r>
              <a:rPr lang="ru-RU" sz="1800" b="1" dirty="0" smtClean="0"/>
              <a:t>Доказательство</a:t>
            </a:r>
            <a:r>
              <a:rPr lang="ru-RU" sz="1800" b="1" dirty="0"/>
              <a:t>. </a:t>
            </a:r>
            <a:r>
              <a:rPr lang="ru-RU" sz="1800" b="1" dirty="0" smtClean="0"/>
              <a:t>Пусть </a:t>
            </a:r>
            <a:r>
              <a:rPr lang="ru-RU" sz="1800" b="1" i="1" dirty="0" smtClean="0"/>
              <a:t>L = L(R) для некоторого регулярного выражения R. </a:t>
            </a:r>
          </a:p>
          <a:p>
            <a:r>
              <a:rPr lang="ru-RU" sz="1800" b="1" i="1" dirty="0" smtClean="0"/>
              <a:t>Вообще, </a:t>
            </a:r>
            <a:r>
              <a:rPr lang="ru-RU" sz="1800" dirty="0" smtClean="0"/>
              <a:t>если </a:t>
            </a:r>
            <a:r>
              <a:rPr lang="ru-RU" sz="1800" i="1" dirty="0"/>
              <a:t>E есть регулярное выражение с символами из алфавита Σ, то </a:t>
            </a:r>
            <a:r>
              <a:rPr lang="ru-RU" sz="1800" i="1" dirty="0" smtClean="0"/>
              <a:t>пусть </a:t>
            </a:r>
            <a:r>
              <a:rPr lang="ru-RU" sz="1800" i="1" dirty="0" err="1"/>
              <a:t>h</a:t>
            </a:r>
            <a:r>
              <a:rPr lang="ru-RU" sz="1800" i="1" dirty="0"/>
              <a:t>(E) — </a:t>
            </a:r>
            <a:r>
              <a:rPr lang="ru-RU" sz="1800" i="1" dirty="0" smtClean="0"/>
              <a:t>выраже</a:t>
            </a:r>
            <a:r>
              <a:rPr lang="ru-RU" sz="1800" dirty="0" smtClean="0"/>
              <a:t>ние, полученное в результате замены каждого символа </a:t>
            </a:r>
            <a:r>
              <a:rPr lang="ru-RU" sz="1800" i="1" dirty="0" err="1" smtClean="0"/>
              <a:t>a</a:t>
            </a:r>
            <a:r>
              <a:rPr lang="ru-RU" sz="1800" i="1" dirty="0" smtClean="0"/>
              <a:t> в выражении E цепочкой </a:t>
            </a:r>
            <a:r>
              <a:rPr lang="ru-RU" sz="1800" i="1" dirty="0" err="1" smtClean="0"/>
              <a:t>h</a:t>
            </a:r>
            <a:r>
              <a:rPr lang="ru-RU" sz="1800" i="1" dirty="0" smtClean="0"/>
              <a:t>(</a:t>
            </a:r>
            <a:r>
              <a:rPr lang="ru-RU" sz="1800" i="1" dirty="0" err="1" smtClean="0"/>
              <a:t>a</a:t>
            </a:r>
            <a:r>
              <a:rPr lang="ru-RU" sz="1800" i="1" dirty="0" smtClean="0"/>
              <a:t>).</a:t>
            </a:r>
          </a:p>
          <a:p>
            <a:r>
              <a:rPr lang="ru-RU" sz="1800" b="1" dirty="0" smtClean="0"/>
              <a:t>Утверждается</a:t>
            </a:r>
            <a:r>
              <a:rPr lang="ru-RU" sz="1800" b="1" dirty="0"/>
              <a:t>, что выражение </a:t>
            </a:r>
            <a:r>
              <a:rPr lang="ru-RU" sz="1800" b="1" i="1" dirty="0" err="1"/>
              <a:t>h</a:t>
            </a:r>
            <a:r>
              <a:rPr lang="ru-RU" sz="1800" b="1" i="1" dirty="0"/>
              <a:t>(R) определяет язык </a:t>
            </a:r>
            <a:r>
              <a:rPr lang="ru-RU" sz="1800" b="1" i="1" dirty="0" err="1"/>
              <a:t>h</a:t>
            </a:r>
            <a:r>
              <a:rPr lang="ru-RU" sz="1800" b="1" i="1" dirty="0"/>
              <a:t>(L)</a:t>
            </a:r>
            <a:r>
              <a:rPr lang="ru-RU" sz="1800" i="1" dirty="0"/>
              <a:t>.</a:t>
            </a:r>
          </a:p>
          <a:p>
            <a:r>
              <a:rPr lang="ru-RU" sz="1800" dirty="0"/>
              <a:t>Это легко доказать с помощью структурной индукции. Если применить гомоморфизм</a:t>
            </a:r>
          </a:p>
          <a:p>
            <a:r>
              <a:rPr lang="ru-RU" sz="1800" i="1" dirty="0" err="1"/>
              <a:t>h</a:t>
            </a:r>
            <a:r>
              <a:rPr lang="ru-RU" sz="1800" i="1" dirty="0"/>
              <a:t> к любому подвыражению E выражения R, то язык выражения </a:t>
            </a:r>
            <a:r>
              <a:rPr lang="ru-RU" sz="1800" i="1" dirty="0" err="1"/>
              <a:t>h</a:t>
            </a:r>
            <a:r>
              <a:rPr lang="ru-RU" sz="1800" i="1" dirty="0"/>
              <a:t>(E) совпадет с языком</a:t>
            </a:r>
            <a:r>
              <a:rPr lang="ru-RU" sz="1800" i="1" dirty="0" smtClean="0"/>
              <a:t>, </a:t>
            </a:r>
            <a:r>
              <a:rPr lang="ru-RU" sz="1800" dirty="0" smtClean="0"/>
              <a:t>полученным </a:t>
            </a:r>
            <a:r>
              <a:rPr lang="ru-RU" sz="1800" dirty="0"/>
              <a:t>в результате применения этого гомоморфизма к языку </a:t>
            </a:r>
            <a:r>
              <a:rPr lang="ru-RU" sz="1800" i="1" dirty="0"/>
              <a:t>L(E). Формально,</a:t>
            </a:r>
          </a:p>
          <a:p>
            <a:r>
              <a:rPr lang="en-US" sz="1800" b="1" i="1" u="sng" dirty="0"/>
              <a:t>L(h(E)) = h(L(E)).</a:t>
            </a:r>
          </a:p>
          <a:p>
            <a:r>
              <a:rPr lang="ru-RU" sz="1800" b="1" dirty="0"/>
              <a:t>Базис. </a:t>
            </a:r>
            <a:r>
              <a:rPr lang="ru-RU" sz="1800" dirty="0"/>
              <a:t>Если </a:t>
            </a:r>
            <a:r>
              <a:rPr lang="ru-RU" sz="1800" i="1" dirty="0"/>
              <a:t>E есть </a:t>
            </a:r>
            <a:r>
              <a:rPr lang="ru-RU" sz="1800" i="1" dirty="0" err="1"/>
              <a:t>ε </a:t>
            </a:r>
            <a:r>
              <a:rPr lang="ru-RU" sz="1800" i="1" dirty="0"/>
              <a:t>или ∅, то </a:t>
            </a:r>
            <a:r>
              <a:rPr lang="ru-RU" sz="1800" i="1" dirty="0" err="1"/>
              <a:t>h</a:t>
            </a:r>
            <a:r>
              <a:rPr lang="ru-RU" sz="1800" i="1" dirty="0"/>
              <a:t>(E) совпадает с E, поскольку </a:t>
            </a:r>
            <a:r>
              <a:rPr lang="ru-RU" sz="1800" i="1" dirty="0" err="1"/>
              <a:t>h</a:t>
            </a:r>
            <a:r>
              <a:rPr lang="ru-RU" sz="1800" i="1" dirty="0"/>
              <a:t> не влияет на цепочку </a:t>
            </a:r>
            <a:r>
              <a:rPr lang="ru-RU" sz="1800" i="1" dirty="0" err="1" smtClean="0"/>
              <a:t>ε </a:t>
            </a:r>
            <a:r>
              <a:rPr lang="ru-RU" sz="1800" dirty="0" smtClean="0"/>
              <a:t>или </a:t>
            </a:r>
            <a:r>
              <a:rPr lang="ru-RU" sz="1800" dirty="0"/>
              <a:t>язык ∅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То   </a:t>
            </a:r>
            <a:r>
              <a:rPr lang="ru-RU" sz="1800" i="1" dirty="0" smtClean="0"/>
              <a:t>L(</a:t>
            </a:r>
            <a:r>
              <a:rPr lang="ru-RU" sz="1800" i="1" dirty="0" err="1" smtClean="0"/>
              <a:t>h</a:t>
            </a:r>
            <a:r>
              <a:rPr lang="ru-RU" sz="1800" i="1" dirty="0" smtClean="0"/>
              <a:t>(E</a:t>
            </a:r>
            <a:r>
              <a:rPr lang="ru-RU" sz="1800" i="1" dirty="0"/>
              <a:t>)) = L(E) = </a:t>
            </a:r>
            <a:r>
              <a:rPr lang="ru-RU" sz="1800" i="1" dirty="0" err="1"/>
              <a:t>h</a:t>
            </a:r>
            <a:r>
              <a:rPr lang="ru-RU" sz="1800" i="1" dirty="0"/>
              <a:t>(L(E</a:t>
            </a:r>
            <a:r>
              <a:rPr lang="ru-RU" sz="1800" i="1" dirty="0" smtClean="0"/>
              <a:t>)).</a:t>
            </a:r>
          </a:p>
          <a:p>
            <a:r>
              <a:rPr lang="ru-RU" sz="1800" dirty="0"/>
              <a:t>Возможен еще один базисный вариант, когда </a:t>
            </a:r>
            <a:r>
              <a:rPr lang="ru-RU" sz="1800" i="1" dirty="0"/>
              <a:t>E = </a:t>
            </a:r>
            <a:r>
              <a:rPr lang="ru-RU" sz="1800" dirty="0" err="1"/>
              <a:t>a</a:t>
            </a:r>
            <a:r>
              <a:rPr lang="ru-RU" sz="1800" dirty="0"/>
              <a:t> для некоторого символа </a:t>
            </a:r>
            <a:r>
              <a:rPr lang="ru-RU" sz="1800" dirty="0" err="1"/>
              <a:t>a</a:t>
            </a:r>
            <a:r>
              <a:rPr lang="ru-RU" sz="1800" dirty="0"/>
              <a:t> из Σ. </a:t>
            </a:r>
            <a:endParaRPr lang="ru-RU" sz="1800" dirty="0" smtClean="0"/>
          </a:p>
          <a:p>
            <a:r>
              <a:rPr lang="ru-RU" sz="1800" dirty="0" smtClean="0"/>
              <a:t>В этом </a:t>
            </a:r>
            <a:r>
              <a:rPr lang="ru-RU" sz="1800" dirty="0"/>
              <a:t>случае </a:t>
            </a:r>
            <a:r>
              <a:rPr lang="ru-RU" sz="1800" i="1" dirty="0"/>
              <a:t>L(E) = {</a:t>
            </a:r>
            <a:r>
              <a:rPr lang="ru-RU" sz="1800" i="1" dirty="0" err="1"/>
              <a:t>a</a:t>
            </a:r>
            <a:r>
              <a:rPr lang="ru-RU" sz="1800" i="1" dirty="0"/>
              <a:t>}, и </a:t>
            </a:r>
            <a:r>
              <a:rPr lang="ru-RU" sz="1800" i="1" dirty="0" err="1"/>
              <a:t>h</a:t>
            </a:r>
            <a:r>
              <a:rPr lang="ru-RU" sz="1800" i="1" dirty="0"/>
              <a:t>(L(E)) = {</a:t>
            </a:r>
            <a:r>
              <a:rPr lang="ru-RU" sz="1800" i="1" dirty="0" err="1"/>
              <a:t>h</a:t>
            </a:r>
            <a:r>
              <a:rPr lang="ru-RU" sz="1800" i="1" dirty="0"/>
              <a:t>(</a:t>
            </a:r>
            <a:r>
              <a:rPr lang="ru-RU" sz="1800" i="1" dirty="0" err="1"/>
              <a:t>a</a:t>
            </a:r>
            <a:r>
              <a:rPr lang="ru-RU" sz="1800" i="1" dirty="0"/>
              <a:t>)}. </a:t>
            </a:r>
            <a:r>
              <a:rPr lang="ru-RU" sz="1800" i="1" dirty="0" smtClean="0"/>
              <a:t> и</a:t>
            </a:r>
            <a:endParaRPr lang="ru-RU" sz="1800" i="1" dirty="0"/>
          </a:p>
          <a:p>
            <a:r>
              <a:rPr lang="en-US" sz="1800" i="1" dirty="0"/>
              <a:t>L(h(E)) = h(L(E</a:t>
            </a:r>
            <a:r>
              <a:rPr lang="en-US" sz="1800" i="1" dirty="0" smtClean="0"/>
              <a:t>)).</a:t>
            </a:r>
            <a:r>
              <a:rPr lang="ru-RU" sz="1800" i="1" dirty="0" smtClean="0"/>
              <a:t>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Индукция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зависимости от операции в регулярном выражении возможны три </a:t>
            </a:r>
            <a:r>
              <a:rPr lang="ru-RU" dirty="0" smtClean="0"/>
              <a:t>ситуации: </a:t>
            </a:r>
          </a:p>
          <a:p>
            <a:pPr>
              <a:buNone/>
            </a:pPr>
            <a:r>
              <a:rPr lang="ru-RU" dirty="0" smtClean="0"/>
              <a:t>объединение, </a:t>
            </a:r>
            <a:r>
              <a:rPr lang="ru-RU" i="1" dirty="0" smtClean="0"/>
              <a:t>конкатенация и итерация</a:t>
            </a:r>
            <a:r>
              <a:rPr lang="ru-RU" dirty="0" smtClean="0"/>
              <a:t> .</a:t>
            </a:r>
          </a:p>
          <a:p>
            <a:r>
              <a:rPr lang="ru-RU" dirty="0" smtClean="0"/>
              <a:t>Все </a:t>
            </a:r>
            <a:r>
              <a:rPr lang="ru-RU" dirty="0"/>
              <a:t>они просты, поэтому обоснуем индукцию только для объединения</a:t>
            </a:r>
            <a:r>
              <a:rPr lang="ru-RU" dirty="0" smtClean="0"/>
              <a:t>, </a:t>
            </a:r>
            <a:r>
              <a:rPr lang="ru-RU" i="1" dirty="0" smtClean="0"/>
              <a:t>E </a:t>
            </a:r>
            <a:r>
              <a:rPr lang="ru-RU" i="1" dirty="0"/>
              <a:t>= F + G</a:t>
            </a:r>
            <a:r>
              <a:rPr lang="ru-RU" i="1" dirty="0" smtClean="0"/>
              <a:t>.</a:t>
            </a:r>
          </a:p>
          <a:p>
            <a:pPr>
              <a:buNone/>
            </a:pPr>
            <a:r>
              <a:rPr lang="ru-RU" i="1" dirty="0" smtClean="0"/>
              <a:t> </a:t>
            </a:r>
            <a:r>
              <a:rPr lang="ru-RU" i="1" dirty="0"/>
              <a:t>Способ применения гомоморфизмов к регулярным выражениям гарантирует,</a:t>
            </a:r>
          </a:p>
          <a:p>
            <a:r>
              <a:rPr lang="ru-RU" dirty="0"/>
              <a:t>что </a:t>
            </a:r>
            <a:r>
              <a:rPr lang="ru-RU" i="1" dirty="0" err="1"/>
              <a:t>h</a:t>
            </a:r>
            <a:r>
              <a:rPr lang="ru-RU" i="1" dirty="0"/>
              <a:t>(E) = </a:t>
            </a:r>
            <a:r>
              <a:rPr lang="ru-RU" i="1" dirty="0" err="1"/>
              <a:t>h</a:t>
            </a:r>
            <a:r>
              <a:rPr lang="ru-RU" i="1" dirty="0"/>
              <a:t>(F + G) = </a:t>
            </a:r>
            <a:r>
              <a:rPr lang="ru-RU" i="1" dirty="0" err="1"/>
              <a:t>h</a:t>
            </a:r>
            <a:r>
              <a:rPr lang="ru-RU" i="1" dirty="0"/>
              <a:t>(F) + </a:t>
            </a:r>
            <a:r>
              <a:rPr lang="ru-RU" i="1" dirty="0" err="1"/>
              <a:t>h</a:t>
            </a:r>
            <a:r>
              <a:rPr lang="ru-RU" i="1" dirty="0"/>
              <a:t>(G</a:t>
            </a:r>
            <a:r>
              <a:rPr lang="ru-RU" i="1" dirty="0" smtClean="0"/>
              <a:t>).</a:t>
            </a:r>
          </a:p>
          <a:p>
            <a:pPr>
              <a:buNone/>
            </a:pPr>
            <a:r>
              <a:rPr lang="ru-RU" i="1" dirty="0" smtClean="0"/>
              <a:t>известно</a:t>
            </a:r>
            <a:r>
              <a:rPr lang="ru-RU" i="1" dirty="0"/>
              <a:t>, что </a:t>
            </a:r>
            <a:r>
              <a:rPr lang="ru-RU" i="1" u="sng" dirty="0"/>
              <a:t>L(E) = L(F) U L(G) </a:t>
            </a:r>
            <a:r>
              <a:rPr lang="ru-RU" i="1" dirty="0" smtClean="0"/>
              <a:t>и </a:t>
            </a:r>
          </a:p>
          <a:p>
            <a:r>
              <a:rPr lang="pt-BR" i="1" u="sng" dirty="0" smtClean="0"/>
              <a:t>L(h(E)) = L(h(F) + h(G)) = L(h(F)) U L(h(G)) </a:t>
            </a:r>
            <a:endParaRPr lang="pt-BR" i="1" dirty="0"/>
          </a:p>
          <a:p>
            <a:r>
              <a:rPr lang="ru-RU" dirty="0"/>
              <a:t>по определению операции + для регулярных выражений. Наконец</a:t>
            </a:r>
            <a:r>
              <a:rPr lang="ru-RU" dirty="0" smtClean="0"/>
              <a:t>,</a:t>
            </a:r>
            <a:endParaRPr lang="ru-RU" dirty="0"/>
          </a:p>
          <a:p>
            <a:r>
              <a:rPr lang="pt-BR" sz="3800" i="1" u="sng" dirty="0"/>
              <a:t>h(L(E)) = h(L(F) U L(G)) = h(L(F)) U h(L(G)),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Обратный гомоморфизм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Предположим</a:t>
            </a:r>
            <a:r>
              <a:rPr lang="ru-RU" dirty="0"/>
              <a:t>, что </a:t>
            </a:r>
            <a:r>
              <a:rPr lang="ru-RU" i="1" dirty="0" err="1"/>
              <a:t>h</a:t>
            </a:r>
            <a:r>
              <a:rPr lang="ru-RU" i="1" dirty="0"/>
              <a:t> — гомоморфизм из алфавита Σ в цепочки, заданные в другом</a:t>
            </a:r>
          </a:p>
          <a:p>
            <a:r>
              <a:rPr lang="ru-RU" dirty="0"/>
              <a:t>(возможно, том же) алфавите </a:t>
            </a:r>
            <a:r>
              <a:rPr lang="ru-RU" i="1" dirty="0" smtClean="0"/>
              <a:t>T. </a:t>
            </a:r>
          </a:p>
          <a:p>
            <a:r>
              <a:rPr lang="ru-RU" i="1" dirty="0" smtClean="0"/>
              <a:t>Пусть </a:t>
            </a:r>
            <a:r>
              <a:rPr lang="ru-RU" i="1" dirty="0"/>
              <a:t>L — язык в алфавите T. </a:t>
            </a:r>
            <a:endParaRPr lang="ru-RU" i="1" dirty="0" smtClean="0"/>
          </a:p>
          <a:p>
            <a:r>
              <a:rPr lang="ru-RU" i="1" dirty="0" smtClean="0"/>
              <a:t>Тогда </a:t>
            </a:r>
            <a:r>
              <a:rPr lang="ru-RU" i="1" dirty="0"/>
              <a:t>h-1(L), читаемое </a:t>
            </a:r>
            <a:r>
              <a:rPr lang="ru-RU" i="1" dirty="0" smtClean="0"/>
              <a:t>как</a:t>
            </a:r>
            <a:r>
              <a:rPr lang="ru-RU" dirty="0" smtClean="0"/>
              <a:t>“обратное </a:t>
            </a:r>
            <a:r>
              <a:rPr lang="ru-RU" i="1" dirty="0" err="1"/>
              <a:t>h</a:t>
            </a:r>
            <a:r>
              <a:rPr lang="ru-RU" i="1" dirty="0"/>
              <a:t> от L”, — это множество цепочек </a:t>
            </a:r>
            <a:r>
              <a:rPr lang="ru-RU" i="1" dirty="0" err="1"/>
              <a:t>w</a:t>
            </a:r>
            <a:r>
              <a:rPr lang="ru-RU" i="1" dirty="0"/>
              <a:t> из Σ*, для которых </a:t>
            </a:r>
            <a:r>
              <a:rPr lang="ru-RU" i="1" dirty="0" err="1"/>
              <a:t>h</a:t>
            </a:r>
            <a:r>
              <a:rPr lang="ru-RU" i="1" dirty="0"/>
              <a:t>(</a:t>
            </a:r>
            <a:r>
              <a:rPr lang="ru-RU" i="1" dirty="0" err="1"/>
              <a:t>w</a:t>
            </a:r>
            <a:r>
              <a:rPr lang="ru-RU" i="1" dirty="0"/>
              <a:t>) принадлежит L.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0"/>
            <a:ext cx="628654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14282" y="3786190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Формально, пусть </a:t>
            </a:r>
            <a:r>
              <a:rPr lang="ru-RU" i="1" dirty="0"/>
              <a:t>L — это L(A), где ДКА A = (Q, T, </a:t>
            </a:r>
            <a:r>
              <a:rPr lang="ru-RU" i="1" dirty="0" err="1"/>
              <a:t>δ, </a:t>
            </a:r>
            <a:r>
              <a:rPr lang="ru-RU" i="1" dirty="0"/>
              <a:t>q0, F). Определим ДКА</a:t>
            </a:r>
          </a:p>
          <a:p>
            <a:r>
              <a:rPr lang="el-GR" i="1" dirty="0"/>
              <a:t>B = (Q, Σ, γ, q0, F</a:t>
            </a:r>
            <a:r>
              <a:rPr lang="el-GR" i="1" dirty="0" smtClean="0"/>
              <a:t>),</a:t>
            </a:r>
            <a:r>
              <a:rPr lang="ru-RU" i="1" dirty="0" smtClean="0"/>
              <a:t>  </a:t>
            </a:r>
            <a:r>
              <a:rPr lang="ru-RU" dirty="0" smtClean="0"/>
              <a:t>функция </a:t>
            </a:r>
            <a:r>
              <a:rPr lang="ru-RU" dirty="0"/>
              <a:t>переходов </a:t>
            </a:r>
            <a:r>
              <a:rPr lang="ru-RU" dirty="0" err="1" smtClean="0"/>
              <a:t>γ</a:t>
            </a:r>
            <a:r>
              <a:rPr lang="ru-RU" dirty="0" smtClean="0"/>
              <a:t>(</a:t>
            </a:r>
            <a:r>
              <a:rPr lang="ru-RU" i="1" dirty="0" err="1" smtClean="0"/>
              <a:t>q</a:t>
            </a:r>
            <a:r>
              <a:rPr lang="ru-RU" i="1" dirty="0"/>
              <a:t>, </a:t>
            </a:r>
            <a:r>
              <a:rPr lang="ru-RU" i="1" dirty="0" err="1"/>
              <a:t>a</a:t>
            </a:r>
            <a:r>
              <a:rPr lang="ru-RU" i="1" dirty="0"/>
              <a:t>) </a:t>
            </a:r>
            <a:r>
              <a:rPr lang="ru-RU" i="1" dirty="0" smtClean="0"/>
              <a:t>=</a:t>
            </a:r>
            <a:r>
              <a:rPr lang="el-GR" baseline="0" dirty="0" smtClean="0"/>
              <a:t>δ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dirty="0"/>
              <a:t>, h(a</a:t>
            </a:r>
            <a:r>
              <a:rPr lang="en-US" i="1" dirty="0" smtClean="0"/>
              <a:t>)).</a:t>
            </a:r>
            <a:endParaRPr lang="ru-RU" i="1" dirty="0" smtClean="0"/>
          </a:p>
          <a:p>
            <a:r>
              <a:rPr lang="en-US" i="1" dirty="0" smtClean="0"/>
              <a:t> </a:t>
            </a:r>
            <a:r>
              <a:rPr lang="ru-RU" i="1" dirty="0"/>
              <a:t>Таким образом</a:t>
            </a:r>
            <a:r>
              <a:rPr lang="ru-RU" i="1" dirty="0" smtClean="0"/>
              <a:t>, </a:t>
            </a:r>
            <a:r>
              <a:rPr lang="ru-RU" dirty="0" smtClean="0"/>
              <a:t>переход </a:t>
            </a:r>
            <a:r>
              <a:rPr lang="ru-RU" dirty="0"/>
              <a:t>автомата </a:t>
            </a:r>
            <a:r>
              <a:rPr lang="ru-RU" i="1" dirty="0"/>
              <a:t>B по входному символу </a:t>
            </a:r>
            <a:r>
              <a:rPr lang="ru-RU" i="1" dirty="0" err="1"/>
              <a:t>a</a:t>
            </a:r>
            <a:r>
              <a:rPr lang="ru-RU" i="1" dirty="0"/>
              <a:t> является результатом </a:t>
            </a:r>
            <a:r>
              <a:rPr lang="ru-RU" i="1" dirty="0" smtClean="0"/>
              <a:t>последовательности </a:t>
            </a:r>
            <a:r>
              <a:rPr lang="ru-RU" dirty="0" smtClean="0"/>
              <a:t>переходов</a:t>
            </a:r>
            <a:r>
              <a:rPr lang="ru-RU" dirty="0"/>
              <a:t>, совершаемых автоматом </a:t>
            </a:r>
            <a:r>
              <a:rPr lang="ru-RU" i="1" dirty="0"/>
              <a:t>A при получении цепочки символов </a:t>
            </a:r>
            <a:r>
              <a:rPr lang="ru-RU" i="1" dirty="0" err="1"/>
              <a:t>h</a:t>
            </a:r>
            <a:r>
              <a:rPr lang="ru-RU" i="1" dirty="0"/>
              <a:t>(</a:t>
            </a:r>
            <a:r>
              <a:rPr lang="ru-RU" i="1" dirty="0" err="1"/>
              <a:t>a</a:t>
            </a:r>
            <a:r>
              <a:rPr lang="ru-RU" i="1" dirty="0" smtClean="0"/>
              <a:t>).</a:t>
            </a:r>
          </a:p>
          <a:p>
            <a:r>
              <a:rPr lang="ru-RU" dirty="0"/>
              <a:t>С помощью индукции по </a:t>
            </a:r>
            <a:r>
              <a:rPr lang="ru-RU" dirty="0" err="1"/>
              <a:t>|</a:t>
            </a:r>
            <a:r>
              <a:rPr lang="ru-RU" i="1" dirty="0" err="1"/>
              <a:t>w|</a:t>
            </a:r>
            <a:r>
              <a:rPr lang="ru-RU" i="1" dirty="0"/>
              <a:t> легко показать, что </a:t>
            </a:r>
            <a:r>
              <a:rPr lang="ru-RU" i="1" dirty="0" err="1"/>
              <a:t>γ </a:t>
            </a:r>
            <a:r>
              <a:rPr lang="ru-RU" i="1" dirty="0" err="1" smtClean="0"/>
              <a:t> </a:t>
            </a:r>
            <a:r>
              <a:rPr lang="ru-RU" i="1" dirty="0"/>
              <a:t>(q0, </a:t>
            </a:r>
            <a:r>
              <a:rPr lang="ru-RU" i="1" dirty="0" err="1"/>
              <a:t>w</a:t>
            </a:r>
            <a:r>
              <a:rPr lang="ru-RU" i="1" dirty="0"/>
              <a:t>) </a:t>
            </a:r>
            <a:r>
              <a:rPr lang="ru-RU" i="1" dirty="0" smtClean="0"/>
              <a:t>=</a:t>
            </a:r>
            <a:r>
              <a:rPr lang="el-GR" baseline="0" dirty="0" smtClean="0"/>
              <a:t>δ</a:t>
            </a:r>
            <a:r>
              <a:rPr lang="en-US" dirty="0" smtClean="0"/>
              <a:t>(</a:t>
            </a:r>
            <a:r>
              <a:rPr lang="en-US" i="1" dirty="0" smtClean="0"/>
              <a:t>q0</a:t>
            </a:r>
            <a:r>
              <a:rPr lang="en-US" i="1" dirty="0"/>
              <a:t>, h(w)). </a:t>
            </a:r>
            <a:r>
              <a:rPr lang="ru-RU" i="1" dirty="0" smtClean="0"/>
              <a:t>Т.к до</a:t>
            </a:r>
            <a:r>
              <a:rPr lang="ru-RU" dirty="0" smtClean="0"/>
              <a:t>пускающие </a:t>
            </a:r>
            <a:r>
              <a:rPr lang="ru-RU" dirty="0"/>
              <a:t>состояния автоматов </a:t>
            </a:r>
            <a:r>
              <a:rPr lang="ru-RU" i="1" dirty="0"/>
              <a:t>A и B совпадают, то B допускает цепочку </a:t>
            </a:r>
            <a:r>
              <a:rPr lang="ru-RU" i="1" dirty="0" err="1"/>
              <a:t>w</a:t>
            </a:r>
            <a:r>
              <a:rPr lang="ru-RU" i="1" dirty="0"/>
              <a:t> тогда </a:t>
            </a:r>
            <a:r>
              <a:rPr lang="ru-RU" i="1" dirty="0" smtClean="0"/>
              <a:t>и </a:t>
            </a:r>
            <a:r>
              <a:rPr lang="ru-RU" dirty="0" smtClean="0"/>
              <a:t>только </a:t>
            </a:r>
            <a:r>
              <a:rPr lang="ru-RU" dirty="0"/>
              <a:t>тогда, когда </a:t>
            </a:r>
            <a:r>
              <a:rPr lang="ru-RU" i="1" dirty="0"/>
              <a:t>A допускает цепочку </a:t>
            </a:r>
            <a:r>
              <a:rPr lang="ru-RU" i="1" dirty="0" err="1"/>
              <a:t>h</a:t>
            </a:r>
            <a:r>
              <a:rPr lang="ru-RU" i="1" dirty="0"/>
              <a:t>(</a:t>
            </a:r>
            <a:r>
              <a:rPr lang="ru-RU" i="1" dirty="0" err="1"/>
              <a:t>w</a:t>
            </a:r>
            <a:r>
              <a:rPr lang="ru-RU" i="1" dirty="0"/>
              <a:t>). Иными словами, B допускает только </a:t>
            </a:r>
            <a:r>
              <a:rPr lang="ru-RU" i="1" dirty="0" smtClean="0"/>
              <a:t>те </a:t>
            </a:r>
            <a:r>
              <a:rPr lang="ru-RU" dirty="0" smtClean="0"/>
              <a:t>цепочки</a:t>
            </a:r>
            <a:r>
              <a:rPr lang="ru-RU" dirty="0"/>
              <a:t>, которые принадлежат языку </a:t>
            </a:r>
            <a:r>
              <a:rPr lang="ru-RU" i="1" dirty="0" err="1"/>
              <a:t>h</a:t>
            </a:r>
            <a:r>
              <a:rPr lang="ru-RU" i="1" dirty="0"/>
              <a:t>–1(L).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78579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Доказательство </a:t>
            </a:r>
          </a:p>
          <a:p>
            <a:pPr>
              <a:buNone/>
            </a:pPr>
            <a:r>
              <a:rPr lang="ru-RU" sz="4400" dirty="0"/>
              <a:t> </a:t>
            </a:r>
            <a:r>
              <a:rPr lang="ru-RU" sz="4400" dirty="0" smtClean="0"/>
              <a:t>               нерегулярности языков</a:t>
            </a:r>
            <a:endParaRPr lang="ru-RU" sz="4400" dirty="0"/>
          </a:p>
        </p:txBody>
      </p:sp>
      <p:sp>
        <p:nvSpPr>
          <p:cNvPr id="33794" name="AutoShape 2" descr="http://stranica.info/pictures/books/4973.files/image008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Picture 2" descr="http://myrusakov.ru/images/articles/php-regexp-russi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857496"/>
            <a:ext cx="4143404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лемма о накачке для регулярных языков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043510"/>
          </a:xfrm>
        </p:spPr>
        <p:txBody>
          <a:bodyPr>
            <a:noAutofit/>
          </a:bodyPr>
          <a:lstStyle/>
          <a:p>
            <a:r>
              <a:rPr lang="ru-RU" sz="2000" i="1" dirty="0" smtClean="0"/>
              <a:t>Пусть </a:t>
            </a:r>
            <a:r>
              <a:rPr lang="ru-RU" sz="2000" i="1" dirty="0"/>
              <a:t>L — регулярный язык.</a:t>
            </a:r>
          </a:p>
          <a:p>
            <a:r>
              <a:rPr lang="ru-RU" sz="2000" dirty="0"/>
              <a:t>Существует константа </a:t>
            </a:r>
            <a:r>
              <a:rPr lang="ru-RU" sz="2000" i="1" dirty="0" err="1"/>
              <a:t>n</a:t>
            </a:r>
            <a:r>
              <a:rPr lang="ru-RU" sz="2000" i="1" dirty="0"/>
              <a:t> (зависящая от L</a:t>
            </a:r>
            <a:r>
              <a:rPr lang="ru-RU" sz="2000" i="1" dirty="0" smtClean="0"/>
              <a:t>),</a:t>
            </a:r>
          </a:p>
          <a:p>
            <a:r>
              <a:rPr lang="ru-RU" sz="2000" i="1" dirty="0" smtClean="0"/>
              <a:t> </a:t>
            </a:r>
            <a:r>
              <a:rPr lang="ru-RU" sz="2000" i="1" dirty="0"/>
              <a:t>для которой каждую цепочку </a:t>
            </a:r>
            <a:r>
              <a:rPr lang="ru-RU" sz="2000" i="1" dirty="0" err="1"/>
              <a:t>w</a:t>
            </a:r>
            <a:r>
              <a:rPr lang="ru-RU" sz="2000" i="1" dirty="0"/>
              <a:t> из языка L,</a:t>
            </a:r>
          </a:p>
          <a:p>
            <a:r>
              <a:rPr lang="ru-RU" sz="2000" dirty="0"/>
              <a:t>удовлетворяющую неравенству </a:t>
            </a:r>
            <a:r>
              <a:rPr lang="ru-RU" sz="2000" dirty="0" err="1"/>
              <a:t>|</a:t>
            </a:r>
            <a:r>
              <a:rPr lang="ru-RU" sz="2000" i="1" dirty="0" err="1"/>
              <a:t>w|</a:t>
            </a:r>
            <a:r>
              <a:rPr lang="ru-RU" sz="2000" i="1" dirty="0"/>
              <a:t> ≥ </a:t>
            </a:r>
            <a:r>
              <a:rPr lang="ru-RU" sz="2000" i="1" dirty="0" err="1"/>
              <a:t>n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r>
              <a:rPr lang="ru-RU" sz="2000" i="1" dirty="0" smtClean="0"/>
              <a:t>можно </a:t>
            </a:r>
            <a:r>
              <a:rPr lang="ru-RU" sz="2000" i="1" dirty="0"/>
              <a:t>разбить на три цепочки </a:t>
            </a:r>
            <a:r>
              <a:rPr lang="ru-RU" sz="2000" i="1" dirty="0" err="1"/>
              <a:t>w</a:t>
            </a:r>
            <a:r>
              <a:rPr lang="ru-RU" sz="2000" i="1" dirty="0"/>
              <a:t> = </a:t>
            </a:r>
            <a:r>
              <a:rPr lang="ru-RU" sz="2000" i="1" dirty="0" err="1"/>
              <a:t>xyz</a:t>
            </a:r>
            <a:r>
              <a:rPr lang="ru-RU" sz="2000" i="1" dirty="0"/>
              <a:t> так, что</a:t>
            </a:r>
          </a:p>
          <a:p>
            <a:r>
              <a:rPr lang="ru-RU" sz="2000" dirty="0"/>
              <a:t>выполняются следующие условия.</a:t>
            </a:r>
          </a:p>
          <a:p>
            <a:r>
              <a:rPr lang="en-US" sz="2000" dirty="0"/>
              <a:t>1. </a:t>
            </a:r>
            <a:r>
              <a:rPr lang="en-US" sz="2000" i="1" dirty="0"/>
              <a:t>y ≠ </a:t>
            </a:r>
            <a:r>
              <a:rPr lang="el-GR" sz="2000" i="1" dirty="0"/>
              <a:t>ε.</a:t>
            </a:r>
          </a:p>
          <a:p>
            <a:r>
              <a:rPr lang="en-US" sz="2000" dirty="0"/>
              <a:t>2. |</a:t>
            </a:r>
            <a:r>
              <a:rPr lang="en-US" sz="2000" i="1" dirty="0" err="1"/>
              <a:t>xy</a:t>
            </a:r>
            <a:r>
              <a:rPr lang="en-US" sz="2000" i="1" dirty="0"/>
              <a:t>| ≤ n.</a:t>
            </a:r>
          </a:p>
          <a:p>
            <a:r>
              <a:rPr lang="ru-RU" sz="2000" dirty="0"/>
              <a:t>3. Для любого </a:t>
            </a:r>
            <a:r>
              <a:rPr lang="ru-RU" sz="2000" i="1" dirty="0" err="1"/>
              <a:t>k</a:t>
            </a:r>
            <a:r>
              <a:rPr lang="ru-RU" sz="2000" i="1" dirty="0"/>
              <a:t> ≥ 0 цепочка </a:t>
            </a:r>
            <a:r>
              <a:rPr lang="ru-RU" sz="2000" i="1" dirty="0" smtClean="0"/>
              <a:t>                  также </a:t>
            </a:r>
            <a:r>
              <a:rPr lang="ru-RU" sz="2000" i="1" dirty="0"/>
              <a:t>принадлежит L.</a:t>
            </a:r>
          </a:p>
          <a:p>
            <a:r>
              <a:rPr lang="ru-RU" sz="2000" dirty="0"/>
              <a:t>Это значит, что всегда можно найти такую цепочку </a:t>
            </a:r>
            <a:r>
              <a:rPr lang="ru-RU" sz="2000" i="1" dirty="0" err="1"/>
              <a:t>y</a:t>
            </a:r>
            <a:r>
              <a:rPr lang="ru-RU" sz="2000" i="1" dirty="0"/>
              <a:t> недалеко от начала цепочки </a:t>
            </a:r>
            <a:r>
              <a:rPr lang="ru-RU" sz="2000" i="1" dirty="0" err="1"/>
              <a:t>w</a:t>
            </a:r>
            <a:r>
              <a:rPr lang="ru-RU" sz="2000" i="1" dirty="0"/>
              <a:t>, </a:t>
            </a:r>
            <a:r>
              <a:rPr lang="ru-RU" sz="2000" i="1" dirty="0" smtClean="0"/>
              <a:t>ко</a:t>
            </a:r>
            <a:r>
              <a:rPr lang="ru-RU" sz="2000" dirty="0" smtClean="0"/>
              <a:t>торую </a:t>
            </a:r>
            <a:r>
              <a:rPr lang="ru-RU" sz="2000" dirty="0"/>
              <a:t>можно “накачать”. </a:t>
            </a:r>
            <a:endParaRPr lang="ru-RU" sz="2000" dirty="0" smtClean="0"/>
          </a:p>
          <a:p>
            <a:r>
              <a:rPr lang="ru-RU" sz="2000" dirty="0" smtClean="0"/>
              <a:t>Таким </a:t>
            </a:r>
            <a:r>
              <a:rPr lang="ru-RU" sz="2000" dirty="0"/>
              <a:t>образом, если цепочку </a:t>
            </a:r>
            <a:r>
              <a:rPr lang="ru-RU" sz="2000" i="1" dirty="0" err="1"/>
              <a:t>y</a:t>
            </a:r>
            <a:r>
              <a:rPr lang="ru-RU" sz="2000" i="1" dirty="0"/>
              <a:t> повторить любое число раз или</a:t>
            </a:r>
          </a:p>
          <a:p>
            <a:r>
              <a:rPr lang="ru-RU" sz="2000" dirty="0"/>
              <a:t>удалить (при </a:t>
            </a:r>
            <a:r>
              <a:rPr lang="ru-RU" sz="2000" i="1" dirty="0" err="1"/>
              <a:t>k</a:t>
            </a:r>
            <a:r>
              <a:rPr lang="ru-RU" sz="2000" i="1" dirty="0"/>
              <a:t> = 0), то результирующая цепочка все равно будет принадлежать языку L.</a:t>
            </a:r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929066"/>
            <a:ext cx="785818" cy="40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ru-RU" b="1" dirty="0" smtClean="0"/>
              <a:t>Доказательство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04" cy="435771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Пусть </a:t>
            </a:r>
            <a:r>
              <a:rPr lang="ru-RU" b="1" i="1" dirty="0"/>
              <a:t>L — регулярный язык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 </a:t>
            </a:r>
            <a:r>
              <a:rPr lang="ru-RU" b="1" i="1" dirty="0"/>
              <a:t>Тогда L = L(A) для некоторого ДКА A.</a:t>
            </a:r>
          </a:p>
          <a:p>
            <a:r>
              <a:rPr lang="ru-RU" dirty="0"/>
              <a:t>Пусть </a:t>
            </a:r>
            <a:r>
              <a:rPr lang="ru-RU" i="1" dirty="0"/>
              <a:t>A имеет </a:t>
            </a:r>
            <a:r>
              <a:rPr lang="ru-RU" i="1" dirty="0" err="1"/>
              <a:t>n</a:t>
            </a:r>
            <a:r>
              <a:rPr lang="ru-RU" i="1" dirty="0"/>
              <a:t> состояний. </a:t>
            </a:r>
            <a:endParaRPr lang="ru-RU" i="1" dirty="0" smtClean="0"/>
          </a:p>
          <a:p>
            <a:r>
              <a:rPr lang="ru-RU" i="1" dirty="0" smtClean="0"/>
              <a:t>Рассмотрим </a:t>
            </a:r>
            <a:r>
              <a:rPr lang="ru-RU" i="1" dirty="0"/>
              <a:t>произвольную цепочку </a:t>
            </a:r>
            <a:r>
              <a:rPr lang="ru-RU" i="1" dirty="0" err="1"/>
              <a:t>w</a:t>
            </a:r>
            <a:r>
              <a:rPr lang="ru-RU" i="1" dirty="0"/>
              <a:t> длиной не менее </a:t>
            </a:r>
            <a:r>
              <a:rPr lang="ru-RU" i="1" dirty="0" err="1"/>
              <a:t>n</a:t>
            </a:r>
            <a:r>
              <a:rPr lang="ru-RU" i="1" dirty="0"/>
              <a:t>,</a:t>
            </a:r>
          </a:p>
          <a:p>
            <a:r>
              <a:rPr lang="ru-RU" i="1" dirty="0" err="1" smtClean="0"/>
              <a:t>w</a:t>
            </a:r>
            <a:r>
              <a:rPr lang="ru-RU" i="1" dirty="0" smtClean="0"/>
              <a:t> </a:t>
            </a:r>
            <a:r>
              <a:rPr lang="ru-RU" i="1" dirty="0"/>
              <a:t>= a1a2…</a:t>
            </a:r>
            <a:r>
              <a:rPr lang="ru-RU" i="1" dirty="0" err="1"/>
              <a:t>am</a:t>
            </a:r>
            <a:r>
              <a:rPr lang="ru-RU" i="1" dirty="0"/>
              <a:t>, где </a:t>
            </a:r>
            <a:r>
              <a:rPr lang="ru-RU" i="1" dirty="0" err="1"/>
              <a:t>m</a:t>
            </a:r>
            <a:r>
              <a:rPr lang="ru-RU" i="1" dirty="0"/>
              <a:t> ≥ </a:t>
            </a:r>
            <a:r>
              <a:rPr lang="ru-RU" i="1" dirty="0" err="1"/>
              <a:t>n</a:t>
            </a:r>
            <a:r>
              <a:rPr lang="ru-RU" i="1" dirty="0"/>
              <a:t> и каждый </a:t>
            </a:r>
            <a:r>
              <a:rPr lang="ru-RU" i="1" dirty="0" err="1"/>
              <a:t>ai</a:t>
            </a:r>
            <a:r>
              <a:rPr lang="ru-RU" i="1" dirty="0"/>
              <a:t> есть входной символ. Для </a:t>
            </a:r>
            <a:r>
              <a:rPr lang="ru-RU" i="1" dirty="0" err="1"/>
              <a:t>i</a:t>
            </a:r>
            <a:r>
              <a:rPr lang="ru-RU" i="1" dirty="0"/>
              <a:t> = 0, 1, 2, …, </a:t>
            </a:r>
            <a:r>
              <a:rPr lang="ru-RU" i="1" dirty="0" err="1"/>
              <a:t>n</a:t>
            </a:r>
            <a:endParaRPr lang="ru-RU" i="1" dirty="0"/>
          </a:p>
          <a:p>
            <a:r>
              <a:rPr lang="ru-RU" dirty="0"/>
              <a:t>определим состояние </a:t>
            </a:r>
            <a:r>
              <a:rPr lang="en-US" i="1" dirty="0"/>
              <a:t>pi </a:t>
            </a:r>
            <a:r>
              <a:rPr lang="ru-RU" i="1" dirty="0" smtClean="0"/>
              <a:t> как </a:t>
            </a:r>
            <a:r>
              <a:rPr lang="el-GR" baseline="0" dirty="0" smtClean="0"/>
              <a:t>δ</a:t>
            </a:r>
            <a:r>
              <a:rPr lang="ru-RU" dirty="0" smtClean="0"/>
              <a:t>(</a:t>
            </a:r>
            <a:r>
              <a:rPr lang="ru-RU" i="1" dirty="0" smtClean="0"/>
              <a:t>q0</a:t>
            </a:r>
            <a:r>
              <a:rPr lang="ru-RU" i="1" dirty="0"/>
              <a:t>, a1a2…</a:t>
            </a:r>
            <a:r>
              <a:rPr lang="ru-RU" i="1" dirty="0" err="1"/>
              <a:t>ai</a:t>
            </a:r>
            <a:r>
              <a:rPr lang="ru-RU" i="1" dirty="0" smtClean="0"/>
              <a:t>),</a:t>
            </a:r>
          </a:p>
          <a:p>
            <a:r>
              <a:rPr lang="ru-RU" i="1" dirty="0" smtClean="0"/>
              <a:t> </a:t>
            </a:r>
            <a:r>
              <a:rPr lang="ru-RU" i="1" dirty="0"/>
              <a:t>где </a:t>
            </a:r>
            <a:r>
              <a:rPr lang="ru-RU" i="1" dirty="0" err="1"/>
              <a:t>δ </a:t>
            </a:r>
            <a:r>
              <a:rPr lang="ru-RU" i="1" dirty="0"/>
              <a:t>— функция переходов </a:t>
            </a:r>
            <a:r>
              <a:rPr lang="ru-RU" i="1" dirty="0" smtClean="0"/>
              <a:t>автомата</a:t>
            </a:r>
          </a:p>
          <a:p>
            <a:r>
              <a:rPr lang="ru-RU" i="1" dirty="0" smtClean="0"/>
              <a:t>q0 </a:t>
            </a:r>
            <a:r>
              <a:rPr lang="ru-RU" i="1" dirty="0"/>
              <a:t>— его начальное состояние. </a:t>
            </a:r>
            <a:r>
              <a:rPr lang="ru-RU" i="1" dirty="0" smtClean="0"/>
              <a:t>p0 </a:t>
            </a:r>
            <a:r>
              <a:rPr lang="ru-RU" i="1" dirty="0"/>
              <a:t>= q0.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57760"/>
            <a:ext cx="8072494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Одними из важнейших свойств регулярных языков являются “свойства замкнутости”.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85992"/>
            <a:ext cx="9144000" cy="335758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Эти </a:t>
            </a:r>
            <a:r>
              <a:rPr lang="ru-RU" dirty="0"/>
              <a:t>свойства позволяют создавать распознаватели для одних языков, построенных </a:t>
            </a:r>
            <a:r>
              <a:rPr lang="ru-RU" dirty="0" smtClean="0"/>
              <a:t>из других </a:t>
            </a:r>
            <a:r>
              <a:rPr lang="ru-RU" dirty="0"/>
              <a:t>с помощью </a:t>
            </a:r>
            <a:r>
              <a:rPr lang="ru-RU" u="sng" dirty="0"/>
              <a:t>определенных операций</a:t>
            </a:r>
            <a:r>
              <a:rPr lang="ru-RU" dirty="0"/>
              <a:t>.</a:t>
            </a:r>
          </a:p>
        </p:txBody>
      </p:sp>
      <p:pic>
        <p:nvPicPr>
          <p:cNvPr id="24578" name="Picture 2" descr="http://900igr.net/datai/matematika/Mir-chisel/0008-004-Dejstvitelnye-chis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929066"/>
            <a:ext cx="8572560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1222" y="4500570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500042"/>
            <a:ext cx="8429684" cy="585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Теперь посмотрим, что происходит, когда на вход автомата </a:t>
            </a:r>
            <a:r>
              <a:rPr lang="ru-RU" sz="2800" i="1" dirty="0"/>
              <a:t>A поступает цепочка </a:t>
            </a:r>
            <a:r>
              <a:rPr lang="ru-RU" sz="2800" i="1" dirty="0" smtClean="0"/>
              <a:t>  </a:t>
            </a:r>
            <a:endParaRPr lang="ru-RU" sz="2800" i="1" dirty="0"/>
          </a:p>
          <a:p>
            <a:r>
              <a:rPr lang="ru-RU" sz="2800" dirty="0"/>
              <a:t>для любого </a:t>
            </a:r>
            <a:r>
              <a:rPr lang="ru-RU" sz="2800" i="1" dirty="0" err="1"/>
              <a:t>k</a:t>
            </a:r>
            <a:r>
              <a:rPr lang="ru-RU" sz="2800" i="1" dirty="0"/>
              <a:t> ≥ 0. При </a:t>
            </a:r>
            <a:r>
              <a:rPr lang="ru-RU" sz="2800" i="1" dirty="0" err="1"/>
              <a:t>k</a:t>
            </a:r>
            <a:r>
              <a:rPr lang="ru-RU" sz="2800" i="1" dirty="0"/>
              <a:t> = 0 автомат переходит из начального состояния q0 (которое есть</a:t>
            </a:r>
          </a:p>
          <a:p>
            <a:r>
              <a:rPr lang="ru-RU" sz="2800" dirty="0"/>
              <a:t>также </a:t>
            </a:r>
            <a:r>
              <a:rPr lang="ru-RU" sz="2800" i="1" dirty="0"/>
              <a:t>p0) в </a:t>
            </a:r>
            <a:r>
              <a:rPr lang="ru-RU" sz="2800" i="1" dirty="0" err="1"/>
              <a:t>pi</a:t>
            </a:r>
            <a:r>
              <a:rPr lang="ru-RU" sz="2800" i="1" dirty="0"/>
              <a:t>, прочитав </a:t>
            </a:r>
            <a:r>
              <a:rPr lang="ru-RU" sz="2800" i="1" dirty="0" err="1"/>
              <a:t>x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r>
              <a:rPr lang="ru-RU" sz="2800" i="1" dirty="0" smtClean="0"/>
              <a:t>Поскольку </a:t>
            </a:r>
            <a:r>
              <a:rPr lang="ru-RU" sz="2800" i="1" dirty="0" err="1"/>
              <a:t>pi</a:t>
            </a:r>
            <a:r>
              <a:rPr lang="ru-RU" sz="2800" i="1" dirty="0"/>
              <a:t> = </a:t>
            </a:r>
            <a:r>
              <a:rPr lang="ru-RU" sz="2800" i="1" dirty="0" err="1"/>
              <a:t>pj</a:t>
            </a:r>
            <a:r>
              <a:rPr lang="ru-RU" sz="2800" i="1" dirty="0"/>
              <a:t>, то </a:t>
            </a:r>
            <a:r>
              <a:rPr lang="ru-RU" sz="2800" i="1" dirty="0" err="1"/>
              <a:t>z</a:t>
            </a:r>
            <a:r>
              <a:rPr lang="ru-RU" sz="2800" i="1" dirty="0"/>
              <a:t> переводит A из </a:t>
            </a:r>
            <a:r>
              <a:rPr lang="ru-RU" sz="2800" i="1" dirty="0" err="1"/>
              <a:t>pi</a:t>
            </a:r>
            <a:r>
              <a:rPr lang="ru-RU" sz="2800" i="1" dirty="0"/>
              <a:t> в допускающее </a:t>
            </a:r>
            <a:r>
              <a:rPr lang="ru-RU" sz="2800" i="1" dirty="0" smtClean="0"/>
              <a:t>со</a:t>
            </a:r>
            <a:r>
              <a:rPr lang="ru-RU" sz="2800" dirty="0" smtClean="0"/>
              <a:t>стояние.</a:t>
            </a:r>
            <a:endParaRPr lang="ru-RU" sz="2800" dirty="0"/>
          </a:p>
          <a:p>
            <a:r>
              <a:rPr lang="ru-RU" sz="2800" dirty="0"/>
              <a:t>Если </a:t>
            </a:r>
            <a:r>
              <a:rPr lang="ru-RU" sz="2800" i="1" dirty="0" err="1"/>
              <a:t>k</a:t>
            </a:r>
            <a:r>
              <a:rPr lang="ru-RU" sz="2800" i="1" dirty="0"/>
              <a:t> &gt; 0, то по </a:t>
            </a:r>
            <a:r>
              <a:rPr lang="ru-RU" sz="2800" i="1" dirty="0" err="1"/>
              <a:t>x</a:t>
            </a:r>
            <a:r>
              <a:rPr lang="ru-RU" sz="2800" i="1" dirty="0"/>
              <a:t> автомат A переходит из q0 в </a:t>
            </a:r>
            <a:r>
              <a:rPr lang="ru-RU" sz="2800" i="1" dirty="0" err="1"/>
              <a:t>pi</a:t>
            </a:r>
            <a:r>
              <a:rPr lang="ru-RU" sz="2800" i="1" dirty="0"/>
              <a:t>, затем, читая </a:t>
            </a:r>
            <a:r>
              <a:rPr lang="ru-RU" sz="2800" i="1" dirty="0" err="1"/>
              <a:t>yk</a:t>
            </a:r>
            <a:r>
              <a:rPr lang="ru-RU" sz="2800" i="1" dirty="0"/>
              <a:t>, </a:t>
            </a:r>
            <a:r>
              <a:rPr lang="ru-RU" sz="2800" i="1" dirty="0" err="1"/>
              <a:t>k</a:t>
            </a:r>
            <a:r>
              <a:rPr lang="ru-RU" sz="2800" i="1" dirty="0"/>
              <a:t> раз циклически </a:t>
            </a:r>
            <a:r>
              <a:rPr lang="ru-RU" sz="2800" i="1" dirty="0" smtClean="0"/>
              <a:t>про</a:t>
            </a:r>
            <a:r>
              <a:rPr lang="ru-RU" sz="2800" dirty="0" smtClean="0"/>
              <a:t>ходит </a:t>
            </a:r>
            <a:r>
              <a:rPr lang="ru-RU" sz="2800" dirty="0"/>
              <a:t>через </a:t>
            </a:r>
            <a:r>
              <a:rPr lang="ru-RU" sz="2800" i="1" dirty="0" err="1"/>
              <a:t>pi</a:t>
            </a:r>
            <a:r>
              <a:rPr lang="ru-RU" sz="2800" i="1" dirty="0"/>
              <a:t>, и, наконец, по </a:t>
            </a:r>
            <a:r>
              <a:rPr lang="ru-RU" sz="2800" i="1" dirty="0" err="1"/>
              <a:t>z</a:t>
            </a:r>
            <a:r>
              <a:rPr lang="ru-RU" sz="2800" i="1" dirty="0"/>
              <a:t> переходит в допускающее состояние. Таким образом, </a:t>
            </a:r>
            <a:r>
              <a:rPr lang="ru-RU" sz="2800" i="1" dirty="0" smtClean="0"/>
              <a:t>для </a:t>
            </a:r>
            <a:r>
              <a:rPr lang="ru-RU" sz="2800" dirty="0" smtClean="0"/>
              <a:t>любого </a:t>
            </a:r>
            <a:r>
              <a:rPr lang="ru-RU" sz="2800" i="1" dirty="0" err="1"/>
              <a:t>k</a:t>
            </a:r>
            <a:r>
              <a:rPr lang="ru-RU" sz="2800" i="1" dirty="0"/>
              <a:t> ≥ 0 цепочка </a:t>
            </a:r>
            <a:r>
              <a:rPr lang="ru-RU" sz="2800" i="1" dirty="0" smtClean="0"/>
              <a:t>              также </a:t>
            </a:r>
            <a:r>
              <a:rPr lang="ru-RU" sz="2800" i="1" dirty="0"/>
              <a:t>допускается </a:t>
            </a:r>
            <a:r>
              <a:rPr lang="ru-RU" sz="2800" i="1" dirty="0" smtClean="0"/>
              <a:t>               автоматом </a:t>
            </a:r>
            <a:r>
              <a:rPr lang="ru-RU" sz="2800" i="1" dirty="0"/>
              <a:t>A</a:t>
            </a:r>
            <a:r>
              <a:rPr lang="ru-RU" sz="2800" i="1" dirty="0" smtClean="0"/>
              <a:t>,</a:t>
            </a:r>
          </a:p>
          <a:p>
            <a:r>
              <a:rPr lang="ru-RU" sz="2800" i="1" dirty="0" smtClean="0"/>
              <a:t> </a:t>
            </a:r>
            <a:r>
              <a:rPr lang="ru-RU" sz="2800" i="1" dirty="0"/>
              <a:t>т.е. принадлежит языку L.</a:t>
            </a:r>
            <a:endParaRPr lang="ru-RU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1" y="1000109"/>
            <a:ext cx="92869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5214950"/>
            <a:ext cx="822459" cy="38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Докажите нерегулярность следующих языков: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</a:t>
            </a:r>
            <a:r>
              <a:rPr lang="ru-RU" dirty="0"/>
              <a:t>) {0n1n | </a:t>
            </a:r>
            <a:r>
              <a:rPr lang="ru-RU" i="1" dirty="0" err="1"/>
              <a:t>n</a:t>
            </a:r>
            <a:r>
              <a:rPr lang="ru-RU" i="1" dirty="0"/>
              <a:t> ≥ 1}. Это язык L01, который рассматривался в начале раздела. Ему</a:t>
            </a:r>
          </a:p>
          <a:p>
            <a:r>
              <a:rPr lang="ru-RU" dirty="0"/>
              <a:t>принадлежат все цепочки, состоящие из нулей, за которыми следует такое же</a:t>
            </a:r>
          </a:p>
          <a:p>
            <a:r>
              <a:rPr lang="ru-RU" dirty="0"/>
              <a:t>количество единиц. Здесь для доказательства примените лемму о накачке;</a:t>
            </a:r>
          </a:p>
          <a:p>
            <a:r>
              <a:rPr lang="ru-RU" dirty="0"/>
              <a:t>б) множество цепочек, состоящих из “сбалансированных” скобок “(” и “)”, ко-</a:t>
            </a:r>
          </a:p>
          <a:p>
            <a:r>
              <a:rPr lang="ru-RU" dirty="0" err="1"/>
              <a:t>торые</a:t>
            </a:r>
            <a:r>
              <a:rPr lang="ru-RU" dirty="0"/>
              <a:t> встречаются в правильно построенном арифметическом выражении;</a:t>
            </a:r>
          </a:p>
          <a:p>
            <a:r>
              <a:rPr lang="ru-RU" dirty="0"/>
              <a:t>в) (∗) {0</a:t>
            </a:r>
            <a:r>
              <a:rPr lang="en-US" dirty="0"/>
              <a:t>n10n | </a:t>
            </a:r>
            <a:r>
              <a:rPr lang="en-US" i="1" dirty="0"/>
              <a:t>n ≥ 1};</a:t>
            </a:r>
          </a:p>
          <a:p>
            <a:r>
              <a:rPr lang="ru-RU" dirty="0"/>
              <a:t>г) {0n1m2n | </a:t>
            </a:r>
            <a:r>
              <a:rPr lang="ru-RU" i="1" dirty="0" err="1"/>
              <a:t>n</a:t>
            </a:r>
            <a:r>
              <a:rPr lang="ru-RU" i="1" dirty="0"/>
              <a:t> и </a:t>
            </a:r>
            <a:r>
              <a:rPr lang="ru-RU" i="1" dirty="0" err="1"/>
              <a:t>m</a:t>
            </a:r>
            <a:r>
              <a:rPr lang="ru-RU" i="1" dirty="0"/>
              <a:t> — произвольные целые числа};</a:t>
            </a:r>
          </a:p>
          <a:p>
            <a:r>
              <a:rPr lang="ru-RU" dirty="0" err="1"/>
              <a:t>д</a:t>
            </a:r>
            <a:r>
              <a:rPr lang="ru-RU" dirty="0"/>
              <a:t>) {0</a:t>
            </a:r>
            <a:r>
              <a:rPr lang="en-US" dirty="0"/>
              <a:t>n1m | </a:t>
            </a:r>
            <a:r>
              <a:rPr lang="en-US" i="1" dirty="0"/>
              <a:t>n ≤ m};</a:t>
            </a:r>
          </a:p>
          <a:p>
            <a:r>
              <a:rPr lang="ru-RU" dirty="0"/>
              <a:t>е) {0</a:t>
            </a:r>
            <a:r>
              <a:rPr lang="en-US" dirty="0"/>
              <a:t>n12n | </a:t>
            </a:r>
            <a:r>
              <a:rPr lang="en-US" i="1" dirty="0"/>
              <a:t>n ≥ 1}.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основных вопроса о языках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785926"/>
            <a:ext cx="8929718" cy="4929222"/>
          </a:xfrm>
        </p:spPr>
        <p:txBody>
          <a:bodyPr>
            <a:normAutofit/>
          </a:bodyPr>
          <a:lstStyle/>
          <a:p>
            <a:r>
              <a:rPr lang="ru-RU" dirty="0" smtClean="0"/>
              <a:t>1</a:t>
            </a:r>
            <a:r>
              <a:rPr lang="ru-RU" dirty="0"/>
              <a:t>. Является ли описываемый язык пустым множеством?</a:t>
            </a:r>
          </a:p>
          <a:p>
            <a:r>
              <a:rPr lang="ru-RU" dirty="0"/>
              <a:t>2. Принадлежит ли некоторая цепочка </a:t>
            </a:r>
            <a:r>
              <a:rPr lang="ru-RU" i="1" dirty="0" err="1"/>
              <a:t>w</a:t>
            </a:r>
            <a:r>
              <a:rPr lang="ru-RU" i="1" dirty="0"/>
              <a:t> представленному языку?</a:t>
            </a:r>
          </a:p>
          <a:p>
            <a:r>
              <a:rPr lang="ru-RU" dirty="0"/>
              <a:t>3. Действительно ли два разных описания представляют один и тот же язык? (Этот во-</a:t>
            </a:r>
          </a:p>
          <a:p>
            <a:r>
              <a:rPr lang="ru-RU" dirty="0" err="1"/>
              <a:t>прос</a:t>
            </a:r>
            <a:r>
              <a:rPr lang="ru-RU" dirty="0"/>
              <a:t> часто называют “эквивалентностью” языков.)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Резюме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642918"/>
            <a:ext cx="8786842" cy="621508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u="sng" baseline="0" dirty="0" smtClean="0"/>
              <a:t>♦ </a:t>
            </a:r>
            <a:r>
              <a:rPr lang="ru-RU" i="1" u="sng" dirty="0"/>
              <a:t>Лемма о накачке</a:t>
            </a:r>
            <a:r>
              <a:rPr lang="ru-RU" i="1" dirty="0" smtClean="0"/>
              <a:t>.</a:t>
            </a:r>
          </a:p>
          <a:p>
            <a:pPr>
              <a:buNone/>
            </a:pPr>
            <a:r>
              <a:rPr lang="ru-RU" i="1" dirty="0" smtClean="0"/>
              <a:t> </a:t>
            </a:r>
            <a:r>
              <a:rPr lang="ru-RU" i="1" dirty="0"/>
              <a:t>Если язык регулярен, то в каждой достаточно длинной цепочке </a:t>
            </a:r>
            <a:r>
              <a:rPr lang="ru-RU" i="1" dirty="0" smtClean="0"/>
              <a:t>этого </a:t>
            </a:r>
            <a:r>
              <a:rPr lang="ru-RU" dirty="0" smtClean="0"/>
              <a:t>языка </a:t>
            </a:r>
            <a:r>
              <a:rPr lang="ru-RU" dirty="0"/>
              <a:t>есть непустая подцепочка, которую можно “накачать”, т.е. повторить </a:t>
            </a:r>
            <a:r>
              <a:rPr lang="ru-RU" dirty="0" smtClean="0"/>
              <a:t>произвольное </a:t>
            </a:r>
            <a:r>
              <a:rPr lang="ru-RU" dirty="0"/>
              <a:t>число раз; получаемые при этом цепочки будут принадлежать данному языку.</a:t>
            </a:r>
          </a:p>
          <a:p>
            <a:pPr>
              <a:buNone/>
            </a:pPr>
            <a:r>
              <a:rPr lang="ru-RU" dirty="0"/>
              <a:t>Эта лемма используется для доказательства </a:t>
            </a:r>
            <a:r>
              <a:rPr lang="ru-RU" i="1" dirty="0"/>
              <a:t>нерегулярности многих языков.</a:t>
            </a:r>
          </a:p>
          <a:p>
            <a:pPr>
              <a:buNone/>
            </a:pPr>
            <a:r>
              <a:rPr lang="ru-RU" u="sng" baseline="0" dirty="0" smtClean="0"/>
              <a:t>♦ </a:t>
            </a:r>
            <a:r>
              <a:rPr lang="ru-RU" i="1" u="sng" dirty="0"/>
              <a:t>Операции, сохраняющие регулярность языков</a:t>
            </a:r>
            <a:r>
              <a:rPr lang="ru-RU" i="1" dirty="0"/>
              <a:t>. Существует много операций, </a:t>
            </a:r>
            <a:r>
              <a:rPr lang="ru-RU" i="1" dirty="0" smtClean="0"/>
              <a:t>ре</a:t>
            </a:r>
            <a:r>
              <a:rPr lang="ru-RU" dirty="0" smtClean="0"/>
              <a:t>зультат </a:t>
            </a:r>
            <a:r>
              <a:rPr lang="ru-RU" dirty="0"/>
              <a:t>применения которых к регулярным языкам также является </a:t>
            </a:r>
            <a:r>
              <a:rPr lang="ru-RU" dirty="0" smtClean="0"/>
              <a:t>регулярным языком</a:t>
            </a:r>
            <a:r>
              <a:rPr lang="ru-RU" dirty="0"/>
              <a:t>. </a:t>
            </a:r>
            <a:endParaRPr lang="ru-RU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В </a:t>
            </a:r>
            <a:r>
              <a:rPr lang="ru-RU" dirty="0"/>
              <a:t>их числе объединение, конкатенация, замыкание (итерация), </a:t>
            </a:r>
            <a:r>
              <a:rPr lang="ru-RU" dirty="0" smtClean="0"/>
              <a:t>пересечение</a:t>
            </a:r>
            <a:r>
              <a:rPr lang="ru-RU" dirty="0"/>
              <a:t>, дополнение, разность, обращение, гомоморфизм (замена каждого </a:t>
            </a:r>
            <a:r>
              <a:rPr lang="ru-RU" dirty="0" smtClean="0"/>
              <a:t>символа соответствующей </a:t>
            </a:r>
            <a:r>
              <a:rPr lang="ru-RU" dirty="0"/>
              <a:t>цепочкой) и обратный гомоморфизм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126163"/>
          </a:xfrm>
        </p:spPr>
        <p:txBody>
          <a:bodyPr>
            <a:noAutofit/>
          </a:bodyPr>
          <a:lstStyle/>
          <a:p>
            <a:r>
              <a:rPr lang="ru-RU" baseline="0" dirty="0" smtClean="0"/>
              <a:t>♦ </a:t>
            </a:r>
            <a:r>
              <a:rPr lang="ru-RU" i="1" u="sng" dirty="0" smtClean="0"/>
              <a:t>Проверка пустоты регулярного языка</a:t>
            </a:r>
            <a:r>
              <a:rPr lang="ru-RU" i="1" dirty="0" smtClean="0"/>
              <a:t> Существует алгоритм, который по такому</a:t>
            </a:r>
          </a:p>
          <a:p>
            <a:r>
              <a:rPr lang="ru-RU" dirty="0" smtClean="0"/>
              <a:t>заданному представлению регулярного языка, как автомат или регулярное выражение, определяет, является ли представленный язык пустым множеством.</a:t>
            </a:r>
          </a:p>
          <a:p>
            <a:r>
              <a:rPr lang="ru-RU" u="sng" baseline="0" dirty="0" smtClean="0"/>
              <a:t>♦ </a:t>
            </a:r>
            <a:r>
              <a:rPr lang="ru-RU" i="1" u="sng" dirty="0" smtClean="0"/>
              <a:t>Проверка принадлежности регулярному языку. </a:t>
            </a:r>
          </a:p>
          <a:p>
            <a:r>
              <a:rPr lang="ru-RU" i="1" dirty="0" smtClean="0"/>
              <a:t>Существует алгоритм, который по</a:t>
            </a:r>
          </a:p>
          <a:p>
            <a:r>
              <a:rPr lang="ru-RU" dirty="0" smtClean="0"/>
              <a:t>заданной цепочке и некоторому представлению регулярного языка определяет,</a:t>
            </a:r>
          </a:p>
          <a:p>
            <a:r>
              <a:rPr lang="ru-RU" dirty="0" smtClean="0"/>
              <a:t>принадлежит ли цепочка языку.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0760" y="6858000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374" y="285728"/>
            <a:ext cx="9072626" cy="621510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9600" baseline="0" dirty="0" smtClean="0"/>
              <a:t>♦ </a:t>
            </a:r>
            <a:r>
              <a:rPr lang="ru-RU" sz="11200" i="1" u="sng" dirty="0" smtClean="0"/>
              <a:t>Проверка различимости состояний.</a:t>
            </a:r>
          </a:p>
          <a:p>
            <a:pPr>
              <a:buNone/>
            </a:pPr>
            <a:r>
              <a:rPr lang="ru-RU" sz="11200" i="1" u="sng" dirty="0" smtClean="0"/>
              <a:t> </a:t>
            </a:r>
            <a:r>
              <a:rPr lang="ru-RU" sz="11200" i="1" dirty="0" smtClean="0"/>
              <a:t>Два состояния некоторого ДКА различимы,</a:t>
            </a:r>
            <a:r>
              <a:rPr lang="ru-RU" sz="11200" i="1" u="sng" dirty="0" smtClean="0"/>
              <a:t> </a:t>
            </a:r>
            <a:r>
              <a:rPr lang="ru-RU" sz="11200" dirty="0" smtClean="0"/>
              <a:t>если существует входная цепочка, которая переводит в допускающее только одно из этих состояний. Если начать с того, что все пары, состоящие из допускающего и </a:t>
            </a:r>
            <a:r>
              <a:rPr lang="ru-RU" sz="11200" dirty="0" err="1" smtClean="0"/>
              <a:t>недопускающего</a:t>
            </a:r>
            <a:r>
              <a:rPr lang="ru-RU" sz="11200" dirty="0" smtClean="0"/>
              <a:t> состояний, различимы, и найти дополнительные пары, которые по одному символу переходят в различимые состояния, можно обнаружить все  пары различимых состояний.</a:t>
            </a:r>
          </a:p>
          <a:p>
            <a:pPr>
              <a:buNone/>
            </a:pPr>
            <a:r>
              <a:rPr lang="ru-RU" sz="11200" baseline="0" dirty="0" smtClean="0"/>
              <a:t>♦ </a:t>
            </a:r>
            <a:r>
              <a:rPr lang="ru-RU" sz="11200" i="1" u="sng" dirty="0" smtClean="0"/>
              <a:t>Минимизация детерминированных конечных автоматов. </a:t>
            </a:r>
          </a:p>
          <a:p>
            <a:pPr>
              <a:buNone/>
            </a:pPr>
            <a:r>
              <a:rPr lang="ru-RU" sz="11200" i="1" dirty="0" smtClean="0"/>
              <a:t>Состояния любого ДКА </a:t>
            </a:r>
            <a:r>
              <a:rPr lang="ru-RU" sz="11200" dirty="0" smtClean="0"/>
              <a:t>можно разбить на группы взаимно неразличимых состояний. Состояния из двух разных групп всегда различимы. Если заменить каждую группу одним состоянием, получим эквивалентный ДКА с наименьшим числом состояни</a:t>
            </a:r>
            <a:r>
              <a:rPr lang="ru-RU" sz="9600" dirty="0" smtClean="0"/>
              <a:t>й.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замкнутости регулярных языков относительно следующих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1</a:t>
            </a:r>
            <a:r>
              <a:rPr lang="ru-RU" dirty="0"/>
              <a:t>. Объединение.</a:t>
            </a:r>
          </a:p>
          <a:p>
            <a:r>
              <a:rPr lang="ru-RU" dirty="0"/>
              <a:t>2. Пересечение.</a:t>
            </a:r>
          </a:p>
          <a:p>
            <a:r>
              <a:rPr lang="ru-RU" dirty="0"/>
              <a:t>3. Дополнение.</a:t>
            </a:r>
          </a:p>
          <a:p>
            <a:r>
              <a:rPr lang="ru-RU" dirty="0"/>
              <a:t>4. Разность.</a:t>
            </a:r>
          </a:p>
          <a:p>
            <a:r>
              <a:rPr lang="ru-RU" dirty="0"/>
              <a:t>5. Обращение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6</a:t>
            </a:r>
            <a:r>
              <a:rPr lang="ru-RU" dirty="0"/>
              <a:t>. Итерация (звездочка).</a:t>
            </a:r>
          </a:p>
          <a:p>
            <a:r>
              <a:rPr lang="ru-RU" dirty="0"/>
              <a:t>7. Конкатенация.</a:t>
            </a:r>
          </a:p>
          <a:p>
            <a:r>
              <a:rPr lang="ru-RU" dirty="0"/>
              <a:t>8. Гомоморфизм (подстановка цепочек вместо символов языка).</a:t>
            </a:r>
          </a:p>
          <a:p>
            <a:r>
              <a:rPr lang="ru-RU" dirty="0"/>
              <a:t>9. Обратный гомоморфизм.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57256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Сначала рассмотрим замкнутость для трех булевых операций: объединение, пересечение и дополнение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 </a:t>
            </a:r>
            <a:r>
              <a:rPr lang="ru-RU" dirty="0"/>
              <a:t>Пусть </a:t>
            </a:r>
            <a:r>
              <a:rPr lang="ru-RU" i="1" dirty="0"/>
              <a:t>L и M — языки в алфавите Σ. 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Тогда </a:t>
            </a:r>
            <a:r>
              <a:rPr lang="ru-RU" i="1" dirty="0"/>
              <a:t>язык </a:t>
            </a:r>
            <a:r>
              <a:rPr lang="ru-RU" i="1" u="sng" dirty="0"/>
              <a:t>L U M </a:t>
            </a:r>
            <a:r>
              <a:rPr lang="ru-RU" i="1" dirty="0"/>
              <a:t>содержит все цепочки, </a:t>
            </a:r>
            <a:r>
              <a:rPr lang="ru-RU" i="1" dirty="0" smtClean="0"/>
              <a:t>кото</a:t>
            </a:r>
            <a:r>
              <a:rPr lang="ru-RU" dirty="0" smtClean="0"/>
              <a:t>рые </a:t>
            </a:r>
            <a:r>
              <a:rPr lang="ru-RU" dirty="0"/>
              <a:t>принадлежат хотя бы одному из языков </a:t>
            </a:r>
            <a:r>
              <a:rPr lang="ru-RU" i="1" dirty="0"/>
              <a:t>L или M.</a:t>
            </a:r>
          </a:p>
          <a:p>
            <a:r>
              <a:rPr lang="ru-RU" dirty="0"/>
              <a:t>2. Пусть </a:t>
            </a:r>
            <a:r>
              <a:rPr lang="ru-RU" i="1" dirty="0"/>
              <a:t>L и M — языки в алфавите Σ. Тогда </a:t>
            </a:r>
            <a:r>
              <a:rPr lang="ru-RU" i="1" dirty="0" smtClean="0"/>
              <a:t>язык</a:t>
            </a:r>
          </a:p>
          <a:p>
            <a:pPr>
              <a:buNone/>
            </a:pPr>
            <a:r>
              <a:rPr lang="ru-RU" i="1" dirty="0" smtClean="0"/>
              <a:t> </a:t>
            </a:r>
            <a:r>
              <a:rPr lang="ru-RU" i="1" u="sng" dirty="0"/>
              <a:t>L I M </a:t>
            </a:r>
            <a:r>
              <a:rPr lang="ru-RU" i="1" dirty="0"/>
              <a:t>содержит все цепочки, </a:t>
            </a:r>
            <a:r>
              <a:rPr lang="ru-RU" i="1" dirty="0" smtClean="0"/>
              <a:t>при</a:t>
            </a:r>
            <a:r>
              <a:rPr lang="ru-RU" dirty="0" smtClean="0"/>
              <a:t>надлежащие </a:t>
            </a:r>
            <a:r>
              <a:rPr lang="ru-RU" dirty="0"/>
              <a:t>обоим языкам </a:t>
            </a:r>
            <a:r>
              <a:rPr lang="ru-RU" i="1" dirty="0"/>
              <a:t>L и M.</a:t>
            </a:r>
          </a:p>
          <a:p>
            <a:r>
              <a:rPr lang="ru-RU" dirty="0"/>
              <a:t>3. Пусть </a:t>
            </a:r>
            <a:r>
              <a:rPr lang="ru-RU" i="1" dirty="0"/>
              <a:t>L — некоторый язык в алфавите Σ. Тогда 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          _</a:t>
            </a:r>
          </a:p>
          <a:p>
            <a:pPr>
              <a:buNone/>
            </a:pPr>
            <a:r>
              <a:rPr lang="ru-RU" i="1" dirty="0" smtClean="0"/>
              <a:t>язык </a:t>
            </a:r>
            <a:r>
              <a:rPr lang="ru-RU" i="1" u="sng" dirty="0"/>
              <a:t>L</a:t>
            </a:r>
            <a:r>
              <a:rPr lang="ru-RU" i="1" dirty="0"/>
              <a:t> , дополнение L, — это </a:t>
            </a:r>
            <a:r>
              <a:rPr lang="ru-RU" i="1" dirty="0" smtClean="0"/>
              <a:t>мно</a:t>
            </a:r>
            <a:r>
              <a:rPr lang="ru-RU" dirty="0" smtClean="0"/>
              <a:t>жество </a:t>
            </a:r>
            <a:r>
              <a:rPr lang="ru-RU" dirty="0"/>
              <a:t>тех цепочек в алфавите Σ*, которые не принадлежат </a:t>
            </a:r>
            <a:r>
              <a:rPr lang="ru-RU" i="1" dirty="0"/>
              <a:t>L.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000232" y="40719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</a:t>
            </a:r>
            <a:r>
              <a:rPr lang="ru-RU" i="1" dirty="0" smtClean="0"/>
              <a:t>L и M — регулярные языки, то L U M также регулярен.</a:t>
            </a:r>
            <a:br>
              <a:rPr lang="ru-RU" i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Доказательство.</a:t>
            </a:r>
          </a:p>
          <a:p>
            <a:r>
              <a:rPr lang="ru-RU" dirty="0" smtClean="0"/>
              <a:t> </a:t>
            </a:r>
            <a:r>
              <a:rPr lang="ru-RU" dirty="0"/>
              <a:t>Поскольку языки </a:t>
            </a:r>
            <a:r>
              <a:rPr lang="ru-RU" i="1" dirty="0"/>
              <a:t>L и M регулярны, им соответствуют </a:t>
            </a:r>
            <a:r>
              <a:rPr lang="ru-RU" i="1" dirty="0" smtClean="0"/>
              <a:t>некоторые </a:t>
            </a:r>
            <a:r>
              <a:rPr lang="ru-RU" dirty="0" smtClean="0"/>
              <a:t>регулярные </a:t>
            </a:r>
            <a:r>
              <a:rPr lang="ru-RU" dirty="0"/>
              <a:t>выражения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Пусть </a:t>
            </a:r>
            <a:r>
              <a:rPr lang="ru-RU" i="1" dirty="0"/>
              <a:t>L = L(R) и M = L(S). </a:t>
            </a:r>
            <a:r>
              <a:rPr lang="ru-RU" i="1" dirty="0" smtClean="0"/>
              <a:t>Тогда</a:t>
            </a:r>
          </a:p>
          <a:p>
            <a:pPr>
              <a:buNone/>
            </a:pPr>
            <a:r>
              <a:rPr lang="ru-RU" i="1" dirty="0" smtClean="0"/>
              <a:t>       </a:t>
            </a:r>
            <a:r>
              <a:rPr lang="ru-RU" i="1" dirty="0"/>
              <a:t>L U M = L(R + S) 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с</a:t>
            </a:r>
            <a:r>
              <a:rPr lang="ru-RU" i="1" dirty="0" smtClean="0"/>
              <a:t>огласно </a:t>
            </a:r>
            <a:r>
              <a:rPr lang="ru-RU" i="1" dirty="0" smtClean="0"/>
              <a:t>оп</a:t>
            </a:r>
            <a:r>
              <a:rPr lang="ru-RU" dirty="0" smtClean="0"/>
              <a:t>ределению </a:t>
            </a:r>
            <a:r>
              <a:rPr lang="ru-RU" dirty="0"/>
              <a:t>операции + для регулярных выражений.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Замкнутость относительно регулярных операций конкатенации и итерации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/>
          </a:bodyPr>
          <a:lstStyle/>
          <a:p>
            <a:r>
              <a:rPr lang="ru-RU" baseline="0" dirty="0" smtClean="0"/>
              <a:t>• </a:t>
            </a:r>
            <a:r>
              <a:rPr lang="ru-RU" dirty="0"/>
              <a:t>если </a:t>
            </a:r>
            <a:r>
              <a:rPr lang="ru-RU" i="1" dirty="0"/>
              <a:t>L и M — регулярные языки, то язык LM регулярен;</a:t>
            </a:r>
          </a:p>
          <a:p>
            <a:r>
              <a:rPr lang="ru-RU" baseline="0" dirty="0" smtClean="0"/>
              <a:t>• </a:t>
            </a:r>
            <a:r>
              <a:rPr lang="ru-RU" dirty="0"/>
              <a:t>если </a:t>
            </a:r>
            <a:r>
              <a:rPr lang="ru-RU" i="1" dirty="0"/>
              <a:t>L — регулярный язык, то L* также регулярен.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Замкнутость относительно дополнения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4911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Если </a:t>
            </a:r>
            <a:r>
              <a:rPr lang="ru-RU" i="1" dirty="0"/>
              <a:t>L — регулярный язык в алфавите Σ, то язык</a:t>
            </a:r>
          </a:p>
          <a:p>
            <a:pPr>
              <a:buNone/>
            </a:pPr>
            <a:r>
              <a:rPr lang="ru-RU" dirty="0"/>
              <a:t>__</a:t>
            </a:r>
          </a:p>
          <a:p>
            <a:pPr>
              <a:buNone/>
            </a:pPr>
            <a:r>
              <a:rPr lang="ru-RU" i="1" dirty="0"/>
              <a:t>L = Σ* – L также </a:t>
            </a:r>
            <a:r>
              <a:rPr lang="ru-RU" i="1" dirty="0" smtClean="0"/>
              <a:t>ре</a:t>
            </a:r>
            <a:r>
              <a:rPr lang="ru-RU" dirty="0" smtClean="0"/>
              <a:t>гулярен</a:t>
            </a:r>
            <a:r>
              <a:rPr lang="ru-RU" dirty="0"/>
              <a:t>.</a:t>
            </a:r>
          </a:p>
          <a:p>
            <a:r>
              <a:rPr lang="ru-RU" b="1" dirty="0"/>
              <a:t>Доказательство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/>
              <a:t>Пусть </a:t>
            </a:r>
            <a:r>
              <a:rPr lang="ru-RU" i="1" dirty="0"/>
              <a:t>L = L(A) для некоторого ДКА A = (Q, Σ, </a:t>
            </a:r>
            <a:r>
              <a:rPr lang="ru-RU" i="1" dirty="0" err="1"/>
              <a:t>δ, </a:t>
            </a:r>
            <a:r>
              <a:rPr lang="ru-RU" i="1" dirty="0"/>
              <a:t>q0, F). 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            _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Тогда  </a:t>
            </a:r>
            <a:r>
              <a:rPr lang="en-US" i="1" dirty="0" smtClean="0"/>
              <a:t>L = L(B),</a:t>
            </a:r>
          </a:p>
          <a:p>
            <a:pPr>
              <a:buNone/>
            </a:pPr>
            <a:r>
              <a:rPr lang="ru-RU" dirty="0" smtClean="0"/>
              <a:t>где </a:t>
            </a:r>
            <a:r>
              <a:rPr lang="ru-RU" i="1" dirty="0"/>
              <a:t>B — это ДКА (Q, Σ, </a:t>
            </a:r>
            <a:r>
              <a:rPr lang="ru-RU" i="1" dirty="0" err="1"/>
              <a:t>δ, </a:t>
            </a:r>
            <a:r>
              <a:rPr lang="ru-RU" i="1" dirty="0"/>
              <a:t>q0, Q – F</a:t>
            </a:r>
            <a:r>
              <a:rPr lang="ru-RU" i="1" dirty="0" smtClean="0"/>
              <a:t>),</a:t>
            </a:r>
          </a:p>
          <a:p>
            <a:pPr>
              <a:buNone/>
            </a:pPr>
            <a:r>
              <a:rPr lang="ru-RU" i="1" dirty="0" smtClean="0"/>
              <a:t> </a:t>
            </a:r>
            <a:r>
              <a:rPr lang="ru-RU" i="1" dirty="0"/>
              <a:t>т.е. автоматы A и B одинаковы, за исключением </a:t>
            </a:r>
            <a:r>
              <a:rPr lang="ru-RU" i="1" dirty="0" smtClean="0"/>
              <a:t>то</a:t>
            </a:r>
            <a:r>
              <a:rPr lang="ru-RU" dirty="0" smtClean="0"/>
              <a:t>го</a:t>
            </a:r>
            <a:r>
              <a:rPr lang="ru-RU" dirty="0"/>
              <a:t>, </a:t>
            </a:r>
            <a:r>
              <a:rPr lang="ru-RU" dirty="0" smtClean="0"/>
              <a:t>что допускающие </a:t>
            </a:r>
            <a:r>
              <a:rPr lang="ru-RU" dirty="0"/>
              <a:t>состояния автомата </a:t>
            </a:r>
            <a:r>
              <a:rPr lang="ru-RU" i="1" dirty="0"/>
              <a:t>A стали 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не </a:t>
            </a:r>
            <a:r>
              <a:rPr lang="ru-RU" i="1" dirty="0"/>
              <a:t>допускающими в B, и наоборот</a:t>
            </a:r>
            <a:r>
              <a:rPr lang="ru-RU" i="1" dirty="0" smtClean="0"/>
              <a:t>.</a:t>
            </a:r>
          </a:p>
          <a:p>
            <a:r>
              <a:rPr lang="ru-RU" i="1" dirty="0" smtClean="0"/>
              <a:t> То</a:t>
            </a:r>
            <a:r>
              <a:rPr lang="ru-RU" dirty="0" smtClean="0"/>
              <a:t>гда </a:t>
            </a:r>
            <a:r>
              <a:rPr lang="ru-RU" i="1" dirty="0" err="1"/>
              <a:t>w</a:t>
            </a:r>
            <a:r>
              <a:rPr lang="ru-RU" i="1" dirty="0"/>
              <a:t> принадлежит L(B), если, и только если,</a:t>
            </a:r>
          </a:p>
          <a:p>
            <a:r>
              <a:rPr lang="el-GR" baseline="0" dirty="0" smtClean="0"/>
              <a:t>δ</a:t>
            </a:r>
            <a:r>
              <a:rPr lang="ru-RU" dirty="0" smtClean="0"/>
              <a:t>(</a:t>
            </a:r>
            <a:r>
              <a:rPr lang="ru-RU" i="1" dirty="0" smtClean="0"/>
              <a:t>q0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i="1" dirty="0"/>
              <a:t>) принадлежит Q – F, т.е. </a:t>
            </a:r>
            <a:r>
              <a:rPr lang="ru-RU" i="1" dirty="0" err="1"/>
              <a:t>w</a:t>
            </a:r>
            <a:r>
              <a:rPr lang="ru-RU" i="1" dirty="0"/>
              <a:t> не </a:t>
            </a:r>
            <a:r>
              <a:rPr lang="ru-RU" i="1" dirty="0" smtClean="0"/>
              <a:t>при</a:t>
            </a:r>
            <a:r>
              <a:rPr lang="ru-RU" dirty="0" smtClean="0"/>
              <a:t>надлежит </a:t>
            </a:r>
            <a:r>
              <a:rPr lang="en-US" i="1" dirty="0"/>
              <a:t>L(A).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Замкнутость относительно пересечения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</a:t>
            </a:r>
            <a:r>
              <a:rPr lang="ru-RU" dirty="0"/>
              <a:t>пересечение двух регулярных языков. Здесь почти нечего делать, </a:t>
            </a:r>
          </a:p>
          <a:p>
            <a:pPr>
              <a:buNone/>
            </a:pPr>
            <a:r>
              <a:rPr lang="ru-RU" dirty="0" smtClean="0"/>
              <a:t>-</a:t>
            </a:r>
            <a:r>
              <a:rPr lang="ru-RU" i="1" dirty="0" smtClean="0"/>
              <a:t>операции </a:t>
            </a:r>
            <a:r>
              <a:rPr lang="ru-RU" i="1" dirty="0"/>
              <a:t>объединения, дополнения и пересечения не являются независимыми</a:t>
            </a:r>
            <a:r>
              <a:rPr lang="ru-RU" dirty="0"/>
              <a:t>. </a:t>
            </a:r>
            <a:r>
              <a:rPr lang="ru-RU" dirty="0" smtClean="0"/>
              <a:t>Пересечение языков </a:t>
            </a:r>
            <a:r>
              <a:rPr lang="ru-RU" i="1" dirty="0"/>
              <a:t>L </a:t>
            </a:r>
            <a:r>
              <a:rPr lang="ru-RU" i="1" dirty="0" err="1" smtClean="0"/>
              <a:t>иM</a:t>
            </a:r>
            <a:r>
              <a:rPr lang="ru-RU" i="1" dirty="0" smtClean="0"/>
              <a:t> выражается </a:t>
            </a:r>
            <a:r>
              <a:rPr lang="ru-RU" i="1" dirty="0"/>
              <a:t>через объединение и дополнение следующим тождеством</a:t>
            </a:r>
            <a:r>
              <a:rPr lang="ru-RU" i="1" dirty="0" smtClean="0"/>
              <a:t>.</a:t>
            </a:r>
          </a:p>
          <a:p>
            <a:r>
              <a:rPr lang="ru-RU" i="1" dirty="0"/>
              <a:t> 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5143512"/>
            <a:ext cx="392909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786842" cy="1143000"/>
          </a:xfrm>
        </p:spPr>
        <p:txBody>
          <a:bodyPr>
            <a:normAutofit/>
          </a:bodyPr>
          <a:lstStyle/>
          <a:p>
            <a:r>
              <a:rPr lang="ru-RU" sz="3100" dirty="0" smtClean="0"/>
              <a:t>Для </a:t>
            </a:r>
            <a:r>
              <a:rPr lang="ru-RU" sz="3100" i="1" dirty="0" smtClean="0"/>
              <a:t>L и M построим автомат A, моделирующий автоматы A(L) и A(M) одновременно</a:t>
            </a:r>
            <a:endParaRPr lang="ru-RU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464347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929190" y="2285992"/>
            <a:ext cx="400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 Формально:</a:t>
            </a:r>
          </a:p>
          <a:p>
            <a:r>
              <a:rPr lang="en-US" i="1" dirty="0" smtClean="0"/>
              <a:t>A = (QL × QM, </a:t>
            </a:r>
            <a:r>
              <a:rPr lang="el-GR" i="1" dirty="0" smtClean="0"/>
              <a:t>Σ, δ, (</a:t>
            </a:r>
            <a:r>
              <a:rPr lang="en-US" i="1" dirty="0" err="1" smtClean="0"/>
              <a:t>qL</a:t>
            </a:r>
            <a:r>
              <a:rPr lang="en-US" i="1" dirty="0" smtClean="0"/>
              <a:t>, </a:t>
            </a:r>
            <a:r>
              <a:rPr lang="en-US" i="1" dirty="0" err="1" smtClean="0"/>
              <a:t>qM</a:t>
            </a:r>
            <a:r>
              <a:rPr lang="en-US" i="1" dirty="0" smtClean="0"/>
              <a:t>), (FL × FM),</a:t>
            </a:r>
          </a:p>
          <a:p>
            <a:r>
              <a:rPr lang="pt-BR" dirty="0" smtClean="0"/>
              <a:t>где δ((</a:t>
            </a:r>
            <a:r>
              <a:rPr lang="pt-BR" i="1" dirty="0" smtClean="0"/>
              <a:t>p, q), a) = (δL(p, a), δM(q, a)).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2688</Words>
  <Application>Microsoft Office PowerPoint</Application>
  <PresentationFormat>Экран (4:3)</PresentationFormat>
  <Paragraphs>209</Paragraphs>
  <Slides>25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Регулярные языки</vt:lpstr>
      <vt:lpstr>Одними из важнейших свойств регулярных языков являются “свойства замкнутости”. </vt:lpstr>
      <vt:lpstr>Свойства замкнутости регулярных языков относительно следующих операций</vt:lpstr>
      <vt:lpstr>Сначала рассмотрим замкнутость для трех булевых операций: объединение, пересечение и дополнение</vt:lpstr>
      <vt:lpstr>Если L и M — регулярные языки, то L U M также регулярен. </vt:lpstr>
      <vt:lpstr>Замкнутость относительно регулярных операций конкатенации и итерации</vt:lpstr>
      <vt:lpstr>Замкнутость относительно дополнения</vt:lpstr>
      <vt:lpstr>Замкнутость относительно пересечения</vt:lpstr>
      <vt:lpstr>Для L и M построим автомат A, моделирующий автоматы A(L) и A(M) одновременно</vt:lpstr>
      <vt:lpstr>Обращение является еще одной операцией, сохраняющей регулярность языков</vt:lpstr>
      <vt:lpstr>Гомоморфизм</vt:lpstr>
      <vt:lpstr>Слайд 12</vt:lpstr>
      <vt:lpstr>Если L — регулярный язык в алфавите Σ,   h — гомоморфизм на Σ, то язык h(L) также регулярен</vt:lpstr>
      <vt:lpstr>Индукция</vt:lpstr>
      <vt:lpstr>Обратный гомоморфизм</vt:lpstr>
      <vt:lpstr>Слайд 16</vt:lpstr>
      <vt:lpstr>Слайд 17</vt:lpstr>
      <vt:lpstr>лемма о накачке для регулярных языков</vt:lpstr>
      <vt:lpstr>Доказательство</vt:lpstr>
      <vt:lpstr>Слайд 20</vt:lpstr>
      <vt:lpstr>Докажите нерегулярность следующих языков: </vt:lpstr>
      <vt:lpstr>три основных вопроса о языках</vt:lpstr>
      <vt:lpstr>Резюме 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s14</dc:creator>
  <cp:lastModifiedBy>s14</cp:lastModifiedBy>
  <cp:revision>98</cp:revision>
  <dcterms:created xsi:type="dcterms:W3CDTF">2015-04-04T15:14:59Z</dcterms:created>
  <dcterms:modified xsi:type="dcterms:W3CDTF">2015-04-06T04:34:19Z</dcterms:modified>
</cp:coreProperties>
</file>