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jpeg" ContentType="image/jpeg"/>
  <Override PartName="/ppt/media/image15.png" ContentType="image/png"/>
  <Override PartName="/ppt/media/image4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760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624440" y="217188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1304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760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624440" y="3893040"/>
            <a:ext cx="309204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130400" y="953280"/>
            <a:ext cx="9603000" cy="486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3294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51240" y="389304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51240" y="2171880"/>
            <a:ext cx="468612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130400" y="3893040"/>
            <a:ext cx="9603000" cy="157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61210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28240" y="946080"/>
            <a:ext cx="8636760" cy="2618280"/>
          </a:xfrm>
          <a:prstGeom prst="rect">
            <a:avLst/>
          </a:prstGeom>
        </p:spPr>
        <p:txBody>
          <a:bodyPr bIns="0" anchor="b">
            <a:normAutofit fontScale="91000"/>
          </a:bodyPr>
          <a:p>
            <a:pPr>
              <a:lnSpc>
                <a:spcPct val="90000"/>
              </a:lnSpc>
            </a:pPr>
            <a:r>
              <a:rPr b="0" lang="pt-PT" sz="6600" spc="-1" strike="noStrike">
                <a:solidFill>
                  <a:srgbClr val="000000"/>
                </a:solidFill>
                <a:latin typeface="Century Gothic"/>
              </a:rPr>
              <a:t>Clique para editar o estilo de título do Modelo Global</a:t>
            </a:r>
            <a:endParaRPr b="0" lang="en-US" sz="6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28A844-9CBB-441D-ABA4-7E7A8E48E038}" type="datetime">
              <a:rPr b="0" lang="en-US" sz="1000" spc="-1" strike="noStrike">
                <a:solidFill>
                  <a:srgbClr val="8b8b8b"/>
                </a:solidFill>
                <a:latin typeface="Century Gothic"/>
              </a:rPr>
              <a:t>12/17/21</a:t>
            </a:fld>
            <a:endParaRPr b="0" lang="pt-PT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1127160" y="329400"/>
            <a:ext cx="594324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9924480" y="13500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50BD6036-A6D3-4172-A264-882F8926630C}" type="slidenum">
              <a:rPr b="0" lang="en-US" sz="2800" spc="-1" strike="noStrike">
                <a:solidFill>
                  <a:srgbClr val="415588"/>
                </a:solidFill>
                <a:latin typeface="Century Gothic"/>
              </a:rPr>
              <a:t>&lt;number&gt;</a:t>
            </a:fld>
            <a:endParaRPr b="0" lang="pt-PT" sz="2800" spc="-1" strike="noStrike">
              <a:latin typeface="Times New Roman"/>
            </a:endParaRPr>
          </a:p>
        </p:txBody>
      </p:sp>
      <p:pic>
        <p:nvPicPr>
          <p:cNvPr id="7" name="Picture 15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1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2"/>
          <p:cNvSpPr/>
          <p:nvPr/>
        </p:nvSpPr>
        <p:spPr>
          <a:xfrm>
            <a:off x="0" y="6121080"/>
            <a:ext cx="1219176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Clique para editar o estilo de título do Modelo Global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Clique para editar os estilos do texto de Modelo Global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Terceiro nível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400" spc="-1" strike="noStrike">
                <a:solidFill>
                  <a:srgbClr val="000000"/>
                </a:solidFill>
                <a:latin typeface="Century Gothic"/>
              </a:rPr>
              <a:t>Quarto nível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200" spc="-1" strike="noStrike">
                <a:solidFill>
                  <a:srgbClr val="000000"/>
                </a:solidFill>
                <a:latin typeface="Century Gothic"/>
              </a:rPr>
              <a:t>Quinto nível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0F68E41-A10B-4405-B219-26000755A29C}" type="datetime">
              <a:rPr b="0" lang="en-US" sz="1200" spc="-1" strike="noStrike">
                <a:solidFill>
                  <a:srgbClr val="8b8b8b"/>
                </a:solidFill>
                <a:latin typeface="Century Gothic"/>
              </a:rPr>
              <a:t>12/17/21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9918000" y="13752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AE81B86-5EA7-439C-B414-F90796BAFA33}" type="slidenum">
              <a:rPr b="0" lang="en-US" sz="2800" spc="-1" strike="noStrike">
                <a:solidFill>
                  <a:srgbClr val="415588"/>
                </a:solidFill>
                <a:latin typeface="Century Gothic"/>
              </a:rPr>
              <a:t>&lt;number&gt;</a:t>
            </a:fld>
            <a:endParaRPr b="0" lang="pt-PT" sz="2800" spc="-1" strike="noStrike">
              <a:latin typeface="Times New Roman"/>
            </a:endParaRPr>
          </a:p>
        </p:txBody>
      </p:sp>
      <p:pic>
        <p:nvPicPr>
          <p:cNvPr id="53" name="Picture 23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777320" y="946080"/>
            <a:ext cx="8636760" cy="261828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 fontScale="38000"/>
          </a:bodyPr>
          <a:p>
            <a:pPr algn="ctr">
              <a:lnSpc>
                <a:spcPct val="90000"/>
              </a:lnSpc>
            </a:pPr>
            <a:br/>
            <a:br/>
            <a:br/>
            <a:r>
              <a:rPr b="0" lang="pt-PT" sz="6600" spc="-1" strike="noStrike">
                <a:solidFill>
                  <a:srgbClr val="000000"/>
                </a:solidFill>
                <a:latin typeface="Century Gothic"/>
              </a:rPr>
              <a:t>League of Legends</a:t>
            </a:r>
            <a:br/>
            <a:r>
              <a:rPr b="0" lang="pt-PT" sz="2200" spc="-1" strike="noStrike">
                <a:solidFill>
                  <a:srgbClr val="000000"/>
                </a:solidFill>
                <a:latin typeface="Euphemia"/>
              </a:rPr>
              <a:t>Processamento e Recuperação de Informação</a:t>
            </a:r>
            <a:br/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31560" y="3989520"/>
            <a:ext cx="8636760" cy="1831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João Gonçalves, up201806162</a:t>
            </a:r>
            <a:r>
              <a:rPr b="0" lang="pt-PT" sz="1800" spc="-1" strike="noStrike">
                <a:solidFill>
                  <a:srgbClr val="000000"/>
                </a:solidFill>
                <a:latin typeface="Euphemia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Euphemia"/>
              </a:rPr>
              <a:t>	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Miguel Neves, up201608657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Pedro Coelho, up201806802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4" name="Imagem 2" descr=""/>
          <p:cNvPicPr/>
          <p:nvPr/>
        </p:nvPicPr>
        <p:blipFill>
          <a:blip r:embed="rId1"/>
          <a:stretch/>
        </p:blipFill>
        <p:spPr>
          <a:xfrm>
            <a:off x="740520" y="2002680"/>
            <a:ext cx="3714840" cy="3219480"/>
          </a:xfrm>
          <a:prstGeom prst="rect">
            <a:avLst/>
          </a:prstGeom>
          <a:ln>
            <a:noFill/>
          </a:ln>
        </p:spPr>
      </p:pic>
      <p:pic>
        <p:nvPicPr>
          <p:cNvPr id="115" name="Imagem 4" descr=""/>
          <p:cNvPicPr/>
          <p:nvPr/>
        </p:nvPicPr>
        <p:blipFill>
          <a:blip r:embed="rId2"/>
          <a:stretch/>
        </p:blipFill>
        <p:spPr>
          <a:xfrm>
            <a:off x="6830280" y="2088360"/>
            <a:ext cx="3638520" cy="304812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569880" y="5549760"/>
            <a:ext cx="552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(Fighter &amp;&amp; lore:(Demacia || Ionia))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480360" y="5556240"/>
            <a:ext cx="5022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Fighter &amp;&amp; lore:(Demacia^3 || Ionia^6)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1130400" y="2941920"/>
            <a:ext cx="3864240" cy="1410840"/>
          </a:xfrm>
          <a:prstGeom prst="rect">
            <a:avLst/>
          </a:prstGeom>
          <a:ln>
            <a:noFill/>
          </a:ln>
        </p:spPr>
      </p:pic>
      <p:pic>
        <p:nvPicPr>
          <p:cNvPr id="120" name="Imagem 4" descr=""/>
          <p:cNvPicPr/>
          <p:nvPr/>
        </p:nvPicPr>
        <p:blipFill>
          <a:blip r:embed="rId2"/>
          <a:stretch/>
        </p:blipFill>
        <p:spPr>
          <a:xfrm>
            <a:off x="6515640" y="2965320"/>
            <a:ext cx="3954240" cy="138744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609920" y="4919760"/>
            <a:ext cx="23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Without weights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565400" y="4924080"/>
            <a:ext cx="316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 weights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432800" y="5549760"/>
            <a:ext cx="393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(lore: “City of Progress")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6480360" y="5556240"/>
            <a:ext cx="502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           </a:t>
            </a: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(lore: </a:t>
            </a:r>
            <a:r>
              <a:rPr b="0" lang="pt-PT" sz="1800" spc="-1" strike="noStrike" u="sng">
                <a:solidFill>
                  <a:srgbClr val="000000"/>
                </a:solidFill>
                <a:uFillTx/>
                <a:latin typeface="Century Gothic"/>
              </a:rPr>
              <a:t>City</a:t>
            </a: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^2 of Progress)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27" name="Imagem 7" descr=""/>
          <p:cNvPicPr/>
          <p:nvPr/>
        </p:nvPicPr>
        <p:blipFill>
          <a:blip r:embed="rId1"/>
          <a:stretch/>
        </p:blipFill>
        <p:spPr>
          <a:xfrm>
            <a:off x="1130400" y="2088360"/>
            <a:ext cx="3638520" cy="3009960"/>
          </a:xfrm>
          <a:prstGeom prst="rect">
            <a:avLst/>
          </a:prstGeom>
          <a:ln>
            <a:noFill/>
          </a:ln>
        </p:spPr>
      </p:pic>
      <p:pic>
        <p:nvPicPr>
          <p:cNvPr id="128" name="Imagem 8" descr=""/>
          <p:cNvPicPr/>
          <p:nvPr/>
        </p:nvPicPr>
        <p:blipFill>
          <a:blip r:embed="rId2"/>
          <a:stretch/>
        </p:blipFill>
        <p:spPr>
          <a:xfrm>
            <a:off x="6720480" y="2197800"/>
            <a:ext cx="3695760" cy="279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609920" y="4919760"/>
            <a:ext cx="23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Without weights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8126280" y="4919760"/>
            <a:ext cx="316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 weights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32" name="Imagem 2" descr=""/>
          <p:cNvPicPr/>
          <p:nvPr/>
        </p:nvPicPr>
        <p:blipFill>
          <a:blip r:embed="rId1"/>
          <a:stretch/>
        </p:blipFill>
        <p:spPr>
          <a:xfrm>
            <a:off x="698400" y="2683080"/>
            <a:ext cx="4484520" cy="1687680"/>
          </a:xfrm>
          <a:prstGeom prst="rect">
            <a:avLst/>
          </a:prstGeom>
          <a:ln>
            <a:noFill/>
          </a:ln>
        </p:spPr>
      </p:pic>
      <p:pic>
        <p:nvPicPr>
          <p:cNvPr id="133" name="Imagem 6" descr=""/>
          <p:cNvPicPr/>
          <p:nvPr/>
        </p:nvPicPr>
        <p:blipFill>
          <a:blip r:embed="rId2"/>
          <a:stretch/>
        </p:blipFill>
        <p:spPr>
          <a:xfrm>
            <a:off x="6701760" y="2683080"/>
            <a:ext cx="4592520" cy="178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665720" y="5604120"/>
            <a:ext cx="3937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Without weights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7450560" y="5583960"/>
            <a:ext cx="307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           </a:t>
            </a: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 weights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38" name="Imagem 2" descr=""/>
          <p:cNvPicPr/>
          <p:nvPr/>
        </p:nvPicPr>
        <p:blipFill>
          <a:blip r:embed="rId1"/>
          <a:stretch/>
        </p:blipFill>
        <p:spPr>
          <a:xfrm>
            <a:off x="1027080" y="2588040"/>
            <a:ext cx="3648240" cy="2733840"/>
          </a:xfrm>
          <a:prstGeom prst="rect">
            <a:avLst/>
          </a:prstGeom>
          <a:ln>
            <a:noFill/>
          </a:ln>
        </p:spPr>
      </p:pic>
      <p:sp>
        <p:nvSpPr>
          <p:cNvPr id="139" name="CustomShape 5"/>
          <p:cNvSpPr/>
          <p:nvPr/>
        </p:nvSpPr>
        <p:spPr>
          <a:xfrm>
            <a:off x="1027080" y="1758600"/>
            <a:ext cx="105019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Champions who must have a given tag (ex: Assassin) and have one of a set of words (ex: dash, jump, blink, teleport or mobility in one of their abilities).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40" name="Imagem 9" descr=""/>
          <p:cNvPicPr/>
          <p:nvPr/>
        </p:nvPicPr>
        <p:blipFill>
          <a:blip r:embed="rId2"/>
          <a:stretch/>
        </p:blipFill>
        <p:spPr>
          <a:xfrm>
            <a:off x="7132680" y="2522520"/>
            <a:ext cx="3600720" cy="273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Evaluation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09920" y="4919760"/>
            <a:ext cx="2330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Without weights 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126280" y="4919760"/>
            <a:ext cx="316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entury Gothic"/>
              </a:rPr>
              <a:t>With weights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44" name="Imagem 3" descr=""/>
          <p:cNvPicPr/>
          <p:nvPr/>
        </p:nvPicPr>
        <p:blipFill>
          <a:blip r:embed="rId1"/>
          <a:stretch/>
        </p:blipFill>
        <p:spPr>
          <a:xfrm>
            <a:off x="617040" y="2624760"/>
            <a:ext cx="4616640" cy="1672560"/>
          </a:xfrm>
          <a:prstGeom prst="rect">
            <a:avLst/>
          </a:prstGeom>
          <a:ln>
            <a:noFill/>
          </a:ln>
        </p:spPr>
      </p:pic>
      <p:pic>
        <p:nvPicPr>
          <p:cNvPr id="145" name="Imagem 4" descr=""/>
          <p:cNvPicPr/>
          <p:nvPr/>
        </p:nvPicPr>
        <p:blipFill>
          <a:blip r:embed="rId2"/>
          <a:stretch/>
        </p:blipFill>
        <p:spPr>
          <a:xfrm>
            <a:off x="6677280" y="2652120"/>
            <a:ext cx="4616640" cy="169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Future Work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Use vocabulary based filter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NLP (Neuro-linguistic programming) could be applied regarding the lore in order to extract and search more effectively for complex queries, this could be done by resorting to a filterbased on NER (Name Entity Recognition)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Improve queries by adding correct weights 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Collection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130400" y="1759680"/>
            <a:ext cx="9603000" cy="425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Deleted some information from both the champions.csv and items.csv that would not be relevant, such as numerical fields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Compacted some columns into a single one. For exemple a champion can have multiple skins that are now a single array of skins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Imported them both to Solr using the API post command for both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Indexation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Fields that we decided to indexed for champions: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name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title 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tags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lore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allytips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enemytips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Skins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All of the spells and their description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Passive and respective description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Century Gothic"/>
              </a:rPr>
              <a:t>Indexation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Fields that we decided to indexed for items: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name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plaintext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tags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Tokenizers and Filters 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Tokenizer : we used the solr.StandardTokenizerFactory in all the indexed fields as we see it as a simple yet efective tokenizer.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Filters: 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ASCIIFoldingFilterFactorySummary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LowerCaseFilterFactory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NGramTokenizerFactory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ClassicFilterFactory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2" marL="834480" indent="-28548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pt-PT" sz="1600" spc="-1" strike="noStrike">
                <a:solidFill>
                  <a:srgbClr val="000000"/>
                </a:solidFill>
                <a:latin typeface="Century Gothic"/>
              </a:rPr>
              <a:t>EnglishPossessiveFilterFactory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Information Retrieval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130400" y="1783800"/>
            <a:ext cx="9603000" cy="912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Champions with a certain name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Query – (Name: eUréli’õn)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2" name="Imagem 2" descr=""/>
          <p:cNvPicPr/>
          <p:nvPr/>
        </p:nvPicPr>
        <p:blipFill>
          <a:blip r:embed="rId1"/>
          <a:stretch/>
        </p:blipFill>
        <p:spPr>
          <a:xfrm>
            <a:off x="0" y="2833200"/>
            <a:ext cx="12191760" cy="38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Information Retrieval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130400" y="1783800"/>
            <a:ext cx="9603000" cy="912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Champions with a certain tag (ex: Fighter) and whose lore has present at least one of 2 specific regions (ex: Demacia or Ionia)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Query – Fighter &amp;&amp; lore:(Demacia || Ionia)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0" y="2697120"/>
            <a:ext cx="12191760" cy="399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Information Retrieval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130400" y="1783800"/>
            <a:ext cx="9603000" cy="912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6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Champions which have a phrase or expression or something related to it in their lore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Century Gothic"/>
              </a:rPr>
              <a:t>Query – (lore: “City of Progress")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08" name="Imagem 4" descr=""/>
          <p:cNvPicPr/>
          <p:nvPr/>
        </p:nvPicPr>
        <p:blipFill>
          <a:blip r:embed="rId1"/>
          <a:stretch/>
        </p:blipFill>
        <p:spPr>
          <a:xfrm>
            <a:off x="0" y="2936160"/>
            <a:ext cx="12191760" cy="383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Euphemia"/>
              </a:rPr>
              <a:t>Information Retrieval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130400" y="1783800"/>
            <a:ext cx="9603000" cy="912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Champions who must have a given tag (ex: Assassin) and have one of a set of words (ex: dash, jump, blink, teleport or mobility in one of their abilities).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11" name="Imagem 2" descr=""/>
          <p:cNvPicPr/>
          <p:nvPr/>
        </p:nvPicPr>
        <p:blipFill>
          <a:blip r:embed="rId1"/>
          <a:stretch/>
        </p:blipFill>
        <p:spPr>
          <a:xfrm>
            <a:off x="7200" y="2926080"/>
            <a:ext cx="12184200" cy="393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Application>LibreOffice/6.4.7.2$Linux_X86_64 LibreOffice_project/40$Build-2</Application>
  <Words>450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2021-11-18T11:00:33Z</dcterms:created>
  <dc:creator>João Gonçalves</dc:creator>
  <dc:description/>
  <dc:language>pt-PT</dc:language>
  <cp:lastModifiedBy/>
  <dcterms:modified xsi:type="dcterms:W3CDTF">2021-12-17T14:13:11Z</dcterms:modified>
  <cp:revision>10</cp:revision>
  <dc:subject/>
  <dc:title>League of Legends Processamento e Recuperação de Informação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