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7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8A87A34-81AB-432B-8DAE-1953F412C126}" type="datetimeFigureOut">
              <a:rPr lang="en-US" dirty="0"/>
              <a:t>11/18/2021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29166" y="2974448"/>
            <a:ext cx="4645152" cy="2493876"/>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094337" y="2971669"/>
            <a:ext cx="4645152" cy="2487193"/>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pt-PT"/>
              <a:t>Clique para editar o estilo de título do Modelo Global</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11/18/2021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11/18/2021</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‹nº›</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11/18/2021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99CB7-07DC-4353-B0CD-EA74DF725D19}"/>
              </a:ext>
            </a:extLst>
          </p:cNvPr>
          <p:cNvSpPr>
            <a:spLocks noGrp="1"/>
          </p:cNvSpPr>
          <p:nvPr>
            <p:ph type="ctrTitle"/>
          </p:nvPr>
        </p:nvSpPr>
        <p:spPr>
          <a:xfrm>
            <a:off x="1777463" y="945913"/>
            <a:ext cx="8637073" cy="2618554"/>
          </a:xfrm>
        </p:spPr>
        <p:txBody>
          <a:bodyPr>
            <a:normAutofit fontScale="90000"/>
          </a:bodyPr>
          <a:lstStyle/>
          <a:p>
            <a:pPr algn="ctr"/>
            <a:br>
              <a:rPr lang="pt-PT" dirty="0"/>
            </a:br>
            <a:br>
              <a:rPr lang="pt-PT" dirty="0"/>
            </a:br>
            <a:br>
              <a:rPr lang="pt-PT" dirty="0"/>
            </a:br>
            <a:r>
              <a:rPr lang="pt-PT" dirty="0"/>
              <a:t>League </a:t>
            </a:r>
            <a:r>
              <a:rPr lang="pt-PT" dirty="0" err="1"/>
              <a:t>of</a:t>
            </a:r>
            <a:r>
              <a:rPr lang="pt-PT" dirty="0"/>
              <a:t> </a:t>
            </a:r>
            <a:r>
              <a:rPr lang="pt-PT" dirty="0" err="1"/>
              <a:t>Legends</a:t>
            </a:r>
            <a:br>
              <a:rPr lang="pt-PT" dirty="0"/>
            </a:br>
            <a:r>
              <a:rPr lang="pt-PT" sz="2200" dirty="0">
                <a:latin typeface="Euphemia" panose="020B0503040102020104" pitchFamily="34" charset="0"/>
              </a:rPr>
              <a:t>Processamento e Recuperação de Informação</a:t>
            </a:r>
            <a:br>
              <a:rPr lang="pt-PT" dirty="0"/>
            </a:br>
            <a:endParaRPr lang="pt-PT" dirty="0"/>
          </a:p>
        </p:txBody>
      </p:sp>
      <p:sp>
        <p:nvSpPr>
          <p:cNvPr id="3" name="Subtítulo 2">
            <a:extLst>
              <a:ext uri="{FF2B5EF4-FFF2-40B4-BE49-F238E27FC236}">
                <a16:creationId xmlns:a16="http://schemas.microsoft.com/office/drawing/2014/main" id="{64DF183C-1555-43D1-9FBF-F84AE80B89AD}"/>
              </a:ext>
            </a:extLst>
          </p:cNvPr>
          <p:cNvSpPr>
            <a:spLocks noGrp="1"/>
          </p:cNvSpPr>
          <p:nvPr>
            <p:ph type="subTitle" idx="1"/>
          </p:nvPr>
        </p:nvSpPr>
        <p:spPr>
          <a:xfrm>
            <a:off x="1231435" y="3989470"/>
            <a:ext cx="8637072" cy="1831781"/>
          </a:xfrm>
        </p:spPr>
        <p:txBody>
          <a:bodyPr>
            <a:normAutofit/>
          </a:bodyPr>
          <a:lstStyle/>
          <a:p>
            <a:r>
              <a:rPr lang="pt-PT" dirty="0"/>
              <a:t>João Gonçalves, up201806162</a:t>
            </a:r>
            <a:r>
              <a:rPr lang="pt-PT" dirty="0">
                <a:latin typeface="Euphemia" panose="020B0503040102020104" pitchFamily="34" charset="0"/>
              </a:rPr>
              <a:t>		</a:t>
            </a:r>
          </a:p>
          <a:p>
            <a:r>
              <a:rPr lang="pt-PT" dirty="0"/>
              <a:t>Miguel Neves, up201608657</a:t>
            </a:r>
          </a:p>
          <a:p>
            <a:r>
              <a:rPr lang="pt-PT" dirty="0"/>
              <a:t>Pedro Coelho, up201806802</a:t>
            </a:r>
          </a:p>
          <a:p>
            <a:endParaRPr lang="pt-PT" dirty="0"/>
          </a:p>
        </p:txBody>
      </p:sp>
    </p:spTree>
    <p:extLst>
      <p:ext uri="{BB962C8B-B14F-4D97-AF65-F5344CB8AC3E}">
        <p14:creationId xmlns:p14="http://schemas.microsoft.com/office/powerpoint/2010/main" val="289858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ACEB0-2FD0-4580-A87B-96CA0A70BC0F}"/>
              </a:ext>
            </a:extLst>
          </p:cNvPr>
          <p:cNvSpPr>
            <a:spLocks noGrp="1"/>
          </p:cNvSpPr>
          <p:nvPr>
            <p:ph type="title"/>
          </p:nvPr>
        </p:nvSpPr>
        <p:spPr/>
        <p:txBody>
          <a:bodyPr/>
          <a:lstStyle/>
          <a:p>
            <a:r>
              <a:rPr lang="pt-PT" dirty="0" err="1"/>
              <a:t>Dataset</a:t>
            </a:r>
            <a:endParaRPr lang="pt-PT" dirty="0"/>
          </a:p>
        </p:txBody>
      </p:sp>
      <p:sp>
        <p:nvSpPr>
          <p:cNvPr id="3" name="Marcador de Posição de Conteúdo 2">
            <a:extLst>
              <a:ext uri="{FF2B5EF4-FFF2-40B4-BE49-F238E27FC236}">
                <a16:creationId xmlns:a16="http://schemas.microsoft.com/office/drawing/2014/main" id="{E8A741D9-6732-4184-BCF0-0D1053BCCBA0}"/>
              </a:ext>
            </a:extLst>
          </p:cNvPr>
          <p:cNvSpPr>
            <a:spLocks noGrp="1"/>
          </p:cNvSpPr>
          <p:nvPr>
            <p:ph idx="1"/>
          </p:nvPr>
        </p:nvSpPr>
        <p:spPr>
          <a:xfrm>
            <a:off x="1130270" y="1759644"/>
            <a:ext cx="9603275" cy="4254789"/>
          </a:xfrm>
        </p:spPr>
        <p:txBody>
          <a:bodyPr>
            <a:normAutofit fontScale="92500" lnSpcReduction="10000"/>
          </a:bodyPr>
          <a:lstStyle/>
          <a:p>
            <a:r>
              <a:rPr lang="en-US" dirty="0"/>
              <a:t>Our data is composed by the primary aspects of the game League of Legends, champions (different playable characters in the game, each being unique) and items.</a:t>
            </a:r>
          </a:p>
          <a:p>
            <a:r>
              <a:rPr lang="en-US" dirty="0"/>
              <a:t>We gathered and compiled information from two sources, being the first the official dataset provided by the company that develops the game (Riot Games) , and the second an unofficial website made by fans of the game, although we consider that all the information there can be seen as credible since it is constantly reviewed by the whole community of that website and is usually always up to date.</a:t>
            </a:r>
          </a:p>
          <a:p>
            <a:r>
              <a:rPr lang="en-US" dirty="0"/>
              <a:t>Most data comes from the dataset provided by Riot but we realized the lore in that data set was a </a:t>
            </a:r>
            <a:r>
              <a:rPr lang="pt-PT" dirty="0" err="1"/>
              <a:t>summary</a:t>
            </a:r>
            <a:r>
              <a:rPr lang="pt-PT" dirty="0"/>
              <a:t> </a:t>
            </a:r>
            <a:r>
              <a:rPr lang="pt-PT" dirty="0" err="1"/>
              <a:t>of</a:t>
            </a:r>
            <a:r>
              <a:rPr lang="pt-PT" dirty="0"/>
              <a:t> </a:t>
            </a:r>
            <a:r>
              <a:rPr lang="pt-PT" dirty="0" err="1"/>
              <a:t>the</a:t>
            </a:r>
            <a:r>
              <a:rPr lang="pt-PT" dirty="0"/>
              <a:t> </a:t>
            </a:r>
            <a:r>
              <a:rPr lang="pt-PT" dirty="0" err="1"/>
              <a:t>lore</a:t>
            </a:r>
            <a:r>
              <a:rPr lang="pt-PT" dirty="0"/>
              <a:t> </a:t>
            </a:r>
            <a:r>
              <a:rPr lang="pt-PT" dirty="0" err="1"/>
              <a:t>so</a:t>
            </a:r>
            <a:r>
              <a:rPr lang="pt-PT" dirty="0"/>
              <a:t> </a:t>
            </a:r>
            <a:r>
              <a:rPr lang="pt-PT" dirty="0" err="1"/>
              <a:t>we</a:t>
            </a:r>
            <a:r>
              <a:rPr lang="pt-PT" dirty="0"/>
              <a:t> </a:t>
            </a:r>
            <a:r>
              <a:rPr lang="pt-PT" dirty="0" err="1"/>
              <a:t>replaced</a:t>
            </a:r>
            <a:r>
              <a:rPr lang="pt-PT" dirty="0"/>
              <a:t> </a:t>
            </a:r>
            <a:r>
              <a:rPr lang="pt-PT" dirty="0" err="1"/>
              <a:t>it</a:t>
            </a:r>
            <a:r>
              <a:rPr lang="pt-PT" dirty="0"/>
              <a:t> </a:t>
            </a:r>
            <a:r>
              <a:rPr lang="pt-PT" dirty="0" err="1"/>
              <a:t>with</a:t>
            </a:r>
            <a:r>
              <a:rPr lang="pt-PT" dirty="0"/>
              <a:t> </a:t>
            </a:r>
            <a:r>
              <a:rPr lang="pt-PT" dirty="0" err="1"/>
              <a:t>the</a:t>
            </a:r>
            <a:r>
              <a:rPr lang="pt-PT" dirty="0"/>
              <a:t> complete </a:t>
            </a:r>
            <a:r>
              <a:rPr lang="pt-PT" dirty="0" err="1"/>
              <a:t>lore</a:t>
            </a:r>
            <a:r>
              <a:rPr lang="pt-PT" dirty="0"/>
              <a:t> </a:t>
            </a:r>
            <a:r>
              <a:rPr lang="pt-PT" dirty="0" err="1"/>
              <a:t>from</a:t>
            </a:r>
            <a:r>
              <a:rPr lang="pt-PT" dirty="0"/>
              <a:t> </a:t>
            </a:r>
            <a:r>
              <a:rPr lang="pt-PT" dirty="0" err="1"/>
              <a:t>the</a:t>
            </a:r>
            <a:r>
              <a:rPr lang="pt-PT" dirty="0"/>
              <a:t> </a:t>
            </a:r>
            <a:r>
              <a:rPr lang="pt-PT" dirty="0" err="1"/>
              <a:t>second</a:t>
            </a:r>
            <a:r>
              <a:rPr lang="pt-PT" dirty="0"/>
              <a:t> </a:t>
            </a:r>
            <a:r>
              <a:rPr lang="pt-PT" dirty="0" err="1"/>
              <a:t>source</a:t>
            </a:r>
            <a:r>
              <a:rPr lang="pt-PT" dirty="0"/>
              <a:t>.</a:t>
            </a:r>
            <a:endParaRPr lang="en-US" dirty="0"/>
          </a:p>
          <a:p>
            <a:endParaRPr lang="pt-PT" dirty="0"/>
          </a:p>
        </p:txBody>
      </p:sp>
    </p:spTree>
    <p:extLst>
      <p:ext uri="{BB962C8B-B14F-4D97-AF65-F5344CB8AC3E}">
        <p14:creationId xmlns:p14="http://schemas.microsoft.com/office/powerpoint/2010/main" val="303871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EB0A7-62F8-47E2-B552-6B9CB91309A6}"/>
              </a:ext>
            </a:extLst>
          </p:cNvPr>
          <p:cNvSpPr>
            <a:spLocks noGrp="1"/>
          </p:cNvSpPr>
          <p:nvPr>
            <p:ph type="title"/>
          </p:nvPr>
        </p:nvSpPr>
        <p:spPr/>
        <p:txBody>
          <a:bodyPr/>
          <a:lstStyle/>
          <a:p>
            <a:r>
              <a:rPr lang="pt-PT" dirty="0"/>
              <a:t>Pipeline</a:t>
            </a:r>
          </a:p>
        </p:txBody>
      </p:sp>
      <p:pic>
        <p:nvPicPr>
          <p:cNvPr id="5" name="Marcador de Posição de Conteúdo 4">
            <a:extLst>
              <a:ext uri="{FF2B5EF4-FFF2-40B4-BE49-F238E27FC236}">
                <a16:creationId xmlns:a16="http://schemas.microsoft.com/office/drawing/2014/main" id="{A5BFC1FE-FEF3-474B-B462-03261AA9FA3F}"/>
              </a:ext>
            </a:extLst>
          </p:cNvPr>
          <p:cNvPicPr>
            <a:picLocks noGrp="1" noChangeAspect="1"/>
          </p:cNvPicPr>
          <p:nvPr>
            <p:ph idx="1"/>
          </p:nvPr>
        </p:nvPicPr>
        <p:blipFill>
          <a:blip r:embed="rId2"/>
          <a:stretch>
            <a:fillRect/>
          </a:stretch>
        </p:blipFill>
        <p:spPr>
          <a:xfrm>
            <a:off x="171389" y="1619795"/>
            <a:ext cx="11741937" cy="4482364"/>
          </a:xfrm>
        </p:spPr>
      </p:pic>
    </p:spTree>
    <p:extLst>
      <p:ext uri="{BB962C8B-B14F-4D97-AF65-F5344CB8AC3E}">
        <p14:creationId xmlns:p14="http://schemas.microsoft.com/office/powerpoint/2010/main" val="146031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B5CCB-0E1A-44E8-85DF-F536FF0B5FF7}"/>
              </a:ext>
            </a:extLst>
          </p:cNvPr>
          <p:cNvSpPr>
            <a:spLocks noGrp="1"/>
          </p:cNvSpPr>
          <p:nvPr>
            <p:ph type="title"/>
          </p:nvPr>
        </p:nvSpPr>
        <p:spPr/>
        <p:txBody>
          <a:bodyPr/>
          <a:lstStyle/>
          <a:p>
            <a:r>
              <a:rPr lang="pt-PT" dirty="0"/>
              <a:t>UML</a:t>
            </a:r>
          </a:p>
        </p:txBody>
      </p:sp>
      <p:pic>
        <p:nvPicPr>
          <p:cNvPr id="9" name="Marcador de Posição de Conteúdo 8">
            <a:extLst>
              <a:ext uri="{FF2B5EF4-FFF2-40B4-BE49-F238E27FC236}">
                <a16:creationId xmlns:a16="http://schemas.microsoft.com/office/drawing/2014/main" id="{BCA00576-F3BB-4A73-9278-0180CFA77641}"/>
              </a:ext>
            </a:extLst>
          </p:cNvPr>
          <p:cNvPicPr>
            <a:picLocks noGrp="1" noChangeAspect="1"/>
          </p:cNvPicPr>
          <p:nvPr>
            <p:ph idx="1"/>
          </p:nvPr>
        </p:nvPicPr>
        <p:blipFill>
          <a:blip r:embed="rId2"/>
          <a:stretch>
            <a:fillRect/>
          </a:stretch>
        </p:blipFill>
        <p:spPr>
          <a:xfrm>
            <a:off x="3016512" y="1065817"/>
            <a:ext cx="8535353" cy="5021428"/>
          </a:xfrm>
        </p:spPr>
      </p:pic>
    </p:spTree>
    <p:extLst>
      <p:ext uri="{BB962C8B-B14F-4D97-AF65-F5344CB8AC3E}">
        <p14:creationId xmlns:p14="http://schemas.microsoft.com/office/powerpoint/2010/main" val="9484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7F46BB-6079-498E-9B0F-E08500E07096}"/>
              </a:ext>
            </a:extLst>
          </p:cNvPr>
          <p:cNvSpPr>
            <a:spLocks noGrp="1"/>
          </p:cNvSpPr>
          <p:nvPr>
            <p:ph type="title"/>
          </p:nvPr>
        </p:nvSpPr>
        <p:spPr/>
        <p:txBody>
          <a:bodyPr/>
          <a:lstStyle/>
          <a:p>
            <a:r>
              <a:rPr lang="pt-PT" dirty="0">
                <a:latin typeface="Euphemia" panose="020B0503040102020104" pitchFamily="34" charset="0"/>
              </a:rPr>
              <a:t>Data </a:t>
            </a:r>
            <a:r>
              <a:rPr lang="pt-PT" dirty="0" err="1">
                <a:latin typeface="Euphemia" panose="020B0503040102020104" pitchFamily="34" charset="0"/>
              </a:rPr>
              <a:t>Characterization</a:t>
            </a:r>
            <a:r>
              <a:rPr lang="pt-PT" dirty="0">
                <a:latin typeface="Euphemia" panose="020B0503040102020104" pitchFamily="34" charset="0"/>
              </a:rPr>
              <a:t> (Champions)</a:t>
            </a:r>
            <a:endParaRPr lang="pt-PT" dirty="0"/>
          </a:p>
        </p:txBody>
      </p:sp>
      <p:pic>
        <p:nvPicPr>
          <p:cNvPr id="9" name="Marcador de Posição de Conteúdo 8">
            <a:extLst>
              <a:ext uri="{FF2B5EF4-FFF2-40B4-BE49-F238E27FC236}">
                <a16:creationId xmlns:a16="http://schemas.microsoft.com/office/drawing/2014/main" id="{B427E42A-D643-482F-B188-126957AFD115}"/>
              </a:ext>
            </a:extLst>
          </p:cNvPr>
          <p:cNvPicPr>
            <a:picLocks noGrp="1" noChangeAspect="1"/>
          </p:cNvPicPr>
          <p:nvPr>
            <p:ph idx="1"/>
          </p:nvPr>
        </p:nvPicPr>
        <p:blipFill>
          <a:blip r:embed="rId2"/>
          <a:stretch>
            <a:fillRect/>
          </a:stretch>
        </p:blipFill>
        <p:spPr>
          <a:xfrm>
            <a:off x="0" y="2495006"/>
            <a:ext cx="6081609" cy="3140574"/>
          </a:xfrm>
        </p:spPr>
      </p:pic>
      <p:pic>
        <p:nvPicPr>
          <p:cNvPr id="11" name="Imagem 10">
            <a:extLst>
              <a:ext uri="{FF2B5EF4-FFF2-40B4-BE49-F238E27FC236}">
                <a16:creationId xmlns:a16="http://schemas.microsoft.com/office/drawing/2014/main" id="{63B7D8B2-73D4-4D84-B1C2-C1FEFB8CAFC2}"/>
              </a:ext>
            </a:extLst>
          </p:cNvPr>
          <p:cNvPicPr>
            <a:picLocks noChangeAspect="1"/>
          </p:cNvPicPr>
          <p:nvPr/>
        </p:nvPicPr>
        <p:blipFill>
          <a:blip r:embed="rId3"/>
          <a:stretch>
            <a:fillRect/>
          </a:stretch>
        </p:blipFill>
        <p:spPr>
          <a:xfrm>
            <a:off x="6110390" y="2483124"/>
            <a:ext cx="6081610" cy="3152455"/>
          </a:xfrm>
          <a:prstGeom prst="rect">
            <a:avLst/>
          </a:prstGeom>
        </p:spPr>
      </p:pic>
    </p:spTree>
    <p:extLst>
      <p:ext uri="{BB962C8B-B14F-4D97-AF65-F5344CB8AC3E}">
        <p14:creationId xmlns:p14="http://schemas.microsoft.com/office/powerpoint/2010/main" val="394761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3A9F2-AAE1-466E-A606-E6D96E56636E}"/>
              </a:ext>
            </a:extLst>
          </p:cNvPr>
          <p:cNvSpPr>
            <a:spLocks noGrp="1"/>
          </p:cNvSpPr>
          <p:nvPr>
            <p:ph type="title"/>
          </p:nvPr>
        </p:nvSpPr>
        <p:spPr/>
        <p:txBody>
          <a:bodyPr/>
          <a:lstStyle/>
          <a:p>
            <a:r>
              <a:rPr lang="pt-PT" dirty="0">
                <a:latin typeface="Euphemia" panose="020B0503040102020104" pitchFamily="34" charset="0"/>
              </a:rPr>
              <a:t>Data </a:t>
            </a:r>
            <a:r>
              <a:rPr lang="pt-PT" dirty="0" err="1">
                <a:latin typeface="Euphemia" panose="020B0503040102020104" pitchFamily="34" charset="0"/>
              </a:rPr>
              <a:t>Characterization</a:t>
            </a:r>
            <a:r>
              <a:rPr lang="pt-PT" dirty="0">
                <a:latin typeface="Euphemia" panose="020B0503040102020104" pitchFamily="34" charset="0"/>
              </a:rPr>
              <a:t> (Champions)</a:t>
            </a:r>
            <a:endParaRPr lang="pt-PT" dirty="0"/>
          </a:p>
        </p:txBody>
      </p:sp>
      <p:pic>
        <p:nvPicPr>
          <p:cNvPr id="5" name="Marcador de Posição de Conteúdo 4" descr="Uma imagem com texto&#10;&#10;Descrição gerada automaticamente">
            <a:extLst>
              <a:ext uri="{FF2B5EF4-FFF2-40B4-BE49-F238E27FC236}">
                <a16:creationId xmlns:a16="http://schemas.microsoft.com/office/drawing/2014/main" id="{9537BDCF-DEDF-4BAA-91F8-529F142B5A20}"/>
              </a:ext>
            </a:extLst>
          </p:cNvPr>
          <p:cNvPicPr>
            <a:picLocks noGrp="1" noChangeAspect="1"/>
          </p:cNvPicPr>
          <p:nvPr>
            <p:ph idx="1"/>
          </p:nvPr>
        </p:nvPicPr>
        <p:blipFill>
          <a:blip r:embed="rId2"/>
          <a:stretch>
            <a:fillRect/>
          </a:stretch>
        </p:blipFill>
        <p:spPr>
          <a:xfrm>
            <a:off x="1" y="2306231"/>
            <a:ext cx="6204856" cy="3133408"/>
          </a:xfrm>
        </p:spPr>
      </p:pic>
      <p:pic>
        <p:nvPicPr>
          <p:cNvPr id="7" name="Imagem 6">
            <a:extLst>
              <a:ext uri="{FF2B5EF4-FFF2-40B4-BE49-F238E27FC236}">
                <a16:creationId xmlns:a16="http://schemas.microsoft.com/office/drawing/2014/main" id="{F704CFE3-9F03-4A83-8B4D-54B294F62563}"/>
              </a:ext>
            </a:extLst>
          </p:cNvPr>
          <p:cNvPicPr>
            <a:picLocks noChangeAspect="1"/>
          </p:cNvPicPr>
          <p:nvPr/>
        </p:nvPicPr>
        <p:blipFill>
          <a:blip r:embed="rId3"/>
          <a:stretch>
            <a:fillRect/>
          </a:stretch>
        </p:blipFill>
        <p:spPr>
          <a:xfrm>
            <a:off x="6413507" y="1644546"/>
            <a:ext cx="5396641" cy="4821075"/>
          </a:xfrm>
          <a:prstGeom prst="rect">
            <a:avLst/>
          </a:prstGeom>
        </p:spPr>
      </p:pic>
    </p:spTree>
    <p:extLst>
      <p:ext uri="{BB962C8B-B14F-4D97-AF65-F5344CB8AC3E}">
        <p14:creationId xmlns:p14="http://schemas.microsoft.com/office/powerpoint/2010/main" val="427790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AF220-7883-4D27-ADDD-C61BD78C5EAB}"/>
              </a:ext>
            </a:extLst>
          </p:cNvPr>
          <p:cNvSpPr>
            <a:spLocks noGrp="1"/>
          </p:cNvSpPr>
          <p:nvPr>
            <p:ph type="title"/>
          </p:nvPr>
        </p:nvSpPr>
        <p:spPr/>
        <p:txBody>
          <a:bodyPr/>
          <a:lstStyle/>
          <a:p>
            <a:r>
              <a:rPr lang="pt-PT" dirty="0">
                <a:latin typeface="Euphemia" panose="020B0503040102020104" pitchFamily="34" charset="0"/>
              </a:rPr>
              <a:t>Data </a:t>
            </a:r>
            <a:r>
              <a:rPr lang="pt-PT" dirty="0" err="1">
                <a:latin typeface="Euphemia" panose="020B0503040102020104" pitchFamily="34" charset="0"/>
              </a:rPr>
              <a:t>Characterization</a:t>
            </a:r>
            <a:r>
              <a:rPr lang="pt-PT" dirty="0">
                <a:latin typeface="Euphemia" panose="020B0503040102020104" pitchFamily="34" charset="0"/>
              </a:rPr>
              <a:t> (</a:t>
            </a:r>
            <a:r>
              <a:rPr lang="pt-PT" dirty="0" err="1">
                <a:latin typeface="Euphemia" panose="020B0503040102020104" pitchFamily="34" charset="0"/>
              </a:rPr>
              <a:t>Items</a:t>
            </a:r>
            <a:r>
              <a:rPr lang="pt-PT" dirty="0">
                <a:latin typeface="Euphemia" panose="020B0503040102020104" pitchFamily="34" charset="0"/>
              </a:rPr>
              <a:t>)</a:t>
            </a:r>
            <a:endParaRPr lang="pt-PT" dirty="0"/>
          </a:p>
        </p:txBody>
      </p:sp>
      <p:pic>
        <p:nvPicPr>
          <p:cNvPr id="5" name="Marcador de Posição de Conteúdo 4">
            <a:extLst>
              <a:ext uri="{FF2B5EF4-FFF2-40B4-BE49-F238E27FC236}">
                <a16:creationId xmlns:a16="http://schemas.microsoft.com/office/drawing/2014/main" id="{FD14CFC1-7119-48EA-A999-564C310338F5}"/>
              </a:ext>
            </a:extLst>
          </p:cNvPr>
          <p:cNvPicPr>
            <a:picLocks noGrp="1" noChangeAspect="1"/>
          </p:cNvPicPr>
          <p:nvPr>
            <p:ph idx="1"/>
          </p:nvPr>
        </p:nvPicPr>
        <p:blipFill>
          <a:blip r:embed="rId2"/>
          <a:stretch>
            <a:fillRect/>
          </a:stretch>
        </p:blipFill>
        <p:spPr>
          <a:xfrm>
            <a:off x="-1" y="2216597"/>
            <a:ext cx="6387549" cy="3243677"/>
          </a:xfrm>
        </p:spPr>
      </p:pic>
      <p:pic>
        <p:nvPicPr>
          <p:cNvPr id="7" name="Imagem 6">
            <a:extLst>
              <a:ext uri="{FF2B5EF4-FFF2-40B4-BE49-F238E27FC236}">
                <a16:creationId xmlns:a16="http://schemas.microsoft.com/office/drawing/2014/main" id="{0A4EC805-4606-479B-B83E-332B0A40C720}"/>
              </a:ext>
            </a:extLst>
          </p:cNvPr>
          <p:cNvPicPr>
            <a:picLocks noChangeAspect="1"/>
          </p:cNvPicPr>
          <p:nvPr/>
        </p:nvPicPr>
        <p:blipFill>
          <a:blip r:embed="rId3"/>
          <a:stretch>
            <a:fillRect/>
          </a:stretch>
        </p:blipFill>
        <p:spPr>
          <a:xfrm>
            <a:off x="6448791" y="2216425"/>
            <a:ext cx="5743209" cy="3243849"/>
          </a:xfrm>
          <a:prstGeom prst="rect">
            <a:avLst/>
          </a:prstGeom>
        </p:spPr>
      </p:pic>
      <p:sp>
        <p:nvSpPr>
          <p:cNvPr id="8" name="CaixaDeTexto 7">
            <a:extLst>
              <a:ext uri="{FF2B5EF4-FFF2-40B4-BE49-F238E27FC236}">
                <a16:creationId xmlns:a16="http://schemas.microsoft.com/office/drawing/2014/main" id="{15A48B10-518D-44EF-B25E-2FE95023F34E}"/>
              </a:ext>
            </a:extLst>
          </p:cNvPr>
          <p:cNvSpPr txBox="1"/>
          <p:nvPr/>
        </p:nvSpPr>
        <p:spPr>
          <a:xfrm>
            <a:off x="1648308" y="1742550"/>
            <a:ext cx="3090929" cy="366942"/>
          </a:xfrm>
          <a:prstGeom prst="rect">
            <a:avLst/>
          </a:prstGeom>
          <a:noFill/>
        </p:spPr>
        <p:txBody>
          <a:bodyPr wrap="square" rtlCol="0">
            <a:spAutoFit/>
          </a:bodyPr>
          <a:lstStyle/>
          <a:p>
            <a:r>
              <a:rPr lang="pt-PT" dirty="0" err="1"/>
              <a:t>Number</a:t>
            </a:r>
            <a:r>
              <a:rPr lang="pt-PT" dirty="0"/>
              <a:t> </a:t>
            </a:r>
            <a:r>
              <a:rPr lang="pt-PT" dirty="0" err="1"/>
              <a:t>of</a:t>
            </a:r>
            <a:r>
              <a:rPr lang="pt-PT" dirty="0"/>
              <a:t> </a:t>
            </a:r>
            <a:r>
              <a:rPr lang="pt-PT" dirty="0" err="1"/>
              <a:t>items</a:t>
            </a:r>
            <a:r>
              <a:rPr lang="pt-PT" dirty="0"/>
              <a:t> per </a:t>
            </a:r>
            <a:r>
              <a:rPr lang="pt-PT" dirty="0" err="1"/>
              <a:t>cost</a:t>
            </a:r>
            <a:endParaRPr lang="pt-PT" dirty="0"/>
          </a:p>
        </p:txBody>
      </p:sp>
      <p:sp>
        <p:nvSpPr>
          <p:cNvPr id="10" name="CaixaDeTexto 9">
            <a:extLst>
              <a:ext uri="{FF2B5EF4-FFF2-40B4-BE49-F238E27FC236}">
                <a16:creationId xmlns:a16="http://schemas.microsoft.com/office/drawing/2014/main" id="{FE874D59-F697-444E-9B8F-71246C031656}"/>
              </a:ext>
            </a:extLst>
          </p:cNvPr>
          <p:cNvSpPr txBox="1"/>
          <p:nvPr/>
        </p:nvSpPr>
        <p:spPr>
          <a:xfrm>
            <a:off x="7865082" y="1742550"/>
            <a:ext cx="2910625" cy="366942"/>
          </a:xfrm>
          <a:prstGeom prst="rect">
            <a:avLst/>
          </a:prstGeom>
          <a:noFill/>
        </p:spPr>
        <p:txBody>
          <a:bodyPr wrap="square" rtlCol="0">
            <a:spAutoFit/>
          </a:bodyPr>
          <a:lstStyle/>
          <a:p>
            <a:r>
              <a:rPr lang="pt-PT" dirty="0" err="1"/>
              <a:t>Number</a:t>
            </a:r>
            <a:r>
              <a:rPr lang="pt-PT" dirty="0"/>
              <a:t> </a:t>
            </a:r>
            <a:r>
              <a:rPr lang="pt-PT" dirty="0" err="1"/>
              <a:t>of</a:t>
            </a:r>
            <a:r>
              <a:rPr lang="pt-PT" dirty="0"/>
              <a:t> </a:t>
            </a:r>
            <a:r>
              <a:rPr lang="pt-PT" dirty="0" err="1"/>
              <a:t>items</a:t>
            </a:r>
            <a:r>
              <a:rPr lang="pt-PT" dirty="0"/>
              <a:t> per </a:t>
            </a:r>
            <a:r>
              <a:rPr lang="pt-PT" dirty="0" err="1"/>
              <a:t>tag</a:t>
            </a:r>
            <a:endParaRPr lang="pt-PT" dirty="0"/>
          </a:p>
        </p:txBody>
      </p:sp>
    </p:spTree>
    <p:extLst>
      <p:ext uri="{BB962C8B-B14F-4D97-AF65-F5344CB8AC3E}">
        <p14:creationId xmlns:p14="http://schemas.microsoft.com/office/powerpoint/2010/main" val="184763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A881E-08FC-4D04-A46A-DE045ABA1487}"/>
              </a:ext>
            </a:extLst>
          </p:cNvPr>
          <p:cNvSpPr>
            <a:spLocks noGrp="1"/>
          </p:cNvSpPr>
          <p:nvPr>
            <p:ph type="title"/>
          </p:nvPr>
        </p:nvSpPr>
        <p:spPr/>
        <p:txBody>
          <a:bodyPr/>
          <a:lstStyle/>
          <a:p>
            <a:r>
              <a:rPr lang="pt-PT" dirty="0" err="1"/>
              <a:t>Possible</a:t>
            </a:r>
            <a:r>
              <a:rPr lang="pt-PT" dirty="0"/>
              <a:t> </a:t>
            </a:r>
            <a:r>
              <a:rPr lang="pt-PT" dirty="0" err="1"/>
              <a:t>search</a:t>
            </a:r>
            <a:r>
              <a:rPr lang="pt-PT" dirty="0"/>
              <a:t> </a:t>
            </a:r>
            <a:r>
              <a:rPr lang="pt-PT" dirty="0" err="1"/>
              <a:t>queries</a:t>
            </a:r>
            <a:endParaRPr lang="pt-PT" dirty="0"/>
          </a:p>
        </p:txBody>
      </p:sp>
      <p:sp>
        <p:nvSpPr>
          <p:cNvPr id="3" name="Marcador de Posição de Conteúdo 2">
            <a:extLst>
              <a:ext uri="{FF2B5EF4-FFF2-40B4-BE49-F238E27FC236}">
                <a16:creationId xmlns:a16="http://schemas.microsoft.com/office/drawing/2014/main" id="{34B3B10F-06F8-4423-80EF-3746779D15F3}"/>
              </a:ext>
            </a:extLst>
          </p:cNvPr>
          <p:cNvSpPr>
            <a:spLocks noGrp="1"/>
          </p:cNvSpPr>
          <p:nvPr>
            <p:ph idx="1"/>
          </p:nvPr>
        </p:nvSpPr>
        <p:spPr/>
        <p:txBody>
          <a:bodyPr/>
          <a:lstStyle/>
          <a:p>
            <a:endParaRPr lang="pt-PT" dirty="0"/>
          </a:p>
        </p:txBody>
      </p:sp>
    </p:spTree>
    <p:extLst>
      <p:ext uri="{BB962C8B-B14F-4D97-AF65-F5344CB8AC3E}">
        <p14:creationId xmlns:p14="http://schemas.microsoft.com/office/powerpoint/2010/main" val="3749043592"/>
      </p:ext>
    </p:extLst>
  </p:cSld>
  <p:clrMapOvr>
    <a:masterClrMapping/>
  </p:clrMapOvr>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TM10001114[[fn=Galeria]]</Template>
  <TotalTime>58</TotalTime>
  <Words>200</Words>
  <Application>Microsoft Office PowerPoint</Application>
  <PresentationFormat>Ecrã Panorâmico</PresentationFormat>
  <Paragraphs>16</Paragraphs>
  <Slides>8</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8</vt:i4>
      </vt:variant>
    </vt:vector>
  </HeadingPairs>
  <TitlesOfParts>
    <vt:vector size="12" baseType="lpstr">
      <vt:lpstr>Arial</vt:lpstr>
      <vt:lpstr>Century Gothic</vt:lpstr>
      <vt:lpstr>Euphemia</vt:lpstr>
      <vt:lpstr>Galeria</vt:lpstr>
      <vt:lpstr>   League of Legends Processamento e Recuperação de Informação </vt:lpstr>
      <vt:lpstr>Dataset</vt:lpstr>
      <vt:lpstr>Pipeline</vt:lpstr>
      <vt:lpstr>UML</vt:lpstr>
      <vt:lpstr>Data Characterization (Champions)</vt:lpstr>
      <vt:lpstr>Data Characterization (Champions)</vt:lpstr>
      <vt:lpstr>Data Characterization (Items)</vt:lpstr>
      <vt:lpstr>Possible search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League of Legends Processamento e Recuperação de Informação </dc:title>
  <dc:creator>João Gonçalves</dc:creator>
  <cp:lastModifiedBy>João Gonçalves</cp:lastModifiedBy>
  <cp:revision>1</cp:revision>
  <dcterms:created xsi:type="dcterms:W3CDTF">2021-11-18T11:00:33Z</dcterms:created>
  <dcterms:modified xsi:type="dcterms:W3CDTF">2021-11-18T11:59:13Z</dcterms:modified>
</cp:coreProperties>
</file>