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378C4D-1CB7-42B6-8111-A9260DC0FBD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4F0F26C-43F3-44EB-AF0E-9CCD09AE0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7851200-2F38-41CD-9774-9538AC9C7290}"/>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5" name="Fußzeilenplatzhalter 4">
            <a:extLst>
              <a:ext uri="{FF2B5EF4-FFF2-40B4-BE49-F238E27FC236}">
                <a16:creationId xmlns:a16="http://schemas.microsoft.com/office/drawing/2014/main" id="{A9D7B9FF-34DD-4472-A500-813AEBFEEF2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5695E99-8057-4675-BE03-809194E34B05}"/>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286446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2AD351-6D32-4CDB-97A4-5AE483F0083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9A0B046-F67A-4D84-A648-15CF56A26AA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52A860E-FD7A-4D32-9D20-5CF282B0D0A6}"/>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5" name="Fußzeilenplatzhalter 4">
            <a:extLst>
              <a:ext uri="{FF2B5EF4-FFF2-40B4-BE49-F238E27FC236}">
                <a16:creationId xmlns:a16="http://schemas.microsoft.com/office/drawing/2014/main" id="{BAC0BFDE-33F7-41BD-9480-B908E555C6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8CAE24-E4CD-4E1C-9E8D-89CADB123A83}"/>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324383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6A39042-C9D6-4E6E-9370-F21AAD1435F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19B3B43-502B-4F0A-A7D7-C3B007417A1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D2A8975-662B-4CE6-9937-A9F913065173}"/>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5" name="Fußzeilenplatzhalter 4">
            <a:extLst>
              <a:ext uri="{FF2B5EF4-FFF2-40B4-BE49-F238E27FC236}">
                <a16:creationId xmlns:a16="http://schemas.microsoft.com/office/drawing/2014/main" id="{AF2C1461-C99F-438F-8244-50623B4151C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E9B26D-A787-4C6A-988A-3294A17E5F32}"/>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3504227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C1B40-FA59-4D5F-B992-028A10DE268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FFF1DD9-023A-47CF-A041-0612AD060CB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2F6770-FCB5-4CEB-BA0F-70295CFF0868}"/>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5" name="Fußzeilenplatzhalter 4">
            <a:extLst>
              <a:ext uri="{FF2B5EF4-FFF2-40B4-BE49-F238E27FC236}">
                <a16:creationId xmlns:a16="http://schemas.microsoft.com/office/drawing/2014/main" id="{F079B8A4-4E1F-4DCA-845B-A8A1D79FF1B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32124D-B071-48B0-A91B-510BBFF1F489}"/>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321570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3510B-3371-45BC-A7DD-E1197ED8B68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2562D82-7782-4CD2-93FF-B60E106E9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54DDFED-9323-4B1E-AD8B-A2A7A6ACB0EF}"/>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5" name="Fußzeilenplatzhalter 4">
            <a:extLst>
              <a:ext uri="{FF2B5EF4-FFF2-40B4-BE49-F238E27FC236}">
                <a16:creationId xmlns:a16="http://schemas.microsoft.com/office/drawing/2014/main" id="{F219A9EE-F540-46C9-91C7-6BF333BCCC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B8574BC-431F-4536-B190-A80F71E771B9}"/>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158767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22B8E-64B7-430E-9E01-5D8D65FC9B0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BEA6D46-57E6-45C7-9641-684CED0B73C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F0D8564-CB3E-44F4-BBAB-F0EC30E9325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EF51CEB-3466-4230-B381-E322959C644B}"/>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6" name="Fußzeilenplatzhalter 5">
            <a:extLst>
              <a:ext uri="{FF2B5EF4-FFF2-40B4-BE49-F238E27FC236}">
                <a16:creationId xmlns:a16="http://schemas.microsoft.com/office/drawing/2014/main" id="{F68BAE12-9C4E-4A8F-9B35-D5E619976E8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C558822-CA07-4627-8DCC-C6B391C90156}"/>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276958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A87340-5E94-472E-B551-084391FC71C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3D35BC1-3006-4CA8-8CD4-660F7476A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8217007-4352-4605-BA20-C099A71FDD6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1254369-549F-48CA-BA98-43FF9C8E7D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C5E99A0-8CE8-4F23-9D49-0943E11DA6E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C3E9107-7F17-43C4-A2C3-38039099D211}"/>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8" name="Fußzeilenplatzhalter 7">
            <a:extLst>
              <a:ext uri="{FF2B5EF4-FFF2-40B4-BE49-F238E27FC236}">
                <a16:creationId xmlns:a16="http://schemas.microsoft.com/office/drawing/2014/main" id="{0B51B08E-2806-4ACE-9BB5-15FD869DDE2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7C033F6-749A-47EF-BD21-81E86CB8B237}"/>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300780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806CB3-C626-462B-9C7E-290D3DB7720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420E6A8-9BD6-4443-818E-37A4D81DF127}"/>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4" name="Fußzeilenplatzhalter 3">
            <a:extLst>
              <a:ext uri="{FF2B5EF4-FFF2-40B4-BE49-F238E27FC236}">
                <a16:creationId xmlns:a16="http://schemas.microsoft.com/office/drawing/2014/main" id="{74F3EA37-CACE-44E6-82F9-B8642DB6CB2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8EFF4FA-D4BB-4891-8972-E27BB84E08A4}"/>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355379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6F924FD-8096-423D-AEB5-888BBC20C647}"/>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3" name="Fußzeilenplatzhalter 2">
            <a:extLst>
              <a:ext uri="{FF2B5EF4-FFF2-40B4-BE49-F238E27FC236}">
                <a16:creationId xmlns:a16="http://schemas.microsoft.com/office/drawing/2014/main" id="{0A72236B-24FD-4F03-BF37-C849345DAC1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D773587-43CC-4C35-B8DE-BC639A71845B}"/>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62348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CE8769-EE0A-4EB6-BE56-82A56835A46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3D6B44F-1CC3-48A6-BE96-290FD0642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763A81E-B7FC-4931-BF0F-AD78F803D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684ADEA-39D2-4157-9F01-6891015B760C}"/>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6" name="Fußzeilenplatzhalter 5">
            <a:extLst>
              <a:ext uri="{FF2B5EF4-FFF2-40B4-BE49-F238E27FC236}">
                <a16:creationId xmlns:a16="http://schemas.microsoft.com/office/drawing/2014/main" id="{4E25F863-3332-4443-BEA5-908BECA41ED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D8A3C1-A218-4DBC-8723-5537F496AB4C}"/>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50231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13E1C-4590-4FF6-9F6B-41187B0B3EC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F32C1ED-D1DB-4EA0-8824-91373D2DC6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A86F70B-F739-41E6-9525-475504AD1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927038A-4F23-42BA-8E21-969BBC73C4B8}"/>
              </a:ext>
            </a:extLst>
          </p:cNvPr>
          <p:cNvSpPr>
            <a:spLocks noGrp="1"/>
          </p:cNvSpPr>
          <p:nvPr>
            <p:ph type="dt" sz="half" idx="10"/>
          </p:nvPr>
        </p:nvSpPr>
        <p:spPr/>
        <p:txBody>
          <a:bodyPr/>
          <a:lstStyle/>
          <a:p>
            <a:fld id="{928F1308-8379-49B3-9F6F-BB26340888FA}" type="datetimeFigureOut">
              <a:rPr lang="de-DE" smtClean="0"/>
              <a:t>26.01.2021</a:t>
            </a:fld>
            <a:endParaRPr lang="de-DE"/>
          </a:p>
        </p:txBody>
      </p:sp>
      <p:sp>
        <p:nvSpPr>
          <p:cNvPr id="6" name="Fußzeilenplatzhalter 5">
            <a:extLst>
              <a:ext uri="{FF2B5EF4-FFF2-40B4-BE49-F238E27FC236}">
                <a16:creationId xmlns:a16="http://schemas.microsoft.com/office/drawing/2014/main" id="{FCA86DD4-98EC-48CC-80BE-B5C77CC6B31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4226B05-3B32-46A1-BFFD-885C95CC5424}"/>
              </a:ext>
            </a:extLst>
          </p:cNvPr>
          <p:cNvSpPr>
            <a:spLocks noGrp="1"/>
          </p:cNvSpPr>
          <p:nvPr>
            <p:ph type="sldNum" sz="quarter" idx="12"/>
          </p:nvPr>
        </p:nvSpPr>
        <p:spPr/>
        <p:txBody>
          <a:bodyPr/>
          <a:lstStyle/>
          <a:p>
            <a:fld id="{BABE0914-2A6A-4BEF-A77E-FAE024998D00}" type="slidenum">
              <a:rPr lang="de-DE" smtClean="0"/>
              <a:t>‹Nr.›</a:t>
            </a:fld>
            <a:endParaRPr lang="de-DE"/>
          </a:p>
        </p:txBody>
      </p:sp>
    </p:spTree>
    <p:extLst>
      <p:ext uri="{BB962C8B-B14F-4D97-AF65-F5344CB8AC3E}">
        <p14:creationId xmlns:p14="http://schemas.microsoft.com/office/powerpoint/2010/main" val="383323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C0106E1-781A-4B46-876F-01BEDD649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D77F8A1-9167-41CB-8639-F5F78C4DD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7F44D1-26B0-4D2B-94AC-7D61A6799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F1308-8379-49B3-9F6F-BB26340888FA}" type="datetimeFigureOut">
              <a:rPr lang="de-DE" smtClean="0"/>
              <a:t>26.01.2021</a:t>
            </a:fld>
            <a:endParaRPr lang="de-DE"/>
          </a:p>
        </p:txBody>
      </p:sp>
      <p:sp>
        <p:nvSpPr>
          <p:cNvPr id="5" name="Fußzeilenplatzhalter 4">
            <a:extLst>
              <a:ext uri="{FF2B5EF4-FFF2-40B4-BE49-F238E27FC236}">
                <a16:creationId xmlns:a16="http://schemas.microsoft.com/office/drawing/2014/main" id="{5F723B17-1EDD-4A99-AE6B-F38FE8781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02EBA8F-F372-41A3-9F98-99C09FC76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E0914-2A6A-4BEF-A77E-FAE024998D00}" type="slidenum">
              <a:rPr lang="de-DE" smtClean="0"/>
              <a:t>‹Nr.›</a:t>
            </a:fld>
            <a:endParaRPr lang="de-DE"/>
          </a:p>
        </p:txBody>
      </p:sp>
    </p:spTree>
    <p:extLst>
      <p:ext uri="{BB962C8B-B14F-4D97-AF65-F5344CB8AC3E}">
        <p14:creationId xmlns:p14="http://schemas.microsoft.com/office/powerpoint/2010/main" val="423156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83EAA-F21F-4CFD-B7A0-CB2942E6DC3B}"/>
              </a:ext>
            </a:extLst>
          </p:cNvPr>
          <p:cNvSpPr>
            <a:spLocks noGrp="1"/>
          </p:cNvSpPr>
          <p:nvPr>
            <p:ph type="ctrTitle"/>
          </p:nvPr>
        </p:nvSpPr>
        <p:spPr/>
        <p:txBody>
          <a:bodyPr/>
          <a:lstStyle/>
          <a:p>
            <a:r>
              <a:rPr lang="de-DE" dirty="0"/>
              <a:t>Open Stanford </a:t>
            </a:r>
            <a:r>
              <a:rPr lang="de-DE" dirty="0" err="1"/>
              <a:t>Policing</a:t>
            </a:r>
            <a:r>
              <a:rPr lang="de-DE" dirty="0"/>
              <a:t> Project</a:t>
            </a:r>
          </a:p>
        </p:txBody>
      </p:sp>
      <p:sp>
        <p:nvSpPr>
          <p:cNvPr id="3" name="Untertitel 2">
            <a:extLst>
              <a:ext uri="{FF2B5EF4-FFF2-40B4-BE49-F238E27FC236}">
                <a16:creationId xmlns:a16="http://schemas.microsoft.com/office/drawing/2014/main" id="{2B26DB8D-5D4E-4013-9758-B9378B55BC30}"/>
              </a:ext>
            </a:extLst>
          </p:cNvPr>
          <p:cNvSpPr>
            <a:spLocks noGrp="1"/>
          </p:cNvSpPr>
          <p:nvPr>
            <p:ph type="subTitle" idx="1"/>
          </p:nvPr>
        </p:nvSpPr>
        <p:spPr/>
        <p:txBody>
          <a:bodyPr/>
          <a:lstStyle/>
          <a:p>
            <a:r>
              <a:rPr lang="de-DE" dirty="0"/>
              <a:t>Marc </a:t>
            </a:r>
            <a:r>
              <a:rPr lang="de-DE" dirty="0" err="1"/>
              <a:t>Schwettmann</a:t>
            </a:r>
            <a:r>
              <a:rPr lang="de-DE" dirty="0"/>
              <a:t> und Michael Nickel</a:t>
            </a:r>
          </a:p>
        </p:txBody>
      </p:sp>
    </p:spTree>
    <p:extLst>
      <p:ext uri="{BB962C8B-B14F-4D97-AF65-F5344CB8AC3E}">
        <p14:creationId xmlns:p14="http://schemas.microsoft.com/office/powerpoint/2010/main" val="587568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C44399-4EFA-4B94-9859-4CEEC5325519}"/>
              </a:ext>
            </a:extLst>
          </p:cNvPr>
          <p:cNvSpPr>
            <a:spLocks noGrp="1"/>
          </p:cNvSpPr>
          <p:nvPr>
            <p:ph type="title"/>
          </p:nvPr>
        </p:nvSpPr>
        <p:spPr/>
        <p:txBody>
          <a:bodyPr/>
          <a:lstStyle/>
          <a:p>
            <a:r>
              <a:rPr lang="de-DE" dirty="0"/>
              <a:t>Ergebnisse</a:t>
            </a:r>
          </a:p>
        </p:txBody>
      </p:sp>
      <p:sp>
        <p:nvSpPr>
          <p:cNvPr id="3" name="Inhaltsplatzhalter 2">
            <a:extLst>
              <a:ext uri="{FF2B5EF4-FFF2-40B4-BE49-F238E27FC236}">
                <a16:creationId xmlns:a16="http://schemas.microsoft.com/office/drawing/2014/main" id="{0AA58305-7181-4AB7-BA89-C046A5B391C4}"/>
              </a:ext>
            </a:extLst>
          </p:cNvPr>
          <p:cNvSpPr>
            <a:spLocks noGrp="1"/>
          </p:cNvSpPr>
          <p:nvPr>
            <p:ph idx="1"/>
          </p:nvPr>
        </p:nvSpPr>
        <p:spPr/>
        <p:txBody>
          <a:bodyPr>
            <a:normAutofit/>
          </a:bodyPr>
          <a:lstStyle/>
          <a:p>
            <a:r>
              <a:rPr lang="de-DE" dirty="0"/>
              <a:t>In Texas/Arizona/New York/Ohio/Washington/Colorado werden unter Obama mehr Weiße kontrolliert als unter Trump</a:t>
            </a:r>
          </a:p>
          <a:p>
            <a:r>
              <a:rPr lang="de-DE" dirty="0"/>
              <a:t>Texas </a:t>
            </a:r>
          </a:p>
          <a:p>
            <a:pPr lvl="1"/>
            <a:r>
              <a:rPr lang="de-DE" dirty="0"/>
              <a:t>Unter Obama wurden mehr Hispanoamerikaner kontrolliert als unter Trump</a:t>
            </a:r>
          </a:p>
          <a:p>
            <a:pPr lvl="1"/>
            <a:r>
              <a:rPr lang="de-DE" dirty="0"/>
              <a:t>Unter Trump nähern sich die Werte der Verteilung der ethnischen Gruppen innerhalb des Bundesstaates an</a:t>
            </a:r>
          </a:p>
          <a:p>
            <a:r>
              <a:rPr lang="de-DE" dirty="0"/>
              <a:t>Arizona</a:t>
            </a:r>
          </a:p>
          <a:p>
            <a:pPr lvl="1"/>
            <a:r>
              <a:rPr lang="de-DE" dirty="0"/>
              <a:t>Die Daten für die Verkehrskontrollen entfernen sich von der Verteilung innerhalb des Bundesstaates</a:t>
            </a:r>
          </a:p>
          <a:p>
            <a:pPr lvl="1"/>
            <a:endParaRPr lang="de-DE" dirty="0"/>
          </a:p>
          <a:p>
            <a:endParaRPr lang="de-DE" dirty="0"/>
          </a:p>
        </p:txBody>
      </p:sp>
    </p:spTree>
    <p:extLst>
      <p:ext uri="{BB962C8B-B14F-4D97-AF65-F5344CB8AC3E}">
        <p14:creationId xmlns:p14="http://schemas.microsoft.com/office/powerpoint/2010/main" val="131910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0B729D-46E7-4B9F-A7A7-DA268395F39E}"/>
              </a:ext>
            </a:extLst>
          </p:cNvPr>
          <p:cNvSpPr>
            <a:spLocks noGrp="1"/>
          </p:cNvSpPr>
          <p:nvPr>
            <p:ph type="title"/>
          </p:nvPr>
        </p:nvSpPr>
        <p:spPr/>
        <p:txBody>
          <a:bodyPr/>
          <a:lstStyle/>
          <a:p>
            <a:r>
              <a:rPr lang="de-DE" dirty="0"/>
              <a:t>Ergebnisse</a:t>
            </a:r>
          </a:p>
        </p:txBody>
      </p:sp>
      <p:sp>
        <p:nvSpPr>
          <p:cNvPr id="3" name="Inhaltsplatzhalter 2">
            <a:extLst>
              <a:ext uri="{FF2B5EF4-FFF2-40B4-BE49-F238E27FC236}">
                <a16:creationId xmlns:a16="http://schemas.microsoft.com/office/drawing/2014/main" id="{CD68504D-DF2D-4598-BD8A-27723A6908B2}"/>
              </a:ext>
            </a:extLst>
          </p:cNvPr>
          <p:cNvSpPr>
            <a:spLocks noGrp="1"/>
          </p:cNvSpPr>
          <p:nvPr>
            <p:ph idx="1"/>
          </p:nvPr>
        </p:nvSpPr>
        <p:spPr/>
        <p:txBody>
          <a:bodyPr/>
          <a:lstStyle/>
          <a:p>
            <a:r>
              <a:rPr lang="de-DE" dirty="0"/>
              <a:t>New York</a:t>
            </a:r>
          </a:p>
          <a:p>
            <a:pPr lvl="1"/>
            <a:r>
              <a:rPr lang="de-DE" dirty="0"/>
              <a:t>Unter Trump nähern sich die Kontrollen der Weißen wieder der Verteilung in der Bevölkerung an, allerdings werden mehr Schwarze kontrolliert</a:t>
            </a:r>
          </a:p>
          <a:p>
            <a:pPr lvl="1"/>
            <a:r>
              <a:rPr lang="de-DE" dirty="0"/>
              <a:t>Kontrolle von Hispanoamerikanern steigt auch mit jedem Jahr</a:t>
            </a:r>
          </a:p>
          <a:p>
            <a:r>
              <a:rPr lang="de-DE" dirty="0"/>
              <a:t>Ohio</a:t>
            </a:r>
          </a:p>
          <a:p>
            <a:pPr lvl="1"/>
            <a:r>
              <a:rPr lang="de-DE" dirty="0"/>
              <a:t>Kontrolle von Weißen sinkt jedes Jahr während die Verkehrskontrollen unter den anderen ethnischen Gruppen immer weiter steigt</a:t>
            </a:r>
          </a:p>
          <a:p>
            <a:pPr lvl="1"/>
            <a:endParaRPr lang="de-DE" dirty="0"/>
          </a:p>
        </p:txBody>
      </p:sp>
    </p:spTree>
    <p:extLst>
      <p:ext uri="{BB962C8B-B14F-4D97-AF65-F5344CB8AC3E}">
        <p14:creationId xmlns:p14="http://schemas.microsoft.com/office/powerpoint/2010/main" val="93447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4C31E6-AEFE-4D06-818D-3C4561AFB09F}"/>
              </a:ext>
            </a:extLst>
          </p:cNvPr>
          <p:cNvSpPr>
            <a:spLocks noGrp="1"/>
          </p:cNvSpPr>
          <p:nvPr>
            <p:ph type="title"/>
          </p:nvPr>
        </p:nvSpPr>
        <p:spPr/>
        <p:txBody>
          <a:bodyPr/>
          <a:lstStyle/>
          <a:p>
            <a:r>
              <a:rPr lang="de-DE" dirty="0"/>
              <a:t>Ergebnisse</a:t>
            </a:r>
          </a:p>
        </p:txBody>
      </p:sp>
      <p:sp>
        <p:nvSpPr>
          <p:cNvPr id="3" name="Inhaltsplatzhalter 2">
            <a:extLst>
              <a:ext uri="{FF2B5EF4-FFF2-40B4-BE49-F238E27FC236}">
                <a16:creationId xmlns:a16="http://schemas.microsoft.com/office/drawing/2014/main" id="{F13939DE-E3A6-4B3C-92DD-0F7908FFEAD6}"/>
              </a:ext>
            </a:extLst>
          </p:cNvPr>
          <p:cNvSpPr>
            <a:spLocks noGrp="1"/>
          </p:cNvSpPr>
          <p:nvPr>
            <p:ph idx="1"/>
          </p:nvPr>
        </p:nvSpPr>
        <p:spPr/>
        <p:txBody>
          <a:bodyPr/>
          <a:lstStyle/>
          <a:p>
            <a:r>
              <a:rPr lang="de-DE" dirty="0"/>
              <a:t>Washington</a:t>
            </a:r>
          </a:p>
          <a:p>
            <a:pPr lvl="1"/>
            <a:r>
              <a:rPr lang="de-DE" dirty="0"/>
              <a:t>Kontrolle von Weißen sinkt jedes Jahr während die Verkehrskontrollen unter den Schwarzen/Asiaten ansteigt, Kontrolle der Hispanoamerikaner bleibt auf einem Level</a:t>
            </a:r>
          </a:p>
          <a:p>
            <a:r>
              <a:rPr lang="de-DE" dirty="0"/>
              <a:t>Colorado</a:t>
            </a:r>
          </a:p>
          <a:p>
            <a:pPr lvl="1"/>
            <a:r>
              <a:rPr lang="de-DE" dirty="0"/>
              <a:t>Verkehrskontrolle von Weißen sinkt wieder, allerdings bleibt die Kontrolle von Schwarzen ziemlich stabil, dafür steigt die Kontrolle von Hispanoamerikanern</a:t>
            </a:r>
          </a:p>
          <a:p>
            <a:r>
              <a:rPr lang="de-DE" dirty="0"/>
              <a:t>Florida</a:t>
            </a:r>
          </a:p>
          <a:p>
            <a:pPr lvl="1"/>
            <a:r>
              <a:rPr lang="de-DE" dirty="0"/>
              <a:t>Verkehrskontrolle von Weißen/Schwarzen steigt unter Trump, während die Kontrolle von Hispanoamerikanern sinkt</a:t>
            </a:r>
          </a:p>
        </p:txBody>
      </p:sp>
    </p:spTree>
    <p:extLst>
      <p:ext uri="{BB962C8B-B14F-4D97-AF65-F5344CB8AC3E}">
        <p14:creationId xmlns:p14="http://schemas.microsoft.com/office/powerpoint/2010/main" val="88089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B326B-0195-45CC-B94F-39E1FE6744B3}"/>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C162FD16-46C8-4108-8044-9148B4193F19}"/>
              </a:ext>
            </a:extLst>
          </p:cNvPr>
          <p:cNvSpPr>
            <a:spLocks noGrp="1"/>
          </p:cNvSpPr>
          <p:nvPr>
            <p:ph idx="1"/>
          </p:nvPr>
        </p:nvSpPr>
        <p:spPr/>
        <p:txBody>
          <a:bodyPr/>
          <a:lstStyle/>
          <a:p>
            <a:r>
              <a:rPr lang="de-DE" dirty="0"/>
              <a:t>Welche Faktoren sind wichtig um möglichst selten angehalten zu werden</a:t>
            </a:r>
          </a:p>
          <a:p>
            <a:pPr lvl="1"/>
            <a:r>
              <a:rPr lang="de-DE" dirty="0"/>
              <a:t>Frauen werden seltener angehalten</a:t>
            </a:r>
          </a:p>
          <a:p>
            <a:pPr lvl="1"/>
            <a:r>
              <a:rPr lang="de-DE" dirty="0"/>
              <a:t>Morgens gibt es weniger Verkehrskontrollen</a:t>
            </a:r>
          </a:p>
          <a:p>
            <a:pPr lvl="1"/>
            <a:r>
              <a:rPr lang="de-DE" dirty="0"/>
              <a:t>Bezogen auf die ethnische Gruppen sehen die Ergebnisse von Staat zu Staat sehr unterschiedlich aus, weshalb hier keine genaue Aussage möglich ist</a:t>
            </a:r>
          </a:p>
        </p:txBody>
      </p:sp>
    </p:spTree>
    <p:extLst>
      <p:ext uri="{BB962C8B-B14F-4D97-AF65-F5344CB8AC3E}">
        <p14:creationId xmlns:p14="http://schemas.microsoft.com/office/powerpoint/2010/main" val="420670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8F4582-EBC6-44EA-802D-1B0D746380A9}"/>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DABAB2B5-D4FE-4F9C-B263-A6DAFCB18C0C}"/>
              </a:ext>
            </a:extLst>
          </p:cNvPr>
          <p:cNvSpPr>
            <a:spLocks noGrp="1"/>
          </p:cNvSpPr>
          <p:nvPr>
            <p:ph idx="1"/>
          </p:nvPr>
        </p:nvSpPr>
        <p:spPr/>
        <p:txBody>
          <a:bodyPr/>
          <a:lstStyle/>
          <a:p>
            <a:r>
              <a:rPr lang="de-DE" dirty="0"/>
              <a:t>Vorhersagen welche Staaten durch den Präsidentenwechsel eine Veränderung im Polizeiverhalten erwarten können</a:t>
            </a:r>
          </a:p>
          <a:p>
            <a:pPr lvl="1"/>
            <a:r>
              <a:rPr lang="de-DE" dirty="0"/>
              <a:t>Bei den Verkehrskontrollen untern den ethnischen Gruppen hat man eine stetige Veränderung über die Jahre hinweg feststellen können, allerdings kann man nicht unbedingt sagen, dass es mit dem Präsidenten direkt zusammenhängt</a:t>
            </a:r>
          </a:p>
          <a:p>
            <a:pPr lvl="1"/>
            <a:r>
              <a:rPr lang="de-DE" dirty="0"/>
              <a:t>Deshalb wird man diese stetige Veränderung weiterhin beobachten können</a:t>
            </a:r>
          </a:p>
          <a:p>
            <a:pPr lvl="1"/>
            <a:endParaRPr lang="de-DE" dirty="0"/>
          </a:p>
          <a:p>
            <a:pPr marL="0" indent="0">
              <a:buNone/>
            </a:pPr>
            <a:endParaRPr lang="de-DE" dirty="0"/>
          </a:p>
        </p:txBody>
      </p:sp>
    </p:spTree>
    <p:extLst>
      <p:ext uri="{BB962C8B-B14F-4D97-AF65-F5344CB8AC3E}">
        <p14:creationId xmlns:p14="http://schemas.microsoft.com/office/powerpoint/2010/main" val="135661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0CB571-2D35-444F-A0CE-0940F88B975B}"/>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E1C665BE-16B4-4009-887E-398FDBC7EDE1}"/>
              </a:ext>
            </a:extLst>
          </p:cNvPr>
          <p:cNvSpPr>
            <a:spLocks noGrp="1"/>
          </p:cNvSpPr>
          <p:nvPr>
            <p:ph idx="1"/>
          </p:nvPr>
        </p:nvSpPr>
        <p:spPr/>
        <p:txBody>
          <a:bodyPr/>
          <a:lstStyle/>
          <a:p>
            <a:r>
              <a:rPr lang="de-DE" dirty="0"/>
              <a:t>Vorhersagen welche Staaten das größte Risiko haben einen Bias zu entwickeln</a:t>
            </a:r>
          </a:p>
          <a:p>
            <a:pPr lvl="1"/>
            <a:r>
              <a:rPr lang="de-DE" dirty="0"/>
              <a:t>In New Jersey kann man feststellen, dass die Verkehrskontrollen bei Schwarzen deutlich die Verteilung innerhalb der Bevölkerung übersteigen und diese Diskrepanz auch über die Jahre immer weiter steigt</a:t>
            </a:r>
          </a:p>
          <a:p>
            <a:pPr lvl="1"/>
            <a:r>
              <a:rPr lang="de-DE" dirty="0"/>
              <a:t>In anderen Staaten nähert sich das Verhältnis der Verkehrskontrollen der „echten“ Verteilung innerhalb des Bundesstaates an -&gt; zum Beispiel Kalifornien, Mississippi</a:t>
            </a:r>
          </a:p>
          <a:p>
            <a:endParaRPr lang="de-DE" dirty="0"/>
          </a:p>
        </p:txBody>
      </p:sp>
    </p:spTree>
    <p:extLst>
      <p:ext uri="{BB962C8B-B14F-4D97-AF65-F5344CB8AC3E}">
        <p14:creationId xmlns:p14="http://schemas.microsoft.com/office/powerpoint/2010/main" val="369636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7B75AA-B54F-4C90-8DB9-925CCFAAD7AB}"/>
              </a:ext>
            </a:extLst>
          </p:cNvPr>
          <p:cNvSpPr>
            <a:spLocks noGrp="1"/>
          </p:cNvSpPr>
          <p:nvPr>
            <p:ph type="title"/>
          </p:nvPr>
        </p:nvSpPr>
        <p:spPr/>
        <p:txBody>
          <a:bodyPr/>
          <a:lstStyle/>
          <a:p>
            <a:r>
              <a:rPr lang="de-DE" dirty="0"/>
              <a:t>Inhaltsverzeichnis</a:t>
            </a:r>
          </a:p>
        </p:txBody>
      </p:sp>
      <p:sp>
        <p:nvSpPr>
          <p:cNvPr id="3" name="Inhaltsplatzhalter 2">
            <a:extLst>
              <a:ext uri="{FF2B5EF4-FFF2-40B4-BE49-F238E27FC236}">
                <a16:creationId xmlns:a16="http://schemas.microsoft.com/office/drawing/2014/main" id="{68234235-FA5C-43B9-8525-D36840E18081}"/>
              </a:ext>
            </a:extLst>
          </p:cNvPr>
          <p:cNvSpPr>
            <a:spLocks noGrp="1"/>
          </p:cNvSpPr>
          <p:nvPr>
            <p:ph idx="1"/>
          </p:nvPr>
        </p:nvSpPr>
        <p:spPr/>
        <p:txBody>
          <a:bodyPr/>
          <a:lstStyle/>
          <a:p>
            <a:r>
              <a:rPr lang="de-DE" dirty="0"/>
              <a:t>Worum geht es überhaupt?</a:t>
            </a:r>
          </a:p>
          <a:p>
            <a:r>
              <a:rPr lang="de-DE" dirty="0"/>
              <a:t>Historische Einordnung</a:t>
            </a:r>
          </a:p>
          <a:p>
            <a:r>
              <a:rPr lang="de-DE" dirty="0"/>
              <a:t>Datengrundlage</a:t>
            </a:r>
          </a:p>
          <a:p>
            <a:r>
              <a:rPr lang="de-DE" dirty="0"/>
              <a:t>Konzept/Ziele</a:t>
            </a:r>
          </a:p>
          <a:p>
            <a:r>
              <a:rPr lang="de-DE" dirty="0"/>
              <a:t>Vorgehensweise</a:t>
            </a:r>
          </a:p>
          <a:p>
            <a:r>
              <a:rPr lang="de-DE" dirty="0"/>
              <a:t>Ergebnisse</a:t>
            </a:r>
          </a:p>
          <a:p>
            <a:r>
              <a:rPr lang="de-DE" dirty="0"/>
              <a:t>Fazit</a:t>
            </a:r>
          </a:p>
          <a:p>
            <a:r>
              <a:rPr lang="de-DE" dirty="0"/>
              <a:t>Dashboard präsentieren</a:t>
            </a:r>
          </a:p>
        </p:txBody>
      </p:sp>
    </p:spTree>
    <p:extLst>
      <p:ext uri="{BB962C8B-B14F-4D97-AF65-F5344CB8AC3E}">
        <p14:creationId xmlns:p14="http://schemas.microsoft.com/office/powerpoint/2010/main" val="424208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39478C-3546-4D84-9737-1263E4B74016}"/>
              </a:ext>
            </a:extLst>
          </p:cNvPr>
          <p:cNvSpPr>
            <a:spLocks noGrp="1"/>
          </p:cNvSpPr>
          <p:nvPr>
            <p:ph type="title"/>
          </p:nvPr>
        </p:nvSpPr>
        <p:spPr/>
        <p:txBody>
          <a:bodyPr/>
          <a:lstStyle/>
          <a:p>
            <a:r>
              <a:rPr lang="de-DE" dirty="0"/>
              <a:t>Worum geht es überhaupt?</a:t>
            </a:r>
          </a:p>
        </p:txBody>
      </p:sp>
      <p:sp>
        <p:nvSpPr>
          <p:cNvPr id="3" name="Inhaltsplatzhalter 2">
            <a:extLst>
              <a:ext uri="{FF2B5EF4-FFF2-40B4-BE49-F238E27FC236}">
                <a16:creationId xmlns:a16="http://schemas.microsoft.com/office/drawing/2014/main" id="{F0C04EDE-DED3-44DC-9272-767441E29881}"/>
              </a:ext>
            </a:extLst>
          </p:cNvPr>
          <p:cNvSpPr>
            <a:spLocks noGrp="1"/>
          </p:cNvSpPr>
          <p:nvPr>
            <p:ph idx="1"/>
          </p:nvPr>
        </p:nvSpPr>
        <p:spPr/>
        <p:txBody>
          <a:bodyPr/>
          <a:lstStyle/>
          <a:p>
            <a:r>
              <a:rPr lang="de-DE" dirty="0"/>
              <a:t>Sammlung an Verkehrskontrollen aus den meisten Bundesstaaten in den USA</a:t>
            </a:r>
          </a:p>
          <a:p>
            <a:r>
              <a:rPr lang="de-DE" dirty="0"/>
              <a:t>Zusammengestellt durch die Stanford University mithilfe der Daten von Strafverfolgungsbehörden</a:t>
            </a:r>
          </a:p>
          <a:p>
            <a:r>
              <a:rPr lang="de-DE" dirty="0"/>
              <a:t>Daten sind für jeden frei zugänglich</a:t>
            </a:r>
          </a:p>
        </p:txBody>
      </p:sp>
    </p:spTree>
    <p:extLst>
      <p:ext uri="{BB962C8B-B14F-4D97-AF65-F5344CB8AC3E}">
        <p14:creationId xmlns:p14="http://schemas.microsoft.com/office/powerpoint/2010/main" val="30488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2B3268-F447-4AD4-8FA9-19B0350998FC}"/>
              </a:ext>
            </a:extLst>
          </p:cNvPr>
          <p:cNvSpPr>
            <a:spLocks noGrp="1"/>
          </p:cNvSpPr>
          <p:nvPr>
            <p:ph type="title"/>
          </p:nvPr>
        </p:nvSpPr>
        <p:spPr/>
        <p:txBody>
          <a:bodyPr/>
          <a:lstStyle/>
          <a:p>
            <a:r>
              <a:rPr lang="de-DE" dirty="0"/>
              <a:t>Datengrundlage</a:t>
            </a:r>
          </a:p>
        </p:txBody>
      </p:sp>
      <p:sp>
        <p:nvSpPr>
          <p:cNvPr id="3" name="Inhaltsplatzhalter 2">
            <a:extLst>
              <a:ext uri="{FF2B5EF4-FFF2-40B4-BE49-F238E27FC236}">
                <a16:creationId xmlns:a16="http://schemas.microsoft.com/office/drawing/2014/main" id="{EFD81985-46B9-4499-A46F-105690E0A411}"/>
              </a:ext>
            </a:extLst>
          </p:cNvPr>
          <p:cNvSpPr>
            <a:spLocks noGrp="1"/>
          </p:cNvSpPr>
          <p:nvPr>
            <p:ph idx="1"/>
          </p:nvPr>
        </p:nvSpPr>
        <p:spPr/>
        <p:txBody>
          <a:bodyPr/>
          <a:lstStyle/>
          <a:p>
            <a:r>
              <a:rPr lang="de-DE" dirty="0"/>
              <a:t>Daten von 33 Staaten stehen zur Verfügung, allerdings sind nur die Daten von 20 Staaten umfangreich</a:t>
            </a:r>
          </a:p>
          <a:p>
            <a:r>
              <a:rPr lang="de-DE" dirty="0"/>
              <a:t>193 Millionen Einträge stehen uns insgesamt zur Verfügung</a:t>
            </a:r>
          </a:p>
          <a:p>
            <a:r>
              <a:rPr lang="de-DE" dirty="0"/>
              <a:t>Die Daten sind nicht standardisiert und oft sehr lückenhaft</a:t>
            </a:r>
          </a:p>
          <a:p>
            <a:r>
              <a:rPr lang="de-DE" dirty="0"/>
              <a:t>Der Zeitraum für die Daten ist von Staat zu Staat unterschiedlich</a:t>
            </a:r>
          </a:p>
          <a:p>
            <a:endParaRPr lang="de-DE" dirty="0"/>
          </a:p>
          <a:p>
            <a:endParaRPr lang="de-DE" dirty="0"/>
          </a:p>
        </p:txBody>
      </p:sp>
    </p:spTree>
    <p:extLst>
      <p:ext uri="{BB962C8B-B14F-4D97-AF65-F5344CB8AC3E}">
        <p14:creationId xmlns:p14="http://schemas.microsoft.com/office/powerpoint/2010/main" val="168518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93749-9404-4B84-BBF8-AA0CF77FAA86}"/>
              </a:ext>
            </a:extLst>
          </p:cNvPr>
          <p:cNvSpPr>
            <a:spLocks noGrp="1"/>
          </p:cNvSpPr>
          <p:nvPr>
            <p:ph type="title"/>
          </p:nvPr>
        </p:nvSpPr>
        <p:spPr/>
        <p:txBody>
          <a:bodyPr/>
          <a:lstStyle/>
          <a:p>
            <a:r>
              <a:rPr lang="de-DE" dirty="0"/>
              <a:t>Konzept/Ziele</a:t>
            </a:r>
          </a:p>
        </p:txBody>
      </p:sp>
      <p:sp>
        <p:nvSpPr>
          <p:cNvPr id="3" name="Inhaltsplatzhalter 2">
            <a:extLst>
              <a:ext uri="{FF2B5EF4-FFF2-40B4-BE49-F238E27FC236}">
                <a16:creationId xmlns:a16="http://schemas.microsoft.com/office/drawing/2014/main" id="{5A8D046D-73DD-4EDA-9ADC-620E1B6914DA}"/>
              </a:ext>
            </a:extLst>
          </p:cNvPr>
          <p:cNvSpPr>
            <a:spLocks noGrp="1"/>
          </p:cNvSpPr>
          <p:nvPr>
            <p:ph idx="1"/>
          </p:nvPr>
        </p:nvSpPr>
        <p:spPr/>
        <p:txBody>
          <a:bodyPr>
            <a:normAutofit/>
          </a:bodyPr>
          <a:lstStyle/>
          <a:p>
            <a:r>
              <a:rPr lang="de-DE" dirty="0"/>
              <a:t>Welche Faktoren sind wichtig um möglichst selten angehalten zu werden</a:t>
            </a:r>
          </a:p>
          <a:p>
            <a:r>
              <a:rPr lang="de-DE" dirty="0"/>
              <a:t>Vorhersagen welche Staaten durch den Präsidentenwechsel eine Veränderung im Polizeiverhalten erwarten können</a:t>
            </a:r>
          </a:p>
          <a:p>
            <a:r>
              <a:rPr lang="de-DE" dirty="0"/>
              <a:t>Vorhersagen welche Staaten das größte Risiko haben einen Bias zu entwickeln</a:t>
            </a:r>
          </a:p>
        </p:txBody>
      </p:sp>
    </p:spTree>
    <p:extLst>
      <p:ext uri="{BB962C8B-B14F-4D97-AF65-F5344CB8AC3E}">
        <p14:creationId xmlns:p14="http://schemas.microsoft.com/office/powerpoint/2010/main" val="921813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0E55B-225F-482D-9467-25A99D093D40}"/>
              </a:ext>
            </a:extLst>
          </p:cNvPr>
          <p:cNvSpPr>
            <a:spLocks noGrp="1"/>
          </p:cNvSpPr>
          <p:nvPr>
            <p:ph type="title"/>
          </p:nvPr>
        </p:nvSpPr>
        <p:spPr/>
        <p:txBody>
          <a:bodyPr/>
          <a:lstStyle/>
          <a:p>
            <a:r>
              <a:rPr lang="de-DE" dirty="0"/>
              <a:t>Vorgehensweise</a:t>
            </a:r>
          </a:p>
        </p:txBody>
      </p:sp>
      <p:sp>
        <p:nvSpPr>
          <p:cNvPr id="3" name="Inhaltsplatzhalter 2">
            <a:extLst>
              <a:ext uri="{FF2B5EF4-FFF2-40B4-BE49-F238E27FC236}">
                <a16:creationId xmlns:a16="http://schemas.microsoft.com/office/drawing/2014/main" id="{02B5B3E2-FB2A-4695-A6E3-783AC32C0EF7}"/>
              </a:ext>
            </a:extLst>
          </p:cNvPr>
          <p:cNvSpPr>
            <a:spLocks noGrp="1"/>
          </p:cNvSpPr>
          <p:nvPr>
            <p:ph idx="1"/>
          </p:nvPr>
        </p:nvSpPr>
        <p:spPr/>
        <p:txBody>
          <a:bodyPr/>
          <a:lstStyle/>
          <a:p>
            <a:r>
              <a:rPr lang="de-DE" dirty="0"/>
              <a:t>Zusammenführung der verschiedenen Bundesstaaten in eine relationale Datenbank</a:t>
            </a:r>
          </a:p>
          <a:p>
            <a:pPr lvl="1"/>
            <a:r>
              <a:rPr lang="de-DE" dirty="0"/>
              <a:t>Entfernen von überflüssigen Spalten</a:t>
            </a:r>
          </a:p>
          <a:p>
            <a:r>
              <a:rPr lang="de-DE" dirty="0"/>
              <a:t>Explorative Datenanalyse</a:t>
            </a:r>
          </a:p>
          <a:p>
            <a:r>
              <a:rPr lang="de-DE" dirty="0"/>
              <a:t>Analyseergebnisse mit den „echten“ Daten aus den Bundesstaaten vergleichen</a:t>
            </a:r>
          </a:p>
          <a:p>
            <a:endParaRPr lang="de-DE" dirty="0"/>
          </a:p>
          <a:p>
            <a:endParaRPr lang="de-DE" dirty="0"/>
          </a:p>
        </p:txBody>
      </p:sp>
    </p:spTree>
    <p:extLst>
      <p:ext uri="{BB962C8B-B14F-4D97-AF65-F5344CB8AC3E}">
        <p14:creationId xmlns:p14="http://schemas.microsoft.com/office/powerpoint/2010/main" val="405553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702196-C60B-4A35-9CEB-234FEC1E7C9A}"/>
              </a:ext>
            </a:extLst>
          </p:cNvPr>
          <p:cNvSpPr>
            <a:spLocks noGrp="1"/>
          </p:cNvSpPr>
          <p:nvPr>
            <p:ph type="title"/>
          </p:nvPr>
        </p:nvSpPr>
        <p:spPr/>
        <p:txBody>
          <a:bodyPr/>
          <a:lstStyle/>
          <a:p>
            <a:r>
              <a:rPr lang="de-DE" dirty="0"/>
              <a:t>Ergebnisse</a:t>
            </a:r>
          </a:p>
        </p:txBody>
      </p:sp>
      <p:sp>
        <p:nvSpPr>
          <p:cNvPr id="3" name="Inhaltsplatzhalter 2">
            <a:extLst>
              <a:ext uri="{FF2B5EF4-FFF2-40B4-BE49-F238E27FC236}">
                <a16:creationId xmlns:a16="http://schemas.microsoft.com/office/drawing/2014/main" id="{254923F2-E600-48C4-ADC7-52314FBA8029}"/>
              </a:ext>
            </a:extLst>
          </p:cNvPr>
          <p:cNvSpPr>
            <a:spLocks noGrp="1"/>
          </p:cNvSpPr>
          <p:nvPr>
            <p:ph idx="1"/>
          </p:nvPr>
        </p:nvSpPr>
        <p:spPr/>
        <p:txBody>
          <a:bodyPr/>
          <a:lstStyle/>
          <a:p>
            <a:r>
              <a:rPr lang="de-DE" dirty="0"/>
              <a:t>In Rhode Island, Massachusetts und New Jersey werden verhältnismäßig viele Schwarze und wenig Weiße kontrolliert</a:t>
            </a:r>
          </a:p>
          <a:p>
            <a:r>
              <a:rPr lang="de-DE" dirty="0"/>
              <a:t>Je weiter man Richtung Westen guckt, fällt immer häufiger dass es genau andersrum ist -&gt; Nevada, Arizona, Texas</a:t>
            </a:r>
          </a:p>
          <a:p>
            <a:r>
              <a:rPr lang="de-DE" dirty="0"/>
              <a:t>Dagegen haben viele Bundesstaaten in der Mitte der USA Verteilungen die mit den tatsächlichen Daten übereinstimmen</a:t>
            </a:r>
          </a:p>
        </p:txBody>
      </p:sp>
    </p:spTree>
    <p:extLst>
      <p:ext uri="{BB962C8B-B14F-4D97-AF65-F5344CB8AC3E}">
        <p14:creationId xmlns:p14="http://schemas.microsoft.com/office/powerpoint/2010/main" val="36792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620B11-3BDF-4E21-B584-D5DD91E1FB7E}"/>
              </a:ext>
            </a:extLst>
          </p:cNvPr>
          <p:cNvSpPr>
            <a:spLocks noGrp="1"/>
          </p:cNvSpPr>
          <p:nvPr>
            <p:ph type="title"/>
          </p:nvPr>
        </p:nvSpPr>
        <p:spPr/>
        <p:txBody>
          <a:bodyPr/>
          <a:lstStyle/>
          <a:p>
            <a:r>
              <a:rPr lang="de-DE" dirty="0"/>
              <a:t>Ergebnisse</a:t>
            </a:r>
          </a:p>
        </p:txBody>
      </p:sp>
      <p:pic>
        <p:nvPicPr>
          <p:cNvPr id="4" name="Inhaltsplatzhalter 3">
            <a:extLst>
              <a:ext uri="{FF2B5EF4-FFF2-40B4-BE49-F238E27FC236}">
                <a16:creationId xmlns:a16="http://schemas.microsoft.com/office/drawing/2014/main" id="{548CB564-F001-4B7E-A308-D3CC4AEE5B4B}"/>
              </a:ext>
            </a:extLst>
          </p:cNvPr>
          <p:cNvPicPr>
            <a:picLocks noGrp="1" noChangeAspect="1"/>
          </p:cNvPicPr>
          <p:nvPr>
            <p:ph idx="1"/>
          </p:nvPr>
        </p:nvPicPr>
        <p:blipFill>
          <a:blip r:embed="rId2"/>
          <a:stretch>
            <a:fillRect/>
          </a:stretch>
        </p:blipFill>
        <p:spPr>
          <a:xfrm>
            <a:off x="838200" y="1690688"/>
            <a:ext cx="5482001" cy="4351338"/>
          </a:xfrm>
          <a:prstGeom prst="rect">
            <a:avLst/>
          </a:prstGeom>
        </p:spPr>
      </p:pic>
      <p:sp>
        <p:nvSpPr>
          <p:cNvPr id="5" name="Textfeld 4">
            <a:extLst>
              <a:ext uri="{FF2B5EF4-FFF2-40B4-BE49-F238E27FC236}">
                <a16:creationId xmlns:a16="http://schemas.microsoft.com/office/drawing/2014/main" id="{13ADF4EC-3E88-43FD-90F4-07C5DD17E9E3}"/>
              </a:ext>
            </a:extLst>
          </p:cNvPr>
          <p:cNvSpPr txBox="1"/>
          <p:nvPr/>
        </p:nvSpPr>
        <p:spPr>
          <a:xfrm>
            <a:off x="6557818" y="1690688"/>
            <a:ext cx="5246255" cy="1477328"/>
          </a:xfrm>
          <a:prstGeom prst="rect">
            <a:avLst/>
          </a:prstGeom>
          <a:noFill/>
        </p:spPr>
        <p:txBody>
          <a:bodyPr wrap="square" rtlCol="0">
            <a:spAutoFit/>
          </a:bodyPr>
          <a:lstStyle/>
          <a:p>
            <a:pPr marL="285750" indent="-285750">
              <a:buFont typeface="Arial" panose="020B0604020202020204" pitchFamily="34" charset="0"/>
              <a:buChar char="•"/>
            </a:pPr>
            <a:r>
              <a:rPr lang="de-DE" dirty="0"/>
              <a:t>Männer werden fast doppelt so oft angehalten wie Frauen, obwohl sie relativ gleich oft fahren</a:t>
            </a:r>
          </a:p>
          <a:p>
            <a:pPr marL="285750" indent="-285750">
              <a:buFont typeface="Arial" panose="020B0604020202020204" pitchFamily="34" charset="0"/>
              <a:buChar char="•"/>
            </a:pPr>
            <a:r>
              <a:rPr lang="de-DE" dirty="0"/>
              <a:t>Dennoch ist das Ergebnis bei Verstößen, zum Beispiel bei Geschwindigkeitsüberschreitungen, sehr ähnlich verteilt</a:t>
            </a:r>
          </a:p>
        </p:txBody>
      </p:sp>
    </p:spTree>
    <p:extLst>
      <p:ext uri="{BB962C8B-B14F-4D97-AF65-F5344CB8AC3E}">
        <p14:creationId xmlns:p14="http://schemas.microsoft.com/office/powerpoint/2010/main" val="311235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1209D-0E0F-43F6-8FFA-209D38455B49}"/>
              </a:ext>
            </a:extLst>
          </p:cNvPr>
          <p:cNvSpPr>
            <a:spLocks noGrp="1"/>
          </p:cNvSpPr>
          <p:nvPr>
            <p:ph type="title"/>
          </p:nvPr>
        </p:nvSpPr>
        <p:spPr/>
        <p:txBody>
          <a:bodyPr/>
          <a:lstStyle/>
          <a:p>
            <a:r>
              <a:rPr lang="de-DE" dirty="0"/>
              <a:t>Ergebnisse</a:t>
            </a:r>
          </a:p>
        </p:txBody>
      </p:sp>
      <p:sp>
        <p:nvSpPr>
          <p:cNvPr id="3" name="Inhaltsplatzhalter 2">
            <a:extLst>
              <a:ext uri="{FF2B5EF4-FFF2-40B4-BE49-F238E27FC236}">
                <a16:creationId xmlns:a16="http://schemas.microsoft.com/office/drawing/2014/main" id="{0BE4DDFB-D097-43DD-B672-3490253D7C88}"/>
              </a:ext>
            </a:extLst>
          </p:cNvPr>
          <p:cNvSpPr>
            <a:spLocks noGrp="1"/>
          </p:cNvSpPr>
          <p:nvPr>
            <p:ph idx="1"/>
          </p:nvPr>
        </p:nvSpPr>
        <p:spPr/>
        <p:txBody>
          <a:bodyPr/>
          <a:lstStyle/>
          <a:p>
            <a:r>
              <a:rPr lang="de-DE" dirty="0"/>
              <a:t>Teilweise starke Unterschiede bei den Uhrzeiten der Verkehrskontrollen</a:t>
            </a:r>
          </a:p>
          <a:p>
            <a:r>
              <a:rPr lang="de-DE" dirty="0"/>
              <a:t>Einige Bundesstaaten kontrollieren Nachts deutlich häufiger oder genau so oft wie tagsüber -&gt; New Jersey, Illinois</a:t>
            </a:r>
          </a:p>
          <a:p>
            <a:r>
              <a:rPr lang="de-DE" dirty="0"/>
              <a:t>Dagegen gibt es auch einige Bundesstaaten die Nachts fast gar nicht kontrollieren -&gt; Arizona, New York</a:t>
            </a:r>
          </a:p>
          <a:p>
            <a:r>
              <a:rPr lang="de-DE" dirty="0"/>
              <a:t>Die meisten Staaten haben einen Tiefpunkt bei 4/5 Uhr morgens bei der Anzahl der Kontrollen und einen erkennbaren Einbruch um ca. 12 Uhr</a:t>
            </a:r>
          </a:p>
        </p:txBody>
      </p:sp>
    </p:spTree>
    <p:extLst>
      <p:ext uri="{BB962C8B-B14F-4D97-AF65-F5344CB8AC3E}">
        <p14:creationId xmlns:p14="http://schemas.microsoft.com/office/powerpoint/2010/main" val="144442308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Words>
  <Application>Microsoft Office PowerPoint</Application>
  <PresentationFormat>Breitbild</PresentationFormat>
  <Paragraphs>74</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Calibri Light</vt:lpstr>
      <vt:lpstr>Office</vt:lpstr>
      <vt:lpstr>Open Stanford Policing Project</vt:lpstr>
      <vt:lpstr>Inhaltsverzeichnis</vt:lpstr>
      <vt:lpstr>Worum geht es überhaupt?</vt:lpstr>
      <vt:lpstr>Datengrundlage</vt:lpstr>
      <vt:lpstr>Konzept/Ziele</vt:lpstr>
      <vt:lpstr>Vorgehensweise</vt:lpstr>
      <vt:lpstr>Ergebnisse</vt:lpstr>
      <vt:lpstr>Ergebnisse</vt:lpstr>
      <vt:lpstr>Ergebnisse</vt:lpstr>
      <vt:lpstr>Ergebnisse</vt:lpstr>
      <vt:lpstr>Ergebnisse</vt:lpstr>
      <vt:lpstr>Ergebnisse</vt:lpstr>
      <vt:lpstr>Fazit</vt:lpstr>
      <vt:lpstr>Fazit</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Stanford Policing Project</dc:title>
  <dc:creator>Michael Nickel</dc:creator>
  <cp:lastModifiedBy>Michael Nickel</cp:lastModifiedBy>
  <cp:revision>21</cp:revision>
  <dcterms:created xsi:type="dcterms:W3CDTF">2021-01-26T12:35:13Z</dcterms:created>
  <dcterms:modified xsi:type="dcterms:W3CDTF">2021-01-26T15:33:09Z</dcterms:modified>
</cp:coreProperties>
</file>