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6" r:id="rId4"/>
    <p:sldId id="278" r:id="rId5"/>
    <p:sldId id="279" r:id="rId6"/>
    <p:sldId id="280" r:id="rId7"/>
    <p:sldId id="265" r:id="rId8"/>
    <p:sldId id="282" r:id="rId9"/>
    <p:sldId id="284" r:id="rId10"/>
    <p:sldId id="285" r:id="rId11"/>
    <p:sldId id="286" r:id="rId12"/>
    <p:sldId id="264" r:id="rId13"/>
    <p:sldId id="287" r:id="rId14"/>
    <p:sldId id="291" r:id="rId15"/>
    <p:sldId id="289" r:id="rId16"/>
    <p:sldId id="413" r:id="rId17"/>
    <p:sldId id="342" r:id="rId18"/>
    <p:sldId id="373" r:id="rId19"/>
    <p:sldId id="375" r:id="rId20"/>
    <p:sldId id="376" r:id="rId21"/>
    <p:sldId id="377" r:id="rId22"/>
    <p:sldId id="378" r:id="rId23"/>
    <p:sldId id="392" r:id="rId24"/>
    <p:sldId id="393" r:id="rId25"/>
    <p:sldId id="390" r:id="rId26"/>
    <p:sldId id="391" r:id="rId27"/>
    <p:sldId id="388" r:id="rId28"/>
    <p:sldId id="389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94" r:id="rId38"/>
    <p:sldId id="395" r:id="rId39"/>
    <p:sldId id="396" r:id="rId40"/>
    <p:sldId id="40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387" r:id="rId51"/>
    <p:sldId id="411" r:id="rId52"/>
    <p:sldId id="412" r:id="rId53"/>
    <p:sldId id="408" r:id="rId54"/>
    <p:sldId id="409" r:id="rId55"/>
    <p:sldId id="410" r:id="rId56"/>
    <p:sldId id="374" r:id="rId5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0B4"/>
    <a:srgbClr val="FBC379"/>
    <a:srgbClr val="FFC271"/>
    <a:srgbClr val="4A98A8"/>
    <a:srgbClr val="ABDDF8"/>
    <a:srgbClr val="F6FAE9"/>
    <a:srgbClr val="45BFF5"/>
    <a:srgbClr val="707FAA"/>
    <a:srgbClr val="FFF1EF"/>
    <a:srgbClr val="F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vetel slog 1 – poudarek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vetel slog 2 – poudarek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Srednji slog 2 – poudarek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9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948" y="56"/>
      </p:cViewPr>
      <p:guideLst/>
    </p:cSldViewPr>
  </p:slideViewPr>
  <p:outlineViewPr>
    <p:cViewPr>
      <p:scale>
        <a:sx n="33" d="100"/>
        <a:sy n="33" d="100"/>
      </p:scale>
      <p:origin x="0" y="-357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8:17:12.2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5985 13218 166 0,'5'0'81'0,"0"3"-29"15,0 0-17-15,-1 3-18 16,2-2-7-16,-1 3-7 16,2 5-2-16,1 2-3 15,0 3-15-15,2 8 13 16</inkml:trace>
  <inkml:trace contextRef="#ctx0" brushRef="#br0" timeOffset="88353.25">8307 17929 173 0,'-1'0'107'15,"1"0"-1"-15,0 0 5 16,0 0 6-16,0 0 6 15,0 0-12-15,0 0-30 16,0 0-13-16,0 0-7 16,5 2 3-16,2 1-3 15,1 2-4-15,-2-1-14 16,1 6-8-16,30 26-9 16,-27-28-2-16,1-2-5 15,-1-1 1-15,1-3 0 16,1 0-1-16,-1-2 1 15,3-2-3-15,-1-1 1 16,1 0 2-16,4 3 9 0,-6 1 3 16,2 5 4-16,0-4 0 15,-1 4-9-15,3 0-3 16,-5-3-5-16,0 7-1 16,0-3 2-16,-4-2 1 15,9 2-1-15,-7-6-1 16,1 2-6-16,5 1-3 15,-9-1-4-15,3 3-2 16,0-1 4-16,-4 1 5 0,3-1 8 16,1 0 0-1,-3 3-3-15,4-5-5 0,-1 5-9 16,4-3-1-16,0 0-1 16,-3-2 0-16,1-3 0 15,-2-2 2-15,-1 2-2 16,0-3 0-16,-1 1 0 15,-4-1-1-15,1 1 0 16,0-1 0-16,0-1 0 16,-2 3-1-16,-2 0 0 15,0 0 0-15,0 0-1 16,-1 0-4-16,0 0-96 16,-1-9-242-16,-3-9 232 15</inkml:trace>
  <inkml:trace contextRef="#ctx0" brushRef="#br0" timeOffset="89128.95">8352 17891 780 0,'0'-2'302'16,"1"1"-184"0,2 0-110-16,-2 0-5 0,4-1-2 15,0 0 0-15,2 0-1 16,2-3 0-16,2 0 1 16,31-23 1-16,-24 11 0 15,4-4-1-15,5-5 0 16,0-4 0-16,2-3-1 15,2-2 1-15,-6-2 0 16,1 3 0-16,0 5 1 16,-6 1 0-16,0 6-1 15,-3 4 1-15,-4 5 0 16,1 2 0-16,-8 7 1 16,-2 1 0-16,-4 3-1 15,-1 1-10-15,0-1-266 16,0 0 203-16</inkml:trace>
  <inkml:trace contextRef="#ctx0" brushRef="#br0" timeOffset="89805.03">8385 17912 556 0,'0'3'283'0,"-1"-3"-32"16,1-1-204-16,0-1-45 0,0 1 1 15,0 0-2-15,7-3 0 16,14-5-1-16,32-11 0 16,-20 14 0-16,1 1 1 15,1-1 0-15,2 0 0 16,-1 1 3-16,3-2 2 15,5 0 3-15,0-2 0 16,4 0-3-16,4 0-1 16,8 2-3-16,5-1 0 15,0 0-1-15,-1 5 1 0,-6 2 7 16,-8 1 6-16,1 2 12 16,0 4 4-16,4-3 3 15,-1 0-5-15,-3 2-10 16,-4-4-5-16,-13 1-8 15,-1-1-3-15,-4 1-3 16,-5 0-7-16,-3 3-314 16,-3 2 239-16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8:26:08.96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10-19T08:26:36.167"/>
    </inkml:context>
  </inkml:definitions>
  <inkml:trace contextRef="#ctx0" brushRef="#br0">25185 2281 177 0,'0'-18'126'0,"-8"-2"3"15,2 3-14-15,-4 3-37 16,-5-4-20-16,-1 1-16 15,1-3-2-15,-4-6 9 16,-1 0-2-16,-2-9-2 16,-3 0 2-16,-8-3 3 15,-1-2 10-15,-13 2 14 16,0 2 4-16,-7 4-6 16,-11 6-13-16,-4 14-28 15,-1 7-11-15,-3 15-19 16,4 0-1-16,1 6 0 15,-1 0 0-15,-2-2 2 16,3 4 0-16,7-2 0 16,1 1 0-16,11 1-1 0,3 2-1 15,1 10 0-15,2 4-1 16,1 12-1-16,-2 11 0 16,3 6 0-16,5 5 0 15,2 0 0-15,8-5 0 16,9 5 0-16,4 1 0 15,7 6 0-15,4-2 2 16,5-3 0-16,4-4-2 16,9-7-1-16,1-2-1 0,10-2 0 15,6-4 2-15,6-5 1 16,3-4 0-16,7-12 0 16,5-3 1-16,5-9 3 15,9-2 1-15,9-6 0 16,0-1 1-16,2-6-2 15,-1-3 0-15,-7-8 7 16,-1-5 3-16,-1-11 4 16,1-3 0-16,-4-11-4 15,3-5-2-15,-8-12-3 16,-4-5 1-16,-4-4-1 16,-11-3 0-16,-7 2-2 15,-2 4 2-15,-8-1 18 16,-3 4 10-16,-9 3 10 15,0 0 5-15,-11 2 0 16,-4-1-3-16,-14-4 6 16,-10-5 2-16,-13 0-13 0,-9 0-4 15,-11 6-22-15,-2 8-13 16,-5 13-33-16,2 6-38 16,3 15-152-16,3 6 145 15</inkml:trace>
  <inkml:trace contextRef="#ctx0" brushRef="#br0" timeOffset="1410.35">27555 2095 529 0,'-6'-15'359'0,"-8"-3"5"15,1-1-239-15,-4 2-44 16,-1 0-80-16,-1 0-9 16,-4-3-8-16,-2 0 0 0,-8-7 5 15,-4-1 4-15,-8-1 8 16,-3-2 3-16,-8-4 5 16,1 3 4-16,-2 5-1 15,-6 1-1-15,2 13-11 16,-5-2-3-16,-8 8-2 15,9 6 2-15,-10 2 9 16,0 6 1-16,7 11 5 16,-7-1 2-16,5 10-2 15,-2 3-4-15,-3 7-4 16,-6 2-3-16,-2 10-1 16,2 2 0-16,-2 4 0 15,9 6 2-15,6 2 4 16,9 1 1-16,7-1-1 15,5 0-1-15,10-7-3 16,1 6 1-16,8-2 3 16,4 2 1-16,7 7 4 15,4 0 0-15,7-2-3 0,6-2-2 16,8-6-4 0,5-1-1-16,10 1-1 0,3-1 0 15,10-5 1-15,4-1 0 16,5-10 0-16,3-1 0 15,2-3 0-15,5-4 0 16,4-4 0-16,1 0 0 16,8-5-1-16,2-1 0 15,-3-8 2-15,2-3 0 0,0-6 4 16,-3 1 0-16,3 0 5 16,-3-1 6-16,4-5 1 15,2 1 0-15,0-3-1 16,1-2-5-16,-8 1-2 15,2-1 2-15,-3-5-1 16,-2-7 2-16,4-6 1 16,1-5-2-16,-4-3-3 15,-4-4 0-15,-9-6-5 16,-3-6 1-16,-4-5-1 16,-2-1 1-16,-1-5 1 15,-7-3 0-15,-5 0 1 16,4-4-1-16,-11-2-2 15,-4-1-1-15,-6-8 0 16,-12-4 0-16,-9-8 2 16,1-2 1-16,-3-2-1 15,-5-3 0-15,0-2 1 0,-2 1 0 16,-2 10 7 0,1 11 5-16,-3 18 5 0,-1 9-3 15,-13 14-12-15,-7 2-16 16,-25 14-79-16,-16 3-71 15,-23 13 97-15</inkml:trace>
  <inkml:trace contextRef="#ctx1" brushRef="#br0">12291 14203 0,'0'0'0,"0"0"15,0 0 1,0 0-16,0 0 15,0 0-15,0 0 16,0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CF24B-411D-4105-9296-E3C7A9BC88EC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4217-D3EC-4698-9A18-7BA27DA2A8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11. 10. 2021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40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12" Type="http://schemas.openxmlformats.org/officeDocument/2006/relationships/image" Target="../media/image39.jpg"/><Relationship Id="rId2" Type="http://schemas.openxmlformats.org/officeDocument/2006/relationships/hyperlink" Target="http://www.computersciencelab.com/ComputerHistory/History.htm" TargetMode="External"/><Relationship Id="rId16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11" Type="http://schemas.openxmlformats.org/officeDocument/2006/relationships/image" Target="../media/image38.jpg"/><Relationship Id="rId5" Type="http://schemas.openxmlformats.org/officeDocument/2006/relationships/image" Target="../media/image32.jpg"/><Relationship Id="rId15" Type="http://schemas.openxmlformats.org/officeDocument/2006/relationships/image" Target="../media/image4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Relationship Id="rId14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49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13" Type="http://schemas.openxmlformats.org/officeDocument/2006/relationships/image" Target="../media/image71.jpg"/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12" Type="http://schemas.openxmlformats.org/officeDocument/2006/relationships/image" Target="../media/image70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9.jpg"/><Relationship Id="rId5" Type="http://schemas.openxmlformats.org/officeDocument/2006/relationships/image" Target="../media/image63.jpg"/><Relationship Id="rId10" Type="http://schemas.openxmlformats.org/officeDocument/2006/relationships/image" Target="../media/image68.jpg"/><Relationship Id="rId4" Type="http://schemas.openxmlformats.org/officeDocument/2006/relationships/image" Target="../media/image62.jpg"/><Relationship Id="rId9" Type="http://schemas.openxmlformats.org/officeDocument/2006/relationships/image" Target="../media/image67.jpg"/><Relationship Id="rId14" Type="http://schemas.openxmlformats.org/officeDocument/2006/relationships/image" Target="../media/image7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2021/22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2929649" y="4018158"/>
            <a:ext cx="633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4.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Zgodovina</a:t>
            </a:r>
            <a:r>
              <a:rPr lang="sl-SI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računalništva</a:t>
            </a:r>
          </a:p>
        </p:txBody>
      </p:sp>
      <p:sp>
        <p:nvSpPr>
          <p:cNvPr id="3" name="PoljeZBesedilom 2"/>
          <p:cNvSpPr txBox="1"/>
          <p:nvPr/>
        </p:nvSpPr>
        <p:spPr>
          <a:xfrm>
            <a:off x="636417" y="6157205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  <p:sp>
        <p:nvSpPr>
          <p:cNvPr id="8" name="PoljeZBesedilom 4">
            <a:extLst>
              <a:ext uri="{FF2B5EF4-FFF2-40B4-BE49-F238E27FC236}">
                <a16:creationId xmlns:a16="http://schemas.microsoft.com/office/drawing/2014/main" id="{8464510A-DA26-4E13-A878-E9C942696611}"/>
              </a:ext>
            </a:extLst>
          </p:cNvPr>
          <p:cNvSpPr txBox="1"/>
          <p:nvPr/>
        </p:nvSpPr>
        <p:spPr>
          <a:xfrm>
            <a:off x="2629499" y="2659185"/>
            <a:ext cx="6932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II.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Računalnik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kot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stroj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Rojstvo računalnikov: 1940-1950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3745055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Von Neumannova arhitektura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1945: Američan John von Ne</a:t>
            </a:r>
            <a:r>
              <a:rPr lang="en-GB" sz="1600" dirty="0">
                <a:latin typeface="Garamond"/>
                <a:cs typeface="Garamond"/>
                <a:sym typeface="Garamond" pitchFamily="18" charset="0"/>
              </a:rPr>
              <a:t>u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mann, zasnuje prvega pravega prednika današnjih računalnikov 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skupni pomnilnik za program in podatke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programiranje s programi, ne s prevezavo kablov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Garamond"/>
                <a:cs typeface="Garamond"/>
                <a:sym typeface="Garamond" pitchFamily="18" charset="0"/>
              </a:rPr>
              <a:t>1951: EDVAC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500" dirty="0">
                <a:latin typeface="Garamond"/>
                <a:cs typeface="Garamond"/>
                <a:sym typeface="Garamond" pitchFamily="18" charset="0"/>
              </a:rPr>
              <a:t>University of Pennsylvania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Von Neumannova arhitektura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1951: UNIVAC I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prvi komercialni računalnik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prvi prodan računalnik dne 31.3.1951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1951:  EDSAC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Cambridge </a:t>
            </a:r>
            <a:r>
              <a:rPr lang="sl-SI" sz="1500" dirty="0" err="1">
                <a:latin typeface="Garamond"/>
                <a:cs typeface="Garamond"/>
                <a:sym typeface="Garamond" pitchFamily="18" charset="0"/>
              </a:rPr>
              <a:t>University</a:t>
            </a:r>
            <a:r>
              <a:rPr lang="sl-SI" sz="1500" dirty="0">
                <a:latin typeface="Garamond"/>
                <a:cs typeface="Garamond"/>
                <a:sym typeface="Garamond" pitchFamily="18" charset="0"/>
              </a:rPr>
              <a:t>, Anglija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1751528" y="6194986"/>
            <a:ext cx="3580326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sl-SI" dirty="0"/>
              <a:t>„Nič novega po Von Neumannu!“</a:t>
            </a:r>
          </a:p>
        </p:txBody>
      </p:sp>
      <p:grpSp>
        <p:nvGrpSpPr>
          <p:cNvPr id="7" name="Group 8169"/>
          <p:cNvGrpSpPr/>
          <p:nvPr/>
        </p:nvGrpSpPr>
        <p:grpSpPr>
          <a:xfrm>
            <a:off x="4972129" y="3010036"/>
            <a:ext cx="4704659" cy="3091467"/>
            <a:chOff x="-1977095" y="-244742"/>
            <a:chExt cx="4705199" cy="3092025"/>
          </a:xfrm>
        </p:grpSpPr>
        <p:pic>
          <p:nvPicPr>
            <p:cNvPr id="8" name="Picture 85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977095" y="1133856"/>
              <a:ext cx="2407685" cy="171342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85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0590" y="-244742"/>
              <a:ext cx="2297514" cy="137859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0" name="Picture 854"/>
          <p:cNvPicPr/>
          <p:nvPr/>
        </p:nvPicPr>
        <p:blipFill>
          <a:blip r:embed="rId4"/>
          <a:stretch>
            <a:fillRect/>
          </a:stretch>
        </p:blipFill>
        <p:spPr>
          <a:xfrm>
            <a:off x="9466543" y="1224751"/>
            <a:ext cx="1296473" cy="1702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931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37768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Moderno obdobje: po letu 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1.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1950-1957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elektronke, luknjaste kartice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UNIVAC 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IBM 701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2.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1957-1965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tranzistorji, prvi diski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manjša velikost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prvi visoko-nivojski programski jeziki (FORTRAN, COBOL)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	prvi operacijski sistemi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3.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1965-1975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integrirana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	še manjša velikost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	prvi miniračunalnik: DEC PDP-1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	rojstvo industrije programske opreme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	širjenje uporabe računalnikov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1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16" name="Picture 917"/>
          <p:cNvPicPr/>
          <p:nvPr/>
        </p:nvPicPr>
        <p:blipFill>
          <a:blip r:embed="rId2"/>
          <a:stretch>
            <a:fillRect/>
          </a:stretch>
        </p:blipFill>
        <p:spPr>
          <a:xfrm>
            <a:off x="5779911" y="1982678"/>
            <a:ext cx="2215434" cy="1656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919"/>
          <p:cNvPicPr/>
          <p:nvPr/>
        </p:nvPicPr>
        <p:blipFill>
          <a:blip r:embed="rId3"/>
          <a:stretch>
            <a:fillRect/>
          </a:stretch>
        </p:blipFill>
        <p:spPr>
          <a:xfrm>
            <a:off x="6484554" y="4233783"/>
            <a:ext cx="2410685" cy="2054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693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Moderno obdobje: po letu 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2" cy="445339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4.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1975-1985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1975: prvi mikroračunalnik: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Altair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8800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Procesor Intel 8080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Strojni jezik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Microsoft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Basic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1982: 8-bitni 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ZX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Spectrum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Commodore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64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1981:IBM PC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Prva računalniška omrežja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Prvi vgrajeni sistemi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Prvi grafični uporabniški vmesniki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96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8194" y="2460185"/>
            <a:ext cx="2512695" cy="1106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8107"/>
          <p:cNvGrpSpPr/>
          <p:nvPr/>
        </p:nvGrpSpPr>
        <p:grpSpPr>
          <a:xfrm>
            <a:off x="5293043" y="3956420"/>
            <a:ext cx="4413564" cy="2208043"/>
            <a:chOff x="-1494669" y="-364018"/>
            <a:chExt cx="5980720" cy="3530700"/>
          </a:xfrm>
        </p:grpSpPr>
        <p:pic>
          <p:nvPicPr>
            <p:cNvPr id="9" name="Picture 96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80623" y="-364018"/>
              <a:ext cx="1775460" cy="13075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6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1494669" y="1291031"/>
              <a:ext cx="1494669" cy="1875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96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456083" y="1584966"/>
              <a:ext cx="2029968" cy="12877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3751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Moderno obdobje: po letu 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530666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cs typeface="Garamond"/>
                <a:sym typeface="Garamond" pitchFamily="18" charset="0"/>
              </a:rPr>
              <a:t>5. generacija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1985-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superračunal</a:t>
            </a:r>
            <a:r>
              <a:rPr lang="en-GB" sz="1600" dirty="0" err="1">
                <a:latin typeface="Garamond"/>
                <a:cs typeface="Garamond"/>
                <a:sym typeface="Garamond" pitchFamily="18" charset="0"/>
              </a:rPr>
              <a:t>ni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paralelni 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prenosniki, tablični 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pametni telefoni</a:t>
            </a:r>
            <a:r>
              <a:rPr lang="en-GB" sz="1600" dirty="0">
                <a:latin typeface="Garamond"/>
                <a:cs typeface="Garamond"/>
                <a:sym typeface="Garamond" pitchFamily="18" charset="0"/>
              </a:rPr>
              <a:t>; 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brezžični prenos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ogromni zunanji pomnilniki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vseprisotno računalništvo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visoko</a:t>
            </a:r>
            <a:r>
              <a:rPr lang="en-GB" sz="1600" dirty="0">
                <a:latin typeface="Garamond"/>
                <a:cs typeface="Garamond"/>
                <a:sym typeface="Garamond" pitchFamily="18" charset="0"/>
              </a:rPr>
              <a:t>r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esolucijska grafika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ogromna računalniška omrežja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računalništvo v oblaku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multimedija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vsesplošna digitalizacija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konvergenca medijev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600" dirty="0">
              <a:latin typeface="Garamond"/>
              <a:cs typeface="Garamond"/>
              <a:sym typeface="Garamond" pitchFamily="18" charset="0"/>
            </a:endParaRP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Nadaljnje branje: </a:t>
            </a:r>
            <a:r>
              <a:rPr lang="sl-SI" sz="1600" dirty="0">
                <a:latin typeface="Garamond"/>
                <a:cs typeface="Garamond"/>
                <a:sym typeface="Garamond" pitchFamily="18" charset="0"/>
                <a:hlinkClick r:id="rId2"/>
              </a:rPr>
              <a:t>http://www.computersciencelab.com/ComputerHistory/History.htm</a:t>
            </a:r>
            <a:endParaRPr lang="sl-SI" sz="16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6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7927"/>
          <p:cNvGrpSpPr/>
          <p:nvPr/>
        </p:nvGrpSpPr>
        <p:grpSpPr>
          <a:xfrm>
            <a:off x="5658840" y="1509263"/>
            <a:ext cx="5549956" cy="4853049"/>
            <a:chOff x="-1936737" y="-671954"/>
            <a:chExt cx="7828559" cy="6888300"/>
          </a:xfrm>
        </p:grpSpPr>
        <p:pic>
          <p:nvPicPr>
            <p:cNvPr id="8" name="Picture 101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79619" y="1386707"/>
              <a:ext cx="1336547" cy="13365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101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019331" y="1494470"/>
              <a:ext cx="728472" cy="8016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102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210812" y="4598729"/>
              <a:ext cx="1191769" cy="9890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2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-44957" y="2032252"/>
              <a:ext cx="1379220" cy="1030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025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524781" y="3411274"/>
              <a:ext cx="611123" cy="1066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02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-179425" y="-671954"/>
              <a:ext cx="1790700" cy="12618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029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735075" y="5030673"/>
              <a:ext cx="1616964" cy="11856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031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525550" y="2199761"/>
              <a:ext cx="960120" cy="10469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1033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961978" y="-390225"/>
              <a:ext cx="1397508" cy="11186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035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-64007" y="3678347"/>
              <a:ext cx="1417320" cy="12390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1037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4875314" y="2820500"/>
              <a:ext cx="1016508" cy="10896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Picture 1039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065986" y="-254849"/>
              <a:ext cx="1110996" cy="11475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Picture 1041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-1936737" y="3350500"/>
              <a:ext cx="1223771" cy="13624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1" name="Picture 1043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-1365097" y="902970"/>
              <a:ext cx="903732" cy="13380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147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Razvoj stikal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903660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Stikalo – zelo pomembna komponenta računalnika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Signal prepusti ali zadrži (1/0)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901521" y="29674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grpSp>
        <p:nvGrpSpPr>
          <p:cNvPr id="7" name="Group 8946"/>
          <p:cNvGrpSpPr/>
          <p:nvPr/>
        </p:nvGrpSpPr>
        <p:grpSpPr>
          <a:xfrm>
            <a:off x="5306295" y="1462666"/>
            <a:ext cx="4869179" cy="1149240"/>
            <a:chOff x="0" y="0"/>
            <a:chExt cx="4869180" cy="1149240"/>
          </a:xfrm>
        </p:grpSpPr>
        <p:pic>
          <p:nvPicPr>
            <p:cNvPr id="8" name="Picture 106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30123" y="6240"/>
              <a:ext cx="856488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106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046988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106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878580" y="80772"/>
              <a:ext cx="990600" cy="8290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799468" y="2806775"/>
            <a:ext cx="78633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16250" algn="ctr"/>
                <a:tab pos="4938713" algn="ctr"/>
                <a:tab pos="694372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16250" algn="ctr"/>
                <a:tab pos="4938713" algn="ctr"/>
                <a:tab pos="6943725" algn="ctr"/>
              </a:tabLst>
            </a:pPr>
            <a:r>
              <a:rPr kumimoji="0" lang="sl-SI" altLang="sl-S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sl-SI" altLang="sl-SI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	Elektronka	Tranzistor</a:t>
            </a:r>
            <a:endParaRPr kumimoji="0" lang="sl-SI" altLang="sl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8949"/>
          <p:cNvGrpSpPr/>
          <p:nvPr/>
        </p:nvGrpSpPr>
        <p:grpSpPr>
          <a:xfrm>
            <a:off x="3044948" y="4457210"/>
            <a:ext cx="5757545" cy="1246003"/>
            <a:chOff x="0" y="304800"/>
            <a:chExt cx="5757671" cy="1246003"/>
          </a:xfrm>
        </p:grpSpPr>
        <p:pic>
          <p:nvPicPr>
            <p:cNvPr id="12" name="Picture 106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304800"/>
              <a:ext cx="1466088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07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784902" y="457200"/>
              <a:ext cx="1524000" cy="990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07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415027" y="407803"/>
              <a:ext cx="1342644" cy="1143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5" name="Pravokotnik 14"/>
          <p:cNvSpPr/>
          <p:nvPr/>
        </p:nvSpPr>
        <p:spPr>
          <a:xfrm>
            <a:off x="3547879" y="5953466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Integrirano vezje	Mikroprocesor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0094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391033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Moorov zakon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194348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Gordon Moore, 19 April 1965: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št. elementov (tranzistorjev), ki jih lahko vgradimo na določen čip (tiskano vezje), se podvoji vsakih 18-24 mesecev, pri tem pa ostane cena nespremenjena.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7905"/>
          <p:cNvGrpSpPr/>
          <p:nvPr/>
        </p:nvGrpSpPr>
        <p:grpSpPr>
          <a:xfrm>
            <a:off x="538366" y="2664155"/>
            <a:ext cx="11179987" cy="3828104"/>
            <a:chOff x="-1137947" y="-744885"/>
            <a:chExt cx="14167755" cy="5173704"/>
          </a:xfrm>
        </p:grpSpPr>
        <p:pic>
          <p:nvPicPr>
            <p:cNvPr id="8" name="Picture 109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655583" y="-297372"/>
              <a:ext cx="3023617" cy="2447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110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38524" y="1866232"/>
              <a:ext cx="3005593" cy="2562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110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830683" y="-744885"/>
              <a:ext cx="4199125" cy="29920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10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1137947" y="-61353"/>
              <a:ext cx="4158996" cy="4187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5546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2486650" y="2925551"/>
            <a:ext cx="6932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II.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Računalnik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kot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stroj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2021/22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2984510" y="4442987"/>
            <a:ext cx="593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5.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Model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računalnika</a:t>
            </a:r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325948" y="6157205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</p:spTree>
    <p:extLst>
      <p:ext uri="{BB962C8B-B14F-4D97-AF65-F5344CB8AC3E}">
        <p14:creationId xmlns:p14="http://schemas.microsoft.com/office/powerpoint/2010/main" val="206716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441769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Uvod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0173" y="1939920"/>
            <a:ext cx="8982761" cy="4624398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Višji nivo abstrakcije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Funkcionalne enote organizacije računalniškega sistema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Hierarhija abstrakcij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tranzistorji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vrata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vezja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Različen pogled na osnovne enote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  <p:pic>
        <p:nvPicPr>
          <p:cNvPr id="7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6869608" y="1217936"/>
            <a:ext cx="3914775" cy="5528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910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67930" y="1547821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Komponente računalniškega sistema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67930" y="2258757"/>
            <a:ext cx="5556474" cy="4305561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  <a:sym typeface="Garamond" pitchFamily="18" charset="0"/>
              </a:rPr>
              <a:t>Von Neumannova arhitektura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osnova za skoraj vse moderne računalnike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Značilnosti: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štirje glavni podsistemi: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pomnilnik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vhod/izhod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aritmetično-logična enota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krmilna enota	}centralna procesna enota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koncept 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shranjenega programa (v pomnilniku)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zaporedno izvajanje ukazov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23" name="Skupina 22"/>
          <p:cNvGrpSpPr/>
          <p:nvPr/>
        </p:nvGrpSpPr>
        <p:grpSpPr>
          <a:xfrm>
            <a:off x="5779913" y="2413249"/>
            <a:ext cx="5700568" cy="3623048"/>
            <a:chOff x="6313114" y="2517496"/>
            <a:chExt cx="5700568" cy="3623048"/>
          </a:xfrm>
        </p:grpSpPr>
        <p:cxnSp>
          <p:nvCxnSpPr>
            <p:cNvPr id="3" name="Raven povezovalnik 2"/>
            <p:cNvCxnSpPr/>
            <p:nvPr/>
          </p:nvCxnSpPr>
          <p:spPr>
            <a:xfrm>
              <a:off x="6313114" y="2517496"/>
              <a:ext cx="5679403" cy="0"/>
            </a:xfrm>
            <a:prstGeom prst="line">
              <a:avLst/>
            </a:prstGeom>
            <a:ln w="38100">
              <a:solidFill>
                <a:srgbClr val="4A9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ravokotnik 8"/>
            <p:cNvSpPr/>
            <p:nvPr/>
          </p:nvSpPr>
          <p:spPr>
            <a:xfrm>
              <a:off x="6334279" y="3069951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8139659" y="3410584"/>
              <a:ext cx="2068643" cy="189876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10469695" y="3058594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Vhod-izhod</a:t>
              </a:r>
            </a:p>
          </p:txBody>
        </p:sp>
        <p:sp>
          <p:nvSpPr>
            <p:cNvPr id="12" name="PoljeZBesedilom 11"/>
            <p:cNvSpPr txBox="1"/>
            <p:nvPr/>
          </p:nvSpPr>
          <p:spPr>
            <a:xfrm>
              <a:off x="8401052" y="3600880"/>
              <a:ext cx="1518545" cy="369332"/>
            </a:xfrm>
            <a:prstGeom prst="rect">
              <a:avLst/>
            </a:prstGeom>
            <a:solidFill>
              <a:srgbClr val="45BFF5"/>
            </a:solidFill>
          </p:spPr>
          <p:txBody>
            <a:bodyPr wrap="square" rtlCol="0">
              <a:spAutoFit/>
            </a:bodyPr>
            <a:lstStyle/>
            <a:p>
              <a:r>
                <a:rPr lang="sl-SI" dirty="0"/>
                <a:t>Krmilna enota</a:t>
              </a:r>
            </a:p>
          </p:txBody>
        </p:sp>
        <p:sp>
          <p:nvSpPr>
            <p:cNvPr id="13" name="PoljeZBesedilom 12"/>
            <p:cNvSpPr txBox="1"/>
            <p:nvPr/>
          </p:nvSpPr>
          <p:spPr>
            <a:xfrm>
              <a:off x="8401052" y="4160508"/>
              <a:ext cx="1545855" cy="923330"/>
            </a:xfrm>
            <a:prstGeom prst="rect">
              <a:avLst/>
            </a:prstGeom>
            <a:solidFill>
              <a:srgbClr val="45BFF5"/>
            </a:solidFill>
          </p:spPr>
          <p:txBody>
            <a:bodyPr wrap="square" rtlCol="0">
              <a:spAutoFit/>
            </a:bodyPr>
            <a:lstStyle/>
            <a:p>
              <a:r>
                <a:rPr lang="sl-SI" dirty="0"/>
                <a:t> (ALU) Aritmetično-logična enota</a:t>
              </a:r>
            </a:p>
          </p:txBody>
        </p:sp>
        <p:cxnSp>
          <p:nvCxnSpPr>
            <p:cNvPr id="17" name="Raven povezovalnik 16"/>
            <p:cNvCxnSpPr>
              <a:stCxn id="9" idx="0"/>
            </p:cNvCxnSpPr>
            <p:nvPr/>
          </p:nvCxnSpPr>
          <p:spPr>
            <a:xfrm flipH="1" flipV="1">
              <a:off x="7106272" y="2517496"/>
              <a:ext cx="1" cy="55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aven povezovalnik 18"/>
            <p:cNvCxnSpPr>
              <a:stCxn id="10" idx="0"/>
            </p:cNvCxnSpPr>
            <p:nvPr/>
          </p:nvCxnSpPr>
          <p:spPr>
            <a:xfrm flipH="1" flipV="1">
              <a:off x="9173979" y="2517496"/>
              <a:ext cx="2" cy="893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ven povezovalnik 20"/>
            <p:cNvCxnSpPr>
              <a:stCxn id="11" idx="0"/>
            </p:cNvCxnSpPr>
            <p:nvPr/>
          </p:nvCxnSpPr>
          <p:spPr>
            <a:xfrm flipH="1" flipV="1">
              <a:off x="11241688" y="2517496"/>
              <a:ext cx="1" cy="541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jeZBesedilom 21"/>
            <p:cNvSpPr txBox="1"/>
            <p:nvPr/>
          </p:nvSpPr>
          <p:spPr>
            <a:xfrm>
              <a:off x="7731804" y="5771212"/>
              <a:ext cx="28843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Centralna</a:t>
              </a:r>
              <a:r>
                <a:rPr lang="en-GB" dirty="0"/>
                <a:t> </a:t>
              </a:r>
              <a:r>
                <a:rPr lang="en-GB" dirty="0" err="1"/>
                <a:t>procesna</a:t>
              </a:r>
              <a:r>
                <a:rPr lang="en-GB" dirty="0"/>
                <a:t> </a:t>
              </a:r>
              <a:r>
                <a:rPr lang="en-GB" dirty="0" err="1"/>
                <a:t>enota</a:t>
              </a:r>
              <a:endParaRPr lang="sl-SI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097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148405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4525966" cy="4305560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Funkcijska enota za shranjevanje in branje podatkov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Pomnilnik z naključnim dostopom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Random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Access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Memory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– RAM)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celice  z naslovi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enak čas dostopa do vseh celic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branje in spreminjanje vsebin celic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5001346" y="1936984"/>
            <a:ext cx="6477000" cy="4337802"/>
            <a:chOff x="4905093" y="2043954"/>
            <a:chExt cx="6477000" cy="4337802"/>
          </a:xfrm>
        </p:grpSpPr>
        <p:pic>
          <p:nvPicPr>
            <p:cNvPr id="7" name="Picture 13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905093" y="2127530"/>
              <a:ext cx="6477000" cy="4157345"/>
            </a:xfrm>
            <a:prstGeom prst="rect">
              <a:avLst/>
            </a:prstGeom>
          </p:spPr>
        </p:pic>
        <p:sp>
          <p:nvSpPr>
            <p:cNvPr id="8" name="Zaobljeni pravokotnik 7"/>
            <p:cNvSpPr/>
            <p:nvPr/>
          </p:nvSpPr>
          <p:spPr>
            <a:xfrm>
              <a:off x="7766571" y="5844782"/>
              <a:ext cx="1283561" cy="53697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Širina pomnilnika</a:t>
              </a:r>
            </a:p>
          </p:txBody>
        </p:sp>
        <p:sp>
          <p:nvSpPr>
            <p:cNvPr id="9" name="Zaobljeni pravokotnik 8"/>
            <p:cNvSpPr/>
            <p:nvPr/>
          </p:nvSpPr>
          <p:spPr>
            <a:xfrm>
              <a:off x="9714198" y="2624373"/>
              <a:ext cx="1620433" cy="577480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Ena pomnilniška celica</a:t>
              </a:r>
            </a:p>
          </p:txBody>
        </p:sp>
        <p:sp>
          <p:nvSpPr>
            <p:cNvPr id="10" name="Zaobljeni pravokotnik 9"/>
            <p:cNvSpPr/>
            <p:nvPr/>
          </p:nvSpPr>
          <p:spPr>
            <a:xfrm>
              <a:off x="4905093" y="3878164"/>
              <a:ext cx="1924203" cy="656076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Maksimalna velikost pomnilnika</a:t>
              </a:r>
            </a:p>
          </p:txBody>
        </p:sp>
        <p:sp>
          <p:nvSpPr>
            <p:cNvPr id="11" name="Zaobljeni pravokotnik 10"/>
            <p:cNvSpPr/>
            <p:nvPr/>
          </p:nvSpPr>
          <p:spPr>
            <a:xfrm>
              <a:off x="7928808" y="2043954"/>
              <a:ext cx="1121324" cy="447422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2" name="Zaobljeni pravokotnik 11"/>
            <p:cNvSpPr/>
            <p:nvPr/>
          </p:nvSpPr>
          <p:spPr>
            <a:xfrm>
              <a:off x="6450431" y="2173076"/>
              <a:ext cx="1283561" cy="53697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Naslov</a:t>
              </a:r>
            </a:p>
          </p:txBody>
        </p:sp>
        <p:sp>
          <p:nvSpPr>
            <p:cNvPr id="13" name="Zaobljeni pravokotnik 12"/>
            <p:cNvSpPr/>
            <p:nvPr/>
          </p:nvSpPr>
          <p:spPr>
            <a:xfrm>
              <a:off x="9310436" y="3974354"/>
              <a:ext cx="1843995" cy="448649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Pomnilniški naslovni register</a:t>
              </a:r>
            </a:p>
          </p:txBody>
        </p:sp>
        <p:sp>
          <p:nvSpPr>
            <p:cNvPr id="14" name="Zaobljeni pravokotnik 13"/>
            <p:cNvSpPr/>
            <p:nvPr/>
          </p:nvSpPr>
          <p:spPr>
            <a:xfrm>
              <a:off x="9310436" y="4837002"/>
              <a:ext cx="1843995" cy="423350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Pomnilniški podatkovni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35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8452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CILJI PREDAVANJA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169714"/>
            <a:ext cx="9973108" cy="4212041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dirty="0" err="1">
                <a:latin typeface="Garamond"/>
                <a:cs typeface="Garamond"/>
                <a:sym typeface="Garamond" pitchFamily="18" charset="0"/>
              </a:rPr>
              <a:t>Zgodovina</a:t>
            </a:r>
            <a:r>
              <a:rPr lang="en-US" dirty="0">
                <a:latin typeface="Garamond"/>
                <a:cs typeface="Garamond"/>
                <a:sym typeface="Garamond" pitchFamily="18" charset="0"/>
              </a:rPr>
              <a:t> ra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čunalništva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Računalnik kot stroj za reševanje problemov</a:t>
            </a:r>
            <a:endParaRPr lang="en-US" dirty="0">
              <a:latin typeface="Garamond"/>
              <a:cs typeface="Garamond"/>
              <a:sym typeface="Garamond" pitchFamily="18" charset="0"/>
            </a:endParaRP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Znati </a:t>
            </a:r>
            <a:r>
              <a:rPr lang="sl-SI" sz="2000" dirty="0">
                <a:latin typeface="Garamond"/>
                <a:sym typeface="Garamond" pitchFamily="18" charset="0"/>
              </a:rPr>
              <a:t>našteti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značilnosti Von Neumannove arhitekture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komponente pomnilnika RAM, predpomnilnika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naprave za shranjevanje velikih količin podatkov ter razložiti njihovo delovanje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Narisati komponente tipične ALE in ilustrirati njeno delovanje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krmilno enoto in razložiti kako implementira shranjen program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Orisati komponente tipičnega Von Neumannovega stroja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Pokazati zaporedje korakov med izvajanjem tipičnega ukaza</a:t>
            </a:r>
          </a:p>
          <a:p>
            <a:pPr marL="800100" lvl="1" indent="-3429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Von Neumannove sisteme za vzporedno procesiranje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Maksimalna velikost pomnilnika (naslovni prostor) je odvisna od dolžine naslova</a:t>
            </a:r>
          </a:p>
          <a:p>
            <a:pPr lvl="0" fontAlgn="base"/>
            <a:r>
              <a:rPr lang="sl-SI" sz="2000" dirty="0"/>
              <a:t>16-bit: 2</a:t>
            </a:r>
            <a:r>
              <a:rPr lang="sl-SI" sz="2000" baseline="30000" dirty="0"/>
              <a:t>16</a:t>
            </a:r>
            <a:r>
              <a:rPr lang="sl-SI" sz="2000" dirty="0"/>
              <a:t>=65.536=64*2</a:t>
            </a:r>
            <a:r>
              <a:rPr lang="sl-SI" sz="2000" baseline="30000" dirty="0"/>
              <a:t>10</a:t>
            </a:r>
            <a:r>
              <a:rPr lang="sl-SI" sz="2000" dirty="0"/>
              <a:t>=64KB</a:t>
            </a:r>
          </a:p>
          <a:p>
            <a:pPr lvl="0" fontAlgn="base"/>
            <a:r>
              <a:rPr lang="sl-SI" sz="2000" dirty="0"/>
              <a:t>32-bit: 2</a:t>
            </a:r>
            <a:r>
              <a:rPr lang="sl-SI" sz="2000" baseline="30000" dirty="0"/>
              <a:t>32</a:t>
            </a:r>
            <a:r>
              <a:rPr lang="sl-SI" sz="2000" dirty="0"/>
              <a:t>= 4.294.967.296 =4*2</a:t>
            </a:r>
            <a:r>
              <a:rPr lang="sl-SI" sz="2000" baseline="30000" dirty="0"/>
              <a:t>30</a:t>
            </a:r>
            <a:r>
              <a:rPr lang="sl-SI" sz="2000" dirty="0"/>
              <a:t>=4GB </a:t>
            </a:r>
          </a:p>
          <a:p>
            <a:pPr lvl="0" fontAlgn="base"/>
            <a:r>
              <a:rPr lang="sl-SI" sz="2000" dirty="0"/>
              <a:t>64-bit: 2</a:t>
            </a:r>
            <a:r>
              <a:rPr lang="sl-SI" sz="2000" baseline="30000" dirty="0"/>
              <a:t>64</a:t>
            </a:r>
            <a:r>
              <a:rPr lang="sl-SI" sz="2000" dirty="0"/>
              <a:t>= 18.446.744.073.709.551.616=17mlrdGB</a:t>
            </a:r>
          </a:p>
          <a:p>
            <a:pPr lvl="0" fontAlgn="base"/>
            <a:endParaRPr lang="sl-SI" sz="2000" dirty="0"/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Enote</a:t>
            </a:r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10</a:t>
            </a:r>
            <a:r>
              <a:rPr lang="sl-SI" sz="2000" dirty="0"/>
              <a:t>=1K - kilo</a:t>
            </a:r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20</a:t>
            </a:r>
            <a:r>
              <a:rPr lang="sl-SI" sz="2000" dirty="0"/>
              <a:t>=1M - </a:t>
            </a:r>
            <a:r>
              <a:rPr lang="sl-SI" sz="2000" dirty="0" err="1"/>
              <a:t>mega</a:t>
            </a:r>
            <a:endParaRPr lang="sl-SI" sz="2000" dirty="0"/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30</a:t>
            </a:r>
            <a:r>
              <a:rPr lang="sl-SI" sz="2000" dirty="0"/>
              <a:t>=1G - giga</a:t>
            </a:r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40</a:t>
            </a:r>
            <a:r>
              <a:rPr lang="sl-SI" sz="2000" dirty="0"/>
              <a:t>=1T - </a:t>
            </a:r>
            <a:r>
              <a:rPr lang="sl-SI" sz="2000" dirty="0" err="1"/>
              <a:t>tera</a:t>
            </a:r>
            <a:endParaRPr lang="sl-SI" sz="2000" dirty="0"/>
          </a:p>
          <a:p>
            <a:pPr lvl="0" fontAlgn="base"/>
            <a:r>
              <a:rPr lang="sl-SI" sz="2000" dirty="0"/>
              <a:t>2</a:t>
            </a:r>
            <a:r>
              <a:rPr lang="sl-SI" sz="2000" baseline="30000" dirty="0"/>
              <a:t>50</a:t>
            </a:r>
            <a:r>
              <a:rPr lang="sl-SI" sz="2000" dirty="0"/>
              <a:t>=1P - peta</a:t>
            </a:r>
          </a:p>
          <a:p>
            <a:pPr lvl="0" fontAlgn="base"/>
            <a:endParaRPr lang="sl-SI" sz="2000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240"/>
          <p:cNvPicPr/>
          <p:nvPr/>
        </p:nvPicPr>
        <p:blipFill>
          <a:blip r:embed="rId2"/>
          <a:stretch>
            <a:fillRect/>
          </a:stretch>
        </p:blipFill>
        <p:spPr>
          <a:xfrm>
            <a:off x="6783877" y="3650448"/>
            <a:ext cx="4168140" cy="26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1" cy="467068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Naslov in vsebina pomnilniške lokacije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Dve osnovni pomnilniški operaciji: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branje: </a:t>
            </a:r>
            <a:r>
              <a:rPr lang="sl-SI" sz="2200" dirty="0" err="1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value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 = </a:t>
            </a:r>
            <a:r>
              <a:rPr lang="sl-SI" sz="2200" dirty="0" err="1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Fetch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(</a:t>
            </a:r>
            <a:r>
              <a:rPr lang="sl-SI" sz="2200" dirty="0" err="1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address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nedestruktivno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branje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pisanje: 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Store(</a:t>
            </a:r>
            <a:r>
              <a:rPr lang="sl-SI" sz="2200" dirty="0" err="1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address,value</a:t>
            </a:r>
            <a:r>
              <a:rPr lang="sl-SI" sz="2200" dirty="0">
                <a:latin typeface="Courier New" panose="02070309020205020404" pitchFamily="49" charset="0"/>
                <a:cs typeface="Courier New" panose="02070309020205020404" pitchFamily="49" charset="0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destruktivno pisanje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Čas dostopa do pomnilnika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čas za izvedbo ene operacije branja oz. pisanja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enak za vseh 2</a:t>
            </a:r>
            <a:r>
              <a:rPr lang="sl-SI" sz="2200" baseline="30000" dirty="0">
                <a:latin typeface="Garamond"/>
                <a:cs typeface="Garamond"/>
                <a:sym typeface="Garamond" pitchFamily="18" charset="0"/>
              </a:rPr>
              <a:t>N</a:t>
            </a: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 naslovov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5 do 10 </a:t>
            </a:r>
            <a:r>
              <a:rPr lang="sl-SI" sz="2200" dirty="0" err="1">
                <a:latin typeface="Garamond"/>
                <a:cs typeface="Garamond"/>
                <a:sym typeface="Garamond" pitchFamily="18" charset="0"/>
              </a:rPr>
              <a:t>nsec</a:t>
            </a: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 = 5 do 10 * 10-9 sec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MAR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M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emory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A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ddress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egister – naslovni register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vsebuje naslov pomnilniške lokacije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MDR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M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emory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D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ata 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egister – podatkovni register 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prejme podatke, oz. vsebuje podatke za pisanje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185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Branje in pisanje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860725" y="2067791"/>
            <a:ext cx="10344211" cy="4212042"/>
          </a:xfrm>
        </p:spPr>
        <p:txBody>
          <a:bodyPr/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Branje s pomnilniške lokacije: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	Naloži naslov v MAR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	Dekodiraj naslov v MAR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	Kopiraj vsebino te pomnilniške lokacije v MDR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Pisanje na pomnilniško lokacijo: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	Naloži naslov v MAR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	Naloži vrednost v MDR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	Dekodiraj naslov v MAR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4.	Shrani vsebino MDR na to pomnilniško lokacijo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8807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Naslavljanje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730730" cy="3799310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Dekodirnik pretvori MAR v signal za specifično pomnilniško lokacijo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78"/>
          <p:cNvPicPr/>
          <p:nvPr/>
        </p:nvPicPr>
        <p:blipFill>
          <a:blip r:embed="rId2"/>
          <a:stretch>
            <a:fillRect/>
          </a:stretch>
        </p:blipFill>
        <p:spPr>
          <a:xfrm>
            <a:off x="4398818" y="1767211"/>
            <a:ext cx="6553200" cy="46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4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Naslavljanje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4348408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Dvodimenzionalna pomnilniška organizacija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91"/>
          <p:cNvPicPr/>
          <p:nvPr/>
        </p:nvPicPr>
        <p:blipFill>
          <a:blip r:embed="rId2"/>
          <a:stretch>
            <a:fillRect/>
          </a:stretch>
        </p:blipFill>
        <p:spPr>
          <a:xfrm>
            <a:off x="4779818" y="1569640"/>
            <a:ext cx="6172200" cy="49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284293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Krmilnik za branje/pisanje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Celotno vezje pomnilnika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408"/>
          <p:cNvPicPr/>
          <p:nvPr/>
        </p:nvPicPr>
        <p:blipFill>
          <a:blip r:embed="rId2"/>
          <a:stretch>
            <a:fillRect/>
          </a:stretch>
        </p:blipFill>
        <p:spPr>
          <a:xfrm>
            <a:off x="5934288" y="1444670"/>
            <a:ext cx="4590128" cy="49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42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66926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Predpomnilnik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1965077"/>
            <a:ext cx="10948654" cy="4670685"/>
          </a:xfrm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Von Neumannovo ozko grlo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pomnilnik RAM je počasen v primerjavi s procesorjem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,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pretakanje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po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korakih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-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najprej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ukazi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potem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podatki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Hiter pomnilnik je zelo drag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Rešitev: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dvo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-nivojski pomnilnik: RAM + predpomnilnik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Princip lokalnosti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velika verjetnost je, da bo isti podatek kmalu ponovno uporabljen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velika verjetnost je, da bodo kmalu uporabljeni podatki, ki so blizu (po naslovu) trenutno uporabljenemu podatku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Uporaba predpomnilnika: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	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Poglej v predpomnilnik in uporabi podatek, če je tam.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2.	Če ga ni, dostopaj do pomnilnika RAM.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3.	Kopiraj še k naslednjih podatkov iz pomnilnika RAM v predpomnilnik in zavrzi stare podatke 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iz njega.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Tipično je predpomnilnik 5-10 krat hitrejši od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RAMa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Zelo pomemben je odstotek zadetkov podatkov že v predpomnilniku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cache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hit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rate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868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02601" y="1527631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Vhodno-izhodne naprave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02601" y="2160020"/>
            <a:ext cx="4117187" cy="4404298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Dve skupini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Naprave namenjene prenosu informacij med CPE in glavnim pomnilnikom ter zunanjim svetom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Človekom: tipkovnica, zaslon, miška, tiskalnik, risalnik, zvočniki,…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Računalnikom: omrežna kartica, TK linija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Pomožni pomnilnik za shranjevanje podatkov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USB-ključi, CD-ji, DVD-ji, magnetni trakovi, prenosni diski, ipd.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9695"/>
          <p:cNvGrpSpPr/>
          <p:nvPr/>
        </p:nvGrpSpPr>
        <p:grpSpPr>
          <a:xfrm>
            <a:off x="5134736" y="2891508"/>
            <a:ext cx="6060441" cy="2941321"/>
            <a:chOff x="0" y="0"/>
            <a:chExt cx="6060947" cy="2941459"/>
          </a:xfrm>
        </p:grpSpPr>
        <p:pic>
          <p:nvPicPr>
            <p:cNvPr id="8" name="Picture 495"/>
            <p:cNvPicPr/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4730779" y="169240"/>
              <a:ext cx="721931" cy="678611"/>
            </a:xfrm>
            <a:prstGeom prst="rect">
              <a:avLst/>
            </a:prstGeom>
          </p:spPr>
        </p:pic>
        <p:pic>
          <p:nvPicPr>
            <p:cNvPr id="9" name="Picture 497"/>
            <p:cNvPicPr/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291676" y="789313"/>
              <a:ext cx="769271" cy="767126"/>
            </a:xfrm>
            <a:prstGeom prst="rect">
              <a:avLst/>
            </a:prstGeom>
          </p:spPr>
        </p:pic>
        <p:pic>
          <p:nvPicPr>
            <p:cNvPr id="10" name="Picture 499"/>
            <p:cNvPicPr/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2707399" y="2451679"/>
              <a:ext cx="757436" cy="489780"/>
            </a:xfrm>
            <a:prstGeom prst="rect">
              <a:avLst/>
            </a:prstGeom>
          </p:spPr>
        </p:pic>
        <p:pic>
          <p:nvPicPr>
            <p:cNvPr id="11" name="Picture 501"/>
            <p:cNvPicPr/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2984021" y="2049366"/>
              <a:ext cx="290745" cy="289934"/>
            </a:xfrm>
            <a:prstGeom prst="rect">
              <a:avLst/>
            </a:prstGeom>
          </p:spPr>
        </p:pic>
        <p:pic>
          <p:nvPicPr>
            <p:cNvPr id="12" name="Picture 503"/>
            <p:cNvPicPr/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0" y="0"/>
              <a:ext cx="716014" cy="714017"/>
            </a:xfrm>
            <a:prstGeom prst="rect">
              <a:avLst/>
            </a:prstGeom>
          </p:spPr>
        </p:pic>
        <p:pic>
          <p:nvPicPr>
            <p:cNvPr id="13" name="Picture 505"/>
            <p:cNvPicPr/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265071" y="1082159"/>
              <a:ext cx="674591" cy="601899"/>
            </a:xfrm>
            <a:prstGeom prst="rect">
              <a:avLst/>
            </a:prstGeom>
          </p:spPr>
        </p:pic>
        <p:pic>
          <p:nvPicPr>
            <p:cNvPr id="14" name="Picture 507"/>
            <p:cNvPicPr/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716014" y="379471"/>
              <a:ext cx="733766" cy="548790"/>
            </a:xfrm>
            <a:prstGeom prst="rect">
              <a:avLst/>
            </a:prstGeom>
          </p:spPr>
        </p:pic>
        <p:pic>
          <p:nvPicPr>
            <p:cNvPr id="15" name="Picture 509"/>
            <p:cNvPicPr/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939654" y="1093174"/>
              <a:ext cx="674591" cy="672710"/>
            </a:xfrm>
            <a:prstGeom prst="rect">
              <a:avLst/>
            </a:prstGeom>
          </p:spPr>
        </p:pic>
        <p:pic>
          <p:nvPicPr>
            <p:cNvPr id="16" name="Picture 511"/>
            <p:cNvPicPr/>
            <p:nvPr/>
          </p:nvPicPr>
          <p:blipFill>
            <a:blip r:embed="rId10"/>
            <a:stretch>
              <a:fillRect/>
            </a:stretch>
          </p:blipFill>
          <p:spPr>
            <a:xfrm flipV="1">
              <a:off x="4450685" y="993565"/>
              <a:ext cx="727849" cy="725819"/>
            </a:xfrm>
            <a:prstGeom prst="rect">
              <a:avLst/>
            </a:prstGeom>
          </p:spPr>
        </p:pic>
        <p:pic>
          <p:nvPicPr>
            <p:cNvPr id="17" name="Picture 513"/>
            <p:cNvPicPr/>
            <p:nvPr/>
          </p:nvPicPr>
          <p:blipFill>
            <a:blip r:embed="rId11"/>
            <a:stretch>
              <a:fillRect/>
            </a:stretch>
          </p:blipFill>
          <p:spPr>
            <a:xfrm flipV="1">
              <a:off x="3029" y="714017"/>
              <a:ext cx="307708" cy="849739"/>
            </a:xfrm>
            <a:prstGeom prst="rect">
              <a:avLst/>
            </a:prstGeom>
          </p:spPr>
        </p:pic>
        <p:pic>
          <p:nvPicPr>
            <p:cNvPr id="18" name="Picture 515"/>
            <p:cNvPicPr/>
            <p:nvPr/>
          </p:nvPicPr>
          <p:blipFill>
            <a:blip r:embed="rId12"/>
            <a:stretch>
              <a:fillRect/>
            </a:stretch>
          </p:blipFill>
          <p:spPr>
            <a:xfrm flipV="1">
              <a:off x="2124726" y="2113884"/>
              <a:ext cx="733766" cy="731720"/>
            </a:xfrm>
            <a:prstGeom prst="rect">
              <a:avLst/>
            </a:prstGeom>
          </p:spPr>
        </p:pic>
        <p:pic>
          <p:nvPicPr>
            <p:cNvPr id="19" name="Picture 517"/>
            <p:cNvPicPr/>
            <p:nvPr/>
          </p:nvPicPr>
          <p:blipFill>
            <a:blip r:embed="rId13"/>
            <a:stretch>
              <a:fillRect/>
            </a:stretch>
          </p:blipFill>
          <p:spPr>
            <a:xfrm flipV="1">
              <a:off x="3367158" y="2143153"/>
              <a:ext cx="579912" cy="767126"/>
            </a:xfrm>
            <a:prstGeom prst="rect">
              <a:avLst/>
            </a:prstGeom>
          </p:spPr>
        </p:pic>
        <p:pic>
          <p:nvPicPr>
            <p:cNvPr id="20" name="Picture 519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2498631" y="57744"/>
              <a:ext cx="1348086" cy="1344327"/>
            </a:xfrm>
            <a:prstGeom prst="rect">
              <a:avLst/>
            </a:prstGeom>
          </p:spPr>
        </p:pic>
        <p:sp>
          <p:nvSpPr>
            <p:cNvPr id="21" name="Shape 521"/>
            <p:cNvSpPr/>
            <p:nvPr/>
          </p:nvSpPr>
          <p:spPr>
            <a:xfrm>
              <a:off x="1789245" y="949898"/>
              <a:ext cx="633406" cy="0"/>
            </a:xfrm>
            <a:custGeom>
              <a:avLst/>
              <a:gdLst/>
              <a:ahLst/>
              <a:cxnLst/>
              <a:rect l="0" t="0" r="0" b="0"/>
              <a:pathLst>
                <a:path w="633406">
                  <a:moveTo>
                    <a:pt x="0" y="0"/>
                  </a:moveTo>
                  <a:lnTo>
                    <a:pt x="106909" y="0"/>
                  </a:lnTo>
                  <a:lnTo>
                    <a:pt x="223759" y="0"/>
                  </a:lnTo>
                  <a:lnTo>
                    <a:pt x="350472" y="0"/>
                  </a:lnTo>
                  <a:lnTo>
                    <a:pt x="486968" y="0"/>
                  </a:lnTo>
                  <a:lnTo>
                    <a:pt x="633406" y="0"/>
                  </a:lnTo>
                </a:path>
              </a:pathLst>
            </a:custGeom>
            <a:ln w="2454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2" name="Shape 522"/>
            <p:cNvSpPr/>
            <p:nvPr/>
          </p:nvSpPr>
          <p:spPr>
            <a:xfrm>
              <a:off x="2398271" y="899858"/>
              <a:ext cx="100361" cy="100080"/>
            </a:xfrm>
            <a:custGeom>
              <a:avLst/>
              <a:gdLst/>
              <a:ahLst/>
              <a:cxnLst/>
              <a:rect l="0" t="0" r="0" b="0"/>
              <a:pathLst>
                <a:path w="100361" h="100080">
                  <a:moveTo>
                    <a:pt x="0" y="0"/>
                  </a:moveTo>
                  <a:lnTo>
                    <a:pt x="100361" y="50040"/>
                  </a:lnTo>
                  <a:lnTo>
                    <a:pt x="0" y="100080"/>
                  </a:lnTo>
                  <a:cubicBezTo>
                    <a:pt x="15780" y="68530"/>
                    <a:pt x="15780" y="31472"/>
                    <a:pt x="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3" name="Rectangle 523"/>
            <p:cNvSpPr/>
            <p:nvPr/>
          </p:nvSpPr>
          <p:spPr>
            <a:xfrm>
              <a:off x="1643991" y="708037"/>
              <a:ext cx="1144853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vhodne enote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Shape 524"/>
            <p:cNvSpPr/>
            <p:nvPr/>
          </p:nvSpPr>
          <p:spPr>
            <a:xfrm>
              <a:off x="3690251" y="949898"/>
              <a:ext cx="633485" cy="0"/>
            </a:xfrm>
            <a:custGeom>
              <a:avLst/>
              <a:gdLst/>
              <a:ahLst/>
              <a:cxnLst/>
              <a:rect l="0" t="0" r="0" b="0"/>
              <a:pathLst>
                <a:path w="633485">
                  <a:moveTo>
                    <a:pt x="0" y="0"/>
                  </a:moveTo>
                  <a:lnTo>
                    <a:pt x="106988" y="0"/>
                  </a:lnTo>
                  <a:lnTo>
                    <a:pt x="223759" y="0"/>
                  </a:lnTo>
                  <a:lnTo>
                    <a:pt x="350472" y="0"/>
                  </a:lnTo>
                  <a:lnTo>
                    <a:pt x="487047" y="0"/>
                  </a:lnTo>
                  <a:lnTo>
                    <a:pt x="633485" y="0"/>
                  </a:lnTo>
                </a:path>
              </a:pathLst>
            </a:custGeom>
            <a:ln w="2454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5" name="Shape 525"/>
            <p:cNvSpPr/>
            <p:nvPr/>
          </p:nvSpPr>
          <p:spPr>
            <a:xfrm>
              <a:off x="4299356" y="899858"/>
              <a:ext cx="100361" cy="100080"/>
            </a:xfrm>
            <a:custGeom>
              <a:avLst/>
              <a:gdLst/>
              <a:ahLst/>
              <a:cxnLst/>
              <a:rect l="0" t="0" r="0" b="0"/>
              <a:pathLst>
                <a:path w="100361" h="100080">
                  <a:moveTo>
                    <a:pt x="0" y="0"/>
                  </a:moveTo>
                  <a:lnTo>
                    <a:pt x="100361" y="50040"/>
                  </a:lnTo>
                  <a:lnTo>
                    <a:pt x="0" y="100080"/>
                  </a:lnTo>
                  <a:cubicBezTo>
                    <a:pt x="15780" y="68530"/>
                    <a:pt x="15780" y="31472"/>
                    <a:pt x="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6" name="Rectangle 526"/>
            <p:cNvSpPr/>
            <p:nvPr/>
          </p:nvSpPr>
          <p:spPr>
            <a:xfrm>
              <a:off x="3590838" y="735969"/>
              <a:ext cx="1186817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izhodne enote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527"/>
            <p:cNvSpPr/>
            <p:nvPr/>
          </p:nvSpPr>
          <p:spPr>
            <a:xfrm>
              <a:off x="3325735" y="1474848"/>
              <a:ext cx="619694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vhodno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528"/>
            <p:cNvSpPr/>
            <p:nvPr/>
          </p:nvSpPr>
          <p:spPr>
            <a:xfrm>
              <a:off x="3791638" y="1474848"/>
              <a:ext cx="52478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/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529"/>
            <p:cNvSpPr/>
            <p:nvPr/>
          </p:nvSpPr>
          <p:spPr>
            <a:xfrm>
              <a:off x="3329681" y="1644797"/>
              <a:ext cx="714138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izhodne 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530"/>
            <p:cNvSpPr/>
            <p:nvPr/>
          </p:nvSpPr>
          <p:spPr>
            <a:xfrm>
              <a:off x="3400769" y="1814744"/>
              <a:ext cx="472679" cy="210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l-SI" sz="11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enote</a:t>
              </a:r>
              <a:endParaRPr lang="sl-SI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Shape 531"/>
            <p:cNvSpPr/>
            <p:nvPr/>
          </p:nvSpPr>
          <p:spPr>
            <a:xfrm>
              <a:off x="3125883" y="1583190"/>
              <a:ext cx="4261" cy="316843"/>
            </a:xfrm>
            <a:custGeom>
              <a:avLst/>
              <a:gdLst/>
              <a:ahLst/>
              <a:cxnLst/>
              <a:rect l="0" t="0" r="0" b="0"/>
              <a:pathLst>
                <a:path w="4261" h="316843">
                  <a:moveTo>
                    <a:pt x="4261" y="0"/>
                  </a:moveTo>
                  <a:lnTo>
                    <a:pt x="3314" y="70969"/>
                  </a:lnTo>
                  <a:lnTo>
                    <a:pt x="2288" y="147445"/>
                  </a:lnTo>
                  <a:lnTo>
                    <a:pt x="1183" y="229429"/>
                  </a:lnTo>
                  <a:lnTo>
                    <a:pt x="0" y="316843"/>
                  </a:lnTo>
                </a:path>
              </a:pathLst>
            </a:custGeom>
            <a:ln w="2454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32" name="Shape 532"/>
            <p:cNvSpPr/>
            <p:nvPr/>
          </p:nvSpPr>
          <p:spPr>
            <a:xfrm>
              <a:off x="3079648" y="1507422"/>
              <a:ext cx="100360" cy="100789"/>
            </a:xfrm>
            <a:custGeom>
              <a:avLst/>
              <a:gdLst/>
              <a:ahLst/>
              <a:cxnLst/>
              <a:rect l="0" t="0" r="0" b="0"/>
              <a:pathLst>
                <a:path w="100360" h="100789">
                  <a:moveTo>
                    <a:pt x="51521" y="0"/>
                  </a:moveTo>
                  <a:lnTo>
                    <a:pt x="100360" y="100789"/>
                  </a:lnTo>
                  <a:cubicBezTo>
                    <a:pt x="68958" y="84581"/>
                    <a:pt x="31797" y="84108"/>
                    <a:pt x="0" y="99451"/>
                  </a:cubicBezTo>
                  <a:lnTo>
                    <a:pt x="51521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33" name="Shape 533"/>
            <p:cNvSpPr/>
            <p:nvPr/>
          </p:nvSpPr>
          <p:spPr>
            <a:xfrm>
              <a:off x="3076018" y="1875091"/>
              <a:ext cx="100361" cy="100710"/>
            </a:xfrm>
            <a:custGeom>
              <a:avLst/>
              <a:gdLst/>
              <a:ahLst/>
              <a:cxnLst/>
              <a:rect l="0" t="0" r="0" b="0"/>
              <a:pathLst>
                <a:path w="100361" h="100710">
                  <a:moveTo>
                    <a:pt x="0" y="0"/>
                  </a:moveTo>
                  <a:cubicBezTo>
                    <a:pt x="31402" y="16129"/>
                    <a:pt x="68564" y="16601"/>
                    <a:pt x="100361" y="1338"/>
                  </a:cubicBezTo>
                  <a:lnTo>
                    <a:pt x="48839" y="10071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377754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jeni pravokotnik 1"/>
          <p:cNvSpPr/>
          <p:nvPr/>
        </p:nvSpPr>
        <p:spPr>
          <a:xfrm>
            <a:off x="8389092" y="1281786"/>
            <a:ext cx="2822313" cy="1031132"/>
          </a:xfrm>
          <a:prstGeom prst="roundRect">
            <a:avLst/>
          </a:prstGeom>
          <a:solidFill>
            <a:schemeClr val="bg1"/>
          </a:solidFill>
          <a:ln>
            <a:solidFill>
              <a:srgbClr val="ED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8389092" y="1479042"/>
            <a:ext cx="2822313" cy="636619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Zunanji pomnilnik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13252" y="1405982"/>
            <a:ext cx="10344211" cy="534089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Notranji pomnilnik: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RAM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notranji pomnilnik, podatki se po izklopu računalnika izgubijo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vanj lahko pišemo in iz njega beremo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ROM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read-only-memory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lahko ga samo beremo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tovarniško trajno zapisani podatki in ukazi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BIOS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Zunanji pomnilnik – trajni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naprave za shranjevanje z neposrednim dostopom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DASD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Direct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Access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Storage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Devices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vsaka lokacija ima naslov, ki ga lahko neposredno dosežemo 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trdi disk, CD, DVD, itn.</a:t>
            </a:r>
          </a:p>
          <a:p>
            <a:pPr lvl="3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čas dostopa </a:t>
            </a:r>
            <a:r>
              <a:rPr lang="sl-SI" sz="1900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ni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uniformen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SSD disk</a:t>
            </a:r>
          </a:p>
          <a:p>
            <a:pPr lvl="3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Čas dostopa </a:t>
            </a:r>
            <a:r>
              <a:rPr lang="sl-SI" sz="1900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je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uniformen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naprave za shranjevanje z zaporednim dostopom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SASD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Sequential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access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storage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devices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ne moremo dostopati do lokacij neposredno, ampak samo zaporedno 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magnetni trak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cxnSp>
        <p:nvCxnSpPr>
          <p:cNvPr id="7" name="Ukrivljen povezovalnik 6"/>
          <p:cNvCxnSpPr/>
          <p:nvPr/>
        </p:nvCxnSpPr>
        <p:spPr>
          <a:xfrm rot="5400000">
            <a:off x="7447571" y="2185687"/>
            <a:ext cx="2225446" cy="2479907"/>
          </a:xfrm>
          <a:prstGeom prst="curvedConnector2">
            <a:avLst/>
          </a:prstGeom>
          <a:ln w="28575">
            <a:solidFill>
              <a:srgbClr val="ED63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AB9E0D-A059-49BB-B05F-8C87BAA6B85C}"/>
                  </a:ext>
                </a:extLst>
              </p14:cNvPr>
              <p14:cNvContentPartPr/>
              <p14:nvPr/>
            </p14:nvContentPartPr>
            <p14:xfrm>
              <a:off x="2154600" y="4758480"/>
              <a:ext cx="1336680" cy="176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B9E0D-A059-49BB-B05F-8C87BAA6B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5240" y="4749120"/>
                <a:ext cx="1355400" cy="17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83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/>
        </p:nvGrpSpPr>
        <p:grpSpPr>
          <a:xfrm>
            <a:off x="5258594" y="3179768"/>
            <a:ext cx="6205583" cy="3384550"/>
            <a:chOff x="5258594" y="3179768"/>
            <a:chExt cx="6205583" cy="3384550"/>
          </a:xfrm>
        </p:grpSpPr>
        <p:grpSp>
          <p:nvGrpSpPr>
            <p:cNvPr id="3" name="Skupina 2"/>
            <p:cNvGrpSpPr/>
            <p:nvPr/>
          </p:nvGrpSpPr>
          <p:grpSpPr>
            <a:xfrm>
              <a:off x="5522482" y="3179768"/>
              <a:ext cx="5941695" cy="3384550"/>
              <a:chOff x="5604125" y="3362331"/>
              <a:chExt cx="5941695" cy="3384550"/>
            </a:xfrm>
          </p:grpSpPr>
          <p:pic>
            <p:nvPicPr>
              <p:cNvPr id="7" name="Picture 610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4125" y="3362331"/>
                <a:ext cx="5941695" cy="3384550"/>
              </a:xfrm>
              <a:prstGeom prst="rect">
                <a:avLst/>
              </a:prstGeom>
            </p:spPr>
          </p:pic>
          <p:sp>
            <p:nvSpPr>
              <p:cNvPr id="2" name="Zaobljeni pravokotnik 1"/>
              <p:cNvSpPr/>
              <p:nvPr/>
            </p:nvSpPr>
            <p:spPr>
              <a:xfrm>
                <a:off x="9330893" y="3645243"/>
                <a:ext cx="1283561" cy="536974"/>
              </a:xfrm>
              <a:prstGeom prst="roundRect">
                <a:avLst/>
              </a:prstGeom>
              <a:solidFill>
                <a:srgbClr val="F6FAE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600" dirty="0">
                    <a:solidFill>
                      <a:schemeClr val="tx1"/>
                    </a:solidFill>
                  </a:rPr>
                  <a:t>Bralno-pisalna glava</a:t>
                </a:r>
              </a:p>
            </p:txBody>
          </p:sp>
          <p:sp>
            <p:nvSpPr>
              <p:cNvPr id="8" name="Zaobljeni pravokotnik 7"/>
              <p:cNvSpPr/>
              <p:nvPr/>
            </p:nvSpPr>
            <p:spPr>
              <a:xfrm>
                <a:off x="7718854" y="6517406"/>
                <a:ext cx="927527" cy="229475"/>
              </a:xfrm>
              <a:prstGeom prst="roundRect">
                <a:avLst/>
              </a:prstGeom>
              <a:solidFill>
                <a:srgbClr val="F6FAE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l-SI" sz="1600" dirty="0">
                    <a:solidFill>
                      <a:schemeClr val="tx1"/>
                    </a:solidFill>
                  </a:rPr>
                  <a:t>Rotacija</a:t>
                </a:r>
              </a:p>
            </p:txBody>
          </p:sp>
        </p:grpSp>
        <p:sp>
          <p:nvSpPr>
            <p:cNvPr id="9" name="Zaobljeni pravokotnik 8"/>
            <p:cNvSpPr/>
            <p:nvPr/>
          </p:nvSpPr>
          <p:spPr>
            <a:xfrm>
              <a:off x="5258594" y="3999654"/>
              <a:ext cx="927527" cy="442317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Sled (</a:t>
              </a:r>
              <a:r>
                <a:rPr lang="sl-SI" sz="1600" dirty="0" err="1">
                  <a:solidFill>
                    <a:schemeClr val="tx1"/>
                  </a:solidFill>
                </a:rPr>
                <a:t>track</a:t>
              </a:r>
              <a:r>
                <a:rPr lang="sl-SI" sz="16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1470813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Naprave z neposrednim dostopom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Sestavni deli: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i="1" dirty="0">
                <a:latin typeface="Garamond"/>
                <a:cs typeface="Garamond"/>
                <a:sym typeface="Garamond" pitchFamily="18" charset="0"/>
              </a:rPr>
              <a:t>površina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surface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) vsebuje več sledi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i="1" dirty="0">
                <a:latin typeface="Garamond"/>
                <a:cs typeface="Garamond"/>
                <a:sym typeface="Garamond" pitchFamily="18" charset="0"/>
              </a:rPr>
              <a:t>sledi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tracks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): koncentrični krogi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i="1" dirty="0">
                <a:latin typeface="Garamond"/>
                <a:cs typeface="Garamond"/>
                <a:sym typeface="Garamond" pitchFamily="18" charset="0"/>
              </a:rPr>
              <a:t>sektorji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sectors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): naslovljivi segmenti na sledi z vnaprej določeno dolžino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i="1" dirty="0">
                <a:latin typeface="Garamond"/>
                <a:cs typeface="Garamond"/>
                <a:sym typeface="Garamond" pitchFamily="18" charset="0"/>
              </a:rPr>
              <a:t>bralno pisalna glava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i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Čas dostopa: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čas iskanja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seek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time)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premik glave na sled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zakasnitev (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latency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time)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rotacija začetka sektorja pod glavo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čas prenosa (transfer time)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rotacija celega sektorja pod glavo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075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18249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Kratka zgodovina računalništva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Matematične osnove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Grki: 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geometrija in logika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Egipčani, Babilonci: 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numerične metode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Indijci: 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desetiški sistem, koncept ničle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Kitajci, Perzijci: 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algoritmično reševanje problemov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it-IT" sz="2000" dirty="0">
                <a:latin typeface="Garamond"/>
                <a:cs typeface="Garamond"/>
                <a:sym typeface="Garamond" pitchFamily="18" charset="0"/>
              </a:rPr>
              <a:t>1614: </a:t>
            </a:r>
            <a:r>
              <a:rPr lang="it-IT" sz="2000" dirty="0" err="1">
                <a:latin typeface="Garamond"/>
                <a:cs typeface="Garamond"/>
                <a:sym typeface="Garamond" pitchFamily="18" charset="0"/>
              </a:rPr>
              <a:t>Škot</a:t>
            </a:r>
            <a:r>
              <a:rPr lang="it-IT" sz="2000" dirty="0">
                <a:latin typeface="Garamond"/>
                <a:cs typeface="Garamond"/>
                <a:sym typeface="Garamond" pitchFamily="18" charset="0"/>
              </a:rPr>
              <a:t> John Napier: </a:t>
            </a:r>
            <a:r>
              <a:rPr lang="it-IT" sz="2000" i="1" dirty="0">
                <a:latin typeface="Garamond"/>
                <a:cs typeface="Garamond"/>
                <a:sym typeface="Garamond" pitchFamily="18" charset="0"/>
              </a:rPr>
              <a:t>logaritmi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it-IT" sz="20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67" y="2212234"/>
            <a:ext cx="4735385" cy="2012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1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3895762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V/I krmilnik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4621755"/>
            <a:ext cx="3374378" cy="1710694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V/I naprave so več razredov počasnejše od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RAMa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V/I krmilnik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krmili V/I naprave, osvobodi procesor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42" name="Skupina 41"/>
          <p:cNvGrpSpPr/>
          <p:nvPr/>
        </p:nvGrpSpPr>
        <p:grpSpPr>
          <a:xfrm>
            <a:off x="3467281" y="1298152"/>
            <a:ext cx="8222129" cy="5266166"/>
            <a:chOff x="2944766" y="1115590"/>
            <a:chExt cx="8222129" cy="5266166"/>
          </a:xfrm>
        </p:grpSpPr>
        <p:grpSp>
          <p:nvGrpSpPr>
            <p:cNvPr id="30" name="Skupina 29"/>
            <p:cNvGrpSpPr/>
            <p:nvPr/>
          </p:nvGrpSpPr>
          <p:grpSpPr>
            <a:xfrm>
              <a:off x="2944766" y="2113249"/>
              <a:ext cx="8222129" cy="4268507"/>
              <a:chOff x="4128109" y="1680864"/>
              <a:chExt cx="8222129" cy="4268507"/>
            </a:xfrm>
          </p:grpSpPr>
          <p:grpSp>
            <p:nvGrpSpPr>
              <p:cNvPr id="2" name="Skupina 1"/>
              <p:cNvGrpSpPr/>
              <p:nvPr/>
            </p:nvGrpSpPr>
            <p:grpSpPr>
              <a:xfrm>
                <a:off x="4128109" y="1680864"/>
                <a:ext cx="5927962" cy="2791113"/>
                <a:chOff x="6195448" y="660970"/>
                <a:chExt cx="5927962" cy="2791113"/>
              </a:xfrm>
            </p:grpSpPr>
            <p:sp>
              <p:nvSpPr>
                <p:cNvPr id="10" name="Pravokotnik 9"/>
                <p:cNvSpPr/>
                <p:nvPr/>
              </p:nvSpPr>
              <p:spPr>
                <a:xfrm>
                  <a:off x="10054767" y="1553315"/>
                  <a:ext cx="2068643" cy="1898768"/>
                </a:xfrm>
                <a:prstGeom prst="rect">
                  <a:avLst/>
                </a:prstGeom>
                <a:solidFill>
                  <a:srgbClr val="ABDDF8"/>
                </a:solidFill>
                <a:ln>
                  <a:solidFill>
                    <a:srgbClr val="ABDD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 dirty="0"/>
                </a:p>
              </p:txBody>
            </p:sp>
            <p:sp>
              <p:nvSpPr>
                <p:cNvPr id="11" name="PoljeZBesedilom 10"/>
                <p:cNvSpPr txBox="1"/>
                <p:nvPr/>
              </p:nvSpPr>
              <p:spPr>
                <a:xfrm>
                  <a:off x="10283955" y="1804802"/>
                  <a:ext cx="1518545" cy="369332"/>
                </a:xfrm>
                <a:prstGeom prst="rect">
                  <a:avLst/>
                </a:prstGeom>
                <a:solidFill>
                  <a:srgbClr val="45BFF5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dirty="0"/>
                    <a:t>V/I izravnalnik</a:t>
                  </a:r>
                </a:p>
              </p:txBody>
            </p:sp>
            <p:sp>
              <p:nvSpPr>
                <p:cNvPr id="12" name="PoljeZBesedilom 11"/>
                <p:cNvSpPr txBox="1"/>
                <p:nvPr/>
              </p:nvSpPr>
              <p:spPr>
                <a:xfrm>
                  <a:off x="10192745" y="2764364"/>
                  <a:ext cx="1518545" cy="369332"/>
                </a:xfrm>
                <a:prstGeom prst="rect">
                  <a:avLst/>
                </a:prstGeom>
                <a:solidFill>
                  <a:srgbClr val="45BFF5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dirty="0" err="1"/>
                    <a:t>Control</a:t>
                  </a:r>
                  <a:r>
                    <a:rPr lang="sl-SI" dirty="0"/>
                    <a:t>/</a:t>
                  </a:r>
                  <a:r>
                    <a:rPr lang="sl-SI" dirty="0" err="1"/>
                    <a:t>logic</a:t>
                  </a:r>
                  <a:endParaRPr lang="sl-SI" dirty="0"/>
                </a:p>
              </p:txBody>
            </p:sp>
            <p:grpSp>
              <p:nvGrpSpPr>
                <p:cNvPr id="13" name="Skupina 12"/>
                <p:cNvGrpSpPr/>
                <p:nvPr/>
              </p:nvGrpSpPr>
              <p:grpSpPr>
                <a:xfrm>
                  <a:off x="6195448" y="660970"/>
                  <a:ext cx="5927962" cy="1452716"/>
                  <a:chOff x="6313114" y="2517496"/>
                  <a:chExt cx="5927962" cy="1452716"/>
                </a:xfrm>
              </p:grpSpPr>
              <p:cxnSp>
                <p:nvCxnSpPr>
                  <p:cNvPr id="14" name="Raven povezovalnik 13"/>
                  <p:cNvCxnSpPr/>
                  <p:nvPr/>
                </p:nvCxnSpPr>
                <p:spPr>
                  <a:xfrm>
                    <a:off x="6313114" y="2517496"/>
                    <a:ext cx="5927962" cy="0"/>
                  </a:xfrm>
                  <a:prstGeom prst="line">
                    <a:avLst/>
                  </a:prstGeom>
                  <a:ln w="38100">
                    <a:solidFill>
                      <a:srgbClr val="4A98A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Pravokotnik 14"/>
                  <p:cNvSpPr/>
                  <p:nvPr/>
                </p:nvSpPr>
                <p:spPr>
                  <a:xfrm>
                    <a:off x="6334279" y="3069951"/>
                    <a:ext cx="1543987" cy="900261"/>
                  </a:xfrm>
                  <a:prstGeom prst="rect">
                    <a:avLst/>
                  </a:prstGeom>
                  <a:solidFill>
                    <a:srgbClr val="ABDDF8"/>
                  </a:solidFill>
                  <a:ln>
                    <a:solidFill>
                      <a:srgbClr val="ABDD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l-SI" sz="2000" dirty="0">
                        <a:solidFill>
                          <a:schemeClr val="tx1"/>
                        </a:solidFill>
                      </a:rPr>
                      <a:t>Procesor</a:t>
                    </a:r>
                  </a:p>
                </p:txBody>
              </p:sp>
              <p:sp>
                <p:nvSpPr>
                  <p:cNvPr id="17" name="Pravokotnik 16"/>
                  <p:cNvSpPr/>
                  <p:nvPr/>
                </p:nvSpPr>
                <p:spPr>
                  <a:xfrm>
                    <a:off x="8307536" y="3058594"/>
                    <a:ext cx="1543987" cy="900261"/>
                  </a:xfrm>
                  <a:prstGeom prst="rect">
                    <a:avLst/>
                  </a:prstGeom>
                  <a:solidFill>
                    <a:srgbClr val="ABDDF8"/>
                  </a:solidFill>
                  <a:ln>
                    <a:solidFill>
                      <a:srgbClr val="ABDD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l-SI" sz="2000" dirty="0">
                        <a:solidFill>
                          <a:schemeClr val="tx1"/>
                        </a:solidFill>
                      </a:rPr>
                      <a:t>Pomnilnik</a:t>
                    </a:r>
                  </a:p>
                </p:txBody>
              </p:sp>
              <p:cxnSp>
                <p:nvCxnSpPr>
                  <p:cNvPr id="20" name="Raven povezovalnik 19"/>
                  <p:cNvCxnSpPr>
                    <a:stCxn id="15" idx="0"/>
                  </p:cNvCxnSpPr>
                  <p:nvPr/>
                </p:nvCxnSpPr>
                <p:spPr>
                  <a:xfrm flipH="1" flipV="1">
                    <a:off x="7106272" y="2517496"/>
                    <a:ext cx="1" cy="5524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Raven povezovalnik 20"/>
                  <p:cNvCxnSpPr/>
                  <p:nvPr/>
                </p:nvCxnSpPr>
                <p:spPr>
                  <a:xfrm flipH="1" flipV="1">
                    <a:off x="11160891" y="2517496"/>
                    <a:ext cx="2" cy="8930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Raven povezovalnik 21"/>
                  <p:cNvCxnSpPr>
                    <a:stCxn id="17" idx="0"/>
                  </p:cNvCxnSpPr>
                  <p:nvPr/>
                </p:nvCxnSpPr>
                <p:spPr>
                  <a:xfrm flipH="1" flipV="1">
                    <a:off x="9079529" y="2517496"/>
                    <a:ext cx="1" cy="54109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" name="Desni zaviti oklepaj 2"/>
              <p:cNvSpPr/>
              <p:nvPr/>
            </p:nvSpPr>
            <p:spPr>
              <a:xfrm>
                <a:off x="10509425" y="2350308"/>
                <a:ext cx="427602" cy="2344569"/>
              </a:xfrm>
              <a:prstGeom prst="rightBrace">
                <a:avLst/>
              </a:prstGeom>
              <a:ln>
                <a:solidFill>
                  <a:srgbClr val="4A98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sp>
            <p:nvSpPr>
              <p:cNvPr id="24" name="Desni zaviti oklepaj 23"/>
              <p:cNvSpPr/>
              <p:nvPr/>
            </p:nvSpPr>
            <p:spPr>
              <a:xfrm>
                <a:off x="10509425" y="5013075"/>
                <a:ext cx="351056" cy="93629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sp>
            <p:nvSpPr>
              <p:cNvPr id="25" name="Elipsa 24"/>
              <p:cNvSpPr/>
              <p:nvPr/>
            </p:nvSpPr>
            <p:spPr>
              <a:xfrm>
                <a:off x="8596249" y="5013075"/>
                <a:ext cx="759273" cy="772341"/>
              </a:xfrm>
              <a:prstGeom prst="ellipse">
                <a:avLst/>
              </a:prstGeom>
              <a:solidFill>
                <a:srgbClr val="ABDDF8"/>
              </a:solidFill>
              <a:ln>
                <a:solidFill>
                  <a:srgbClr val="ABDD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l-SI"/>
              </a:p>
            </p:txBody>
          </p:sp>
          <p:cxnSp>
            <p:nvCxnSpPr>
              <p:cNvPr id="26" name="Raven povezovalnik 25"/>
              <p:cNvCxnSpPr/>
              <p:nvPr/>
            </p:nvCxnSpPr>
            <p:spPr>
              <a:xfrm flipH="1" flipV="1">
                <a:off x="8975887" y="4471977"/>
                <a:ext cx="1" cy="541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PoljeZBesedilom 27"/>
              <p:cNvSpPr txBox="1"/>
              <p:nvPr/>
            </p:nvSpPr>
            <p:spPr>
              <a:xfrm>
                <a:off x="10963647" y="3354505"/>
                <a:ext cx="138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l-SI" dirty="0"/>
                  <a:t>V/I krmilnik</a:t>
                </a:r>
              </a:p>
            </p:txBody>
          </p:sp>
          <p:sp>
            <p:nvSpPr>
              <p:cNvPr id="29" name="PoljeZBesedilom 28"/>
              <p:cNvSpPr txBox="1"/>
              <p:nvPr/>
            </p:nvSpPr>
            <p:spPr>
              <a:xfrm>
                <a:off x="10937027" y="5300255"/>
                <a:ext cx="127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l-SI" dirty="0"/>
                  <a:t>V/I naprava</a:t>
                </a:r>
              </a:p>
            </p:txBody>
          </p:sp>
        </p:grpSp>
        <p:sp>
          <p:nvSpPr>
            <p:cNvPr id="34" name="Lok 33"/>
            <p:cNvSpPr/>
            <p:nvPr/>
          </p:nvSpPr>
          <p:spPr>
            <a:xfrm>
              <a:off x="3737924" y="1483879"/>
              <a:ext cx="4054619" cy="1352654"/>
            </a:xfrm>
            <a:prstGeom prst="arc">
              <a:avLst>
                <a:gd name="adj1" fmla="val 11082171"/>
                <a:gd name="adj2" fmla="val 2158189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36" name="Leva puščica 35"/>
            <p:cNvSpPr/>
            <p:nvPr/>
          </p:nvSpPr>
          <p:spPr>
            <a:xfrm rot="18781213">
              <a:off x="3722356" y="1891917"/>
              <a:ext cx="239847" cy="1588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37" name="Lok 36"/>
            <p:cNvSpPr/>
            <p:nvPr/>
          </p:nvSpPr>
          <p:spPr>
            <a:xfrm>
              <a:off x="5670944" y="1727645"/>
              <a:ext cx="2148110" cy="1061931"/>
            </a:xfrm>
            <a:prstGeom prst="arc">
              <a:avLst>
                <a:gd name="adj1" fmla="val 11330468"/>
                <a:gd name="adj2" fmla="val 201532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38" name="Leva puščica 37"/>
            <p:cNvSpPr/>
            <p:nvPr/>
          </p:nvSpPr>
          <p:spPr>
            <a:xfrm rot="12828984">
              <a:off x="7502260" y="1892498"/>
              <a:ext cx="239847" cy="1588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0" name="PoljeZBesedilom 39"/>
            <p:cNvSpPr txBox="1"/>
            <p:nvPr/>
          </p:nvSpPr>
          <p:spPr>
            <a:xfrm>
              <a:off x="4629758" y="1115590"/>
              <a:ext cx="216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dirty="0"/>
                <a:t>Prekinitev signala </a:t>
              </a:r>
            </a:p>
          </p:txBody>
        </p:sp>
        <p:sp>
          <p:nvSpPr>
            <p:cNvPr id="41" name="PoljeZBesedilom 40"/>
            <p:cNvSpPr txBox="1"/>
            <p:nvPr/>
          </p:nvSpPr>
          <p:spPr>
            <a:xfrm>
              <a:off x="6099307" y="1706864"/>
              <a:ext cx="138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dirty="0"/>
                <a:t>Podatki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72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Aritmetično-logična enota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180105"/>
            <a:ext cx="6201556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ALE je del procesorja (skupaj s krmilno enoto)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Vsebuje vezja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 aritmetiko: +, -, *, /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 primerjanje in logiko: =, IN, ALI, NE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Vsebuje registre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izredno hitre namenske pomnilniške enote povezane z vezjem ALE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Podatkovna pot (Data path)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kako potuje informacija v ALE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 registrov na vezja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 vezij nazaj na registre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32" name="Skupina 31"/>
          <p:cNvGrpSpPr/>
          <p:nvPr/>
        </p:nvGrpSpPr>
        <p:grpSpPr>
          <a:xfrm>
            <a:off x="6730321" y="1306524"/>
            <a:ext cx="4221697" cy="5085623"/>
            <a:chOff x="6800005" y="1153416"/>
            <a:chExt cx="4631961" cy="5501847"/>
          </a:xfrm>
        </p:grpSpPr>
        <p:sp>
          <p:nvSpPr>
            <p:cNvPr id="8" name="Pravokotnik 7"/>
            <p:cNvSpPr/>
            <p:nvPr/>
          </p:nvSpPr>
          <p:spPr>
            <a:xfrm>
              <a:off x="6800005" y="1912273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Register A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8343991" y="5031365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Register C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9887979" y="1912272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Register B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8343992" y="3407467"/>
              <a:ext cx="1543987" cy="900261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dirty="0">
                  <a:solidFill>
                    <a:schemeClr val="tx1"/>
                  </a:solidFill>
                </a:rPr>
                <a:t>ALE</a:t>
              </a:r>
            </a:p>
          </p:txBody>
        </p:sp>
        <p:cxnSp>
          <p:nvCxnSpPr>
            <p:cNvPr id="3" name="Kolenski povezovalnik 2"/>
            <p:cNvCxnSpPr>
              <a:stCxn id="8" idx="2"/>
              <a:endCxn id="11" idx="1"/>
            </p:cNvCxnSpPr>
            <p:nvPr/>
          </p:nvCxnSpPr>
          <p:spPr>
            <a:xfrm rot="16200000" flipH="1">
              <a:off x="7435463" y="2949069"/>
              <a:ext cx="1045064" cy="77199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Kolenski povezovalnik 12"/>
            <p:cNvCxnSpPr>
              <a:stCxn id="10" idx="2"/>
              <a:endCxn id="11" idx="3"/>
            </p:cNvCxnSpPr>
            <p:nvPr/>
          </p:nvCxnSpPr>
          <p:spPr>
            <a:xfrm rot="5400000">
              <a:off x="9751444" y="2949068"/>
              <a:ext cx="1045065" cy="77199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Kolenski povezovalnik 14"/>
            <p:cNvCxnSpPr>
              <a:stCxn id="11" idx="2"/>
              <a:endCxn id="9" idx="0"/>
            </p:cNvCxnSpPr>
            <p:nvPr/>
          </p:nvCxnSpPr>
          <p:spPr>
            <a:xfrm rot="5400000">
              <a:off x="8754168" y="4669546"/>
              <a:ext cx="72363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Kolenski povezovalnik 27"/>
            <p:cNvCxnSpPr/>
            <p:nvPr/>
          </p:nvCxnSpPr>
          <p:spPr>
            <a:xfrm rot="5400000">
              <a:off x="8754166" y="6293444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Kolenski povezovalnik 28"/>
            <p:cNvCxnSpPr/>
            <p:nvPr/>
          </p:nvCxnSpPr>
          <p:spPr>
            <a:xfrm rot="5400000">
              <a:off x="7210180" y="1550453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Kolenski povezovalnik 29"/>
            <p:cNvCxnSpPr/>
            <p:nvPr/>
          </p:nvCxnSpPr>
          <p:spPr>
            <a:xfrm rot="5400000">
              <a:off x="10298153" y="1515234"/>
              <a:ext cx="723637" cy="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655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Organizacija ALE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69714"/>
            <a:ext cx="10344211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Podatkovna pot s 16 registri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723"/>
          <p:cNvPicPr/>
          <p:nvPr/>
        </p:nvPicPr>
        <p:blipFill>
          <a:blip r:embed="rId2"/>
          <a:stretch>
            <a:fillRect/>
          </a:stretch>
        </p:blipFill>
        <p:spPr>
          <a:xfrm>
            <a:off x="6465651" y="757878"/>
            <a:ext cx="3657600" cy="5806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937466-DC7D-4733-A4F2-36A0010D5D6B}"/>
                  </a:ext>
                </a:extLst>
              </p14:cNvPr>
              <p14:cNvContentPartPr/>
              <p14:nvPr/>
            </p14:nvContentPartPr>
            <p14:xfrm>
              <a:off x="4424760" y="605160"/>
              <a:ext cx="5522760" cy="450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937466-DC7D-4733-A4F2-36A0010D5D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5400" y="595800"/>
                <a:ext cx="5541480" cy="45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66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Vezja ALE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Vezja za izvajanje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operacij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a+b</a:t>
            </a:r>
            <a:endParaRPr lang="en-US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a=b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a-b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a*b, a/b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a&lt;b, a&gt;b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a AND b, a OR b, NOT a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Kako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izbrati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katero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operacijo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2000" dirty="0" err="1">
                <a:latin typeface="Garamond"/>
                <a:cs typeface="Garamond"/>
                <a:sym typeface="Garamond" pitchFamily="18" charset="0"/>
              </a:rPr>
              <a:t>izvesti</a:t>
            </a: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1900" b="1" dirty="0" err="1">
                <a:latin typeface="Garamond"/>
                <a:cs typeface="Garamond"/>
                <a:sym typeface="Garamond" pitchFamily="18" charset="0"/>
              </a:rPr>
              <a:t>opcija</a:t>
            </a:r>
            <a:r>
              <a:rPr lang="en-US" sz="1900" b="1" dirty="0">
                <a:latin typeface="Garamond"/>
                <a:cs typeface="Garamond"/>
                <a:sym typeface="Garamond" pitchFamily="18" charset="0"/>
              </a:rPr>
              <a:t> 1: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dekoder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signalizira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katero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vezje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naj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se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uporabi</a:t>
            </a:r>
            <a:endParaRPr lang="en-US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1900" b="1" dirty="0" err="1">
                <a:latin typeface="Garamond"/>
                <a:cs typeface="Garamond"/>
                <a:sym typeface="Garamond" pitchFamily="18" charset="0"/>
              </a:rPr>
              <a:t>opcija</a:t>
            </a:r>
            <a:r>
              <a:rPr lang="en-US" sz="1900" b="1" dirty="0">
                <a:latin typeface="Garamond"/>
                <a:cs typeface="Garamond"/>
                <a:sym typeface="Garamond" pitchFamily="18" charset="0"/>
              </a:rPr>
              <a:t> 2: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požene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se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vsa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vezja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, z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multiplekserjem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se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izbere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pravi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izhod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običajna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US" sz="1900" dirty="0" err="1">
                <a:latin typeface="Garamond"/>
                <a:cs typeface="Garamond"/>
                <a:sym typeface="Garamond" pitchFamily="18" charset="0"/>
              </a:rPr>
              <a:t>implementacija</a:t>
            </a:r>
            <a:r>
              <a:rPr lang="en-US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11898"/>
          <p:cNvGrpSpPr/>
          <p:nvPr/>
        </p:nvGrpSpPr>
        <p:grpSpPr>
          <a:xfrm>
            <a:off x="5260903" y="1818715"/>
            <a:ext cx="5263513" cy="2552700"/>
            <a:chOff x="0" y="0"/>
            <a:chExt cx="5263896" cy="2552700"/>
          </a:xfrm>
        </p:grpSpPr>
        <p:pic>
          <p:nvPicPr>
            <p:cNvPr id="8" name="Picture 76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570988" cy="2552700"/>
            </a:xfrm>
            <a:prstGeom prst="rect">
              <a:avLst/>
            </a:prstGeom>
          </p:spPr>
        </p:pic>
        <p:pic>
          <p:nvPicPr>
            <p:cNvPr id="9" name="Picture 76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53868" y="178308"/>
              <a:ext cx="2510028" cy="2110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60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ALE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406768"/>
            <a:ext cx="3147071" cy="396658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Uporaba multiplekserja za izbor pravega rezultata ALE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	Podatki pridejo (od zunaj) na registre ALE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	Signal pride na multiplekser in signalizira pravo operacijo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	Rezultat se zapiše nazaj v registre, od koder gre ven iz ALE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784"/>
          <p:cNvPicPr/>
          <p:nvPr/>
        </p:nvPicPr>
        <p:blipFill>
          <a:blip r:embed="rId2"/>
          <a:stretch>
            <a:fillRect/>
          </a:stretch>
        </p:blipFill>
        <p:spPr>
          <a:xfrm>
            <a:off x="4039690" y="2406768"/>
            <a:ext cx="7696200" cy="36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6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1397517" y="1631986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Organizacija ALE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797"/>
          <p:cNvPicPr/>
          <p:nvPr/>
        </p:nvPicPr>
        <p:blipFill>
          <a:blip r:embed="rId2"/>
          <a:stretch>
            <a:fillRect/>
          </a:stretch>
        </p:blipFill>
        <p:spPr>
          <a:xfrm>
            <a:off x="5779913" y="1335411"/>
            <a:ext cx="4067175" cy="54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4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Krmilna enota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 je shranjen v pomnilniku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Zaporedje ukazov v strojnem jeziku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Krmilna enota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prebere iz pomnilnika naslednji ukaz, ki naj se izvede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dekodira ukaz (ugotovi kaj naj se stori)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izvede ukaz – pošlje ustrezni ukaz 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ALE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pomnilniku, ali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V/I krmilnikom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7135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2" cy="4490859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Format ukaza v strojnem jeziku: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koda operacije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naslovi pomnilniških lokacij z operandi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op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code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 9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naslov X: 99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naslov Y: 100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ADD X,Y: sešteje števili in zapiše rezultat nazaj na lokacijo Y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ADD X,Y: 00001001 0000000001100011 0000000001100100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70102"/>
              </p:ext>
            </p:extLst>
          </p:nvPr>
        </p:nvGraphicFramePr>
        <p:xfrm>
          <a:off x="5070763" y="3481177"/>
          <a:ext cx="6567055" cy="7010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{21E4AEA4-8DFA-4A89-87EB-49C32662AFE0}</a:tableStyleId>
              </a:tblPr>
              <a:tblGrid>
                <a:gridCol w="188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197">
                <a:tc>
                  <a:txBody>
                    <a:bodyPr/>
                    <a:lstStyle/>
                    <a:p>
                      <a:pPr algn="ctr"/>
                      <a:r>
                        <a:rPr lang="sl-SI" sz="2000" dirty="0">
                          <a:solidFill>
                            <a:schemeClr val="tx1"/>
                          </a:solidFill>
                        </a:rPr>
                        <a:t>Operacijska koda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Naslovno polje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Naslovno polje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PoljeZBesedilom 7"/>
          <p:cNvSpPr txBox="1"/>
          <p:nvPr/>
        </p:nvSpPr>
        <p:spPr>
          <a:xfrm>
            <a:off x="3948544" y="3659904"/>
            <a:ext cx="700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2000" dirty="0"/>
          </a:p>
          <a:p>
            <a:r>
              <a:rPr lang="nb-NO" sz="2000" dirty="0"/>
              <a:t>primer</a:t>
            </a:r>
          </a:p>
          <a:p>
            <a:r>
              <a:rPr lang="nb-NO" sz="2000" dirty="0"/>
              <a:t>št. bitov:</a:t>
            </a:r>
            <a:r>
              <a:rPr lang="sl-SI" sz="2000" dirty="0"/>
              <a:t>          </a:t>
            </a:r>
            <a:r>
              <a:rPr lang="nb-NO" sz="2000" dirty="0"/>
              <a:t> </a:t>
            </a:r>
            <a:r>
              <a:rPr lang="sl-SI" sz="2000" dirty="0"/>
              <a:t>       </a:t>
            </a:r>
            <a:r>
              <a:rPr lang="nb-NO" sz="2000" dirty="0"/>
              <a:t>8 </a:t>
            </a:r>
            <a:r>
              <a:rPr lang="sl-SI" sz="2000" dirty="0"/>
              <a:t>                           </a:t>
            </a:r>
            <a:r>
              <a:rPr lang="nb-NO" sz="2000" dirty="0"/>
              <a:t>16 </a:t>
            </a:r>
            <a:r>
              <a:rPr lang="sl-SI" sz="2000" dirty="0"/>
              <a:t>                         </a:t>
            </a:r>
            <a:r>
              <a:rPr lang="nb-NO" sz="2000" dirty="0"/>
              <a:t>16</a:t>
            </a:r>
          </a:p>
          <a:p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317363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29588" y="1346512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Nabor strojnih ukazov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29587" y="1844663"/>
            <a:ext cx="10344211" cy="490221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Nabor ukazov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set)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Strojni ukazi so implementirani za posamezen čip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procesorji niso kompatibilni na nivoju strojnih ukazov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Računalniki RISC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Reduced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Set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Computers</a:t>
            </a:r>
            <a:endParaRPr lang="sl-SI" sz="21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malo ukazov, ki se zelo hitro izvedejo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enostaven design strojne opreme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Računalniki CISC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Complex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Set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Computers</a:t>
            </a:r>
            <a:endParaRPr lang="sl-SI" sz="21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velika množica ukazov, tudi bolj kompleksnih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kompleksen design strojne opreme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Moderni računalniki: mešanica pristopov RISC in CISC 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Štiri skupine strojnih ukazov: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Prenos podatkov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Aritmetika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Primerjanje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Vejitve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5584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30851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1893633"/>
            <a:ext cx="5647521" cy="4670685"/>
          </a:xfrm>
          <a:ln>
            <a:solidFill>
              <a:srgbClr val="ED6363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  <a:sym typeface="Garamond" pitchFamily="18" charset="0"/>
              </a:rPr>
              <a:t>1. Prenos podatkov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prenos podatkov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pomnilniška lokacija -&gt; register ALE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register ALE -&gt; pomnilniška lokacija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ena pomnilniška lokacija -&gt; druga pomnilniška lokacija</a:t>
            </a:r>
          </a:p>
          <a:p>
            <a:pPr lvl="2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en register ALE -&gt; drugi register ALE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b="1" dirty="0">
                <a:latin typeface="Garamond"/>
                <a:cs typeface="Garamond"/>
                <a:sym typeface="Garamond" pitchFamily="18" charset="0"/>
              </a:rPr>
              <a:t>Primeri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LOAD X naloži vsebino pomnilniške lokacije v register R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STORE X shrani vsebino registra R na pomnilniško lokacijo X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MOVE X,Y kopiraj vsebino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pomn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. lokacije X na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pomn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. lokacijo Y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Pravokotnik 2"/>
          <p:cNvSpPr/>
          <p:nvPr/>
        </p:nvSpPr>
        <p:spPr>
          <a:xfrm>
            <a:off x="6691746" y="2500553"/>
            <a:ext cx="4435343" cy="3456844"/>
          </a:xfrm>
          <a:prstGeom prst="rect">
            <a:avLst/>
          </a:prstGeom>
          <a:ln>
            <a:solidFill>
              <a:srgbClr val="ED6363"/>
            </a:solidFill>
          </a:ln>
        </p:spPr>
        <p:txBody>
          <a:bodyPr wrap="square">
            <a:spAutoFit/>
          </a:bodyPr>
          <a:lstStyle/>
          <a:p>
            <a:r>
              <a:rPr lang="sl-SI" sz="2200" b="1" dirty="0">
                <a:latin typeface="Garamond"/>
                <a:cs typeface="Garamond"/>
              </a:rPr>
              <a:t>2. Aritmetika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</a:rPr>
              <a:t>Aritmetične in logične operacije v ALE: +, -, *, /, IN, ALI, NE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b="1" dirty="0">
                <a:latin typeface="Garamond"/>
                <a:cs typeface="Garamond"/>
              </a:rPr>
              <a:t>Primeri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ADD X,Y,Z 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(Z)=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(X)+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(Y) </a:t>
            </a:r>
            <a:r>
              <a:rPr lang="sl-SI" dirty="0" err="1">
                <a:latin typeface="Garamond"/>
                <a:cs typeface="Garamond"/>
              </a:rPr>
              <a:t>tro</a:t>
            </a:r>
            <a:r>
              <a:rPr lang="sl-SI" dirty="0">
                <a:latin typeface="Garamond"/>
                <a:cs typeface="Garamond"/>
              </a:rPr>
              <a:t>-naslovni ukaz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ADD X,Y 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(Y)=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(X)+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(Y) </a:t>
            </a:r>
            <a:r>
              <a:rPr lang="sl-SI" dirty="0" err="1">
                <a:latin typeface="Garamond"/>
                <a:cs typeface="Garamond"/>
              </a:rPr>
              <a:t>dvo</a:t>
            </a:r>
            <a:r>
              <a:rPr lang="sl-SI" dirty="0">
                <a:latin typeface="Garamond"/>
                <a:cs typeface="Garamond"/>
              </a:rPr>
              <a:t>-naslovni ukaz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ADD X R=</a:t>
            </a:r>
            <a:r>
              <a:rPr lang="sl-SI" dirty="0" err="1">
                <a:latin typeface="Garamond"/>
                <a:cs typeface="Garamond"/>
              </a:rPr>
              <a:t>vr</a:t>
            </a:r>
            <a:r>
              <a:rPr lang="sl-SI" dirty="0">
                <a:latin typeface="Garamond"/>
                <a:cs typeface="Garamond"/>
              </a:rPr>
              <a:t>(X)+R eno-naslovni ukaz</a:t>
            </a:r>
          </a:p>
        </p:txBody>
      </p:sp>
    </p:spTree>
    <p:extLst>
      <p:ext uri="{BB962C8B-B14F-4D97-AF65-F5344CB8AC3E}">
        <p14:creationId xmlns:p14="http://schemas.microsoft.com/office/powerpoint/2010/main" val="167037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360609" y="137645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Zgodnje obdobje: do leta 1940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360609" y="2067791"/>
            <a:ext cx="6130343" cy="4212042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Mehanska računala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1623: Nemec Wilhelm Schickard, naprava za seštevanje, odštevanje in množenje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1642: Francoz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Blaise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Pascal,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Pascalina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prvo digitalno računalo, naprava za seštevanje in odštevanje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1674: Nemec Wilhelm Leibniz,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Leibnizovo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kolo, naprava za seštevanje, odštevanje, množenje, deljenje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Brez pomnilnika,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neprogramabilni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12" name="Group 7157"/>
          <p:cNvGrpSpPr/>
          <p:nvPr/>
        </p:nvGrpSpPr>
        <p:grpSpPr>
          <a:xfrm>
            <a:off x="6490952" y="1202980"/>
            <a:ext cx="2450465" cy="5404862"/>
            <a:chOff x="0" y="0"/>
            <a:chExt cx="2450592" cy="5405255"/>
          </a:xfrm>
        </p:grpSpPr>
        <p:pic>
          <p:nvPicPr>
            <p:cNvPr id="13" name="Picture 53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3964" y="0"/>
              <a:ext cx="1652016" cy="203758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Picture 54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42721" y="3690755"/>
              <a:ext cx="1714500" cy="17145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5" name="Picture 54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80844"/>
              <a:ext cx="2450592" cy="18379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6" name="Picture 541"/>
          <p:cNvPicPr/>
          <p:nvPr/>
        </p:nvPicPr>
        <p:blipFill>
          <a:blip r:embed="rId5"/>
          <a:stretch>
            <a:fillRect/>
          </a:stretch>
        </p:blipFill>
        <p:spPr>
          <a:xfrm>
            <a:off x="9415356" y="2447795"/>
            <a:ext cx="158877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70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Strojni ukazi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89592" y="2535134"/>
            <a:ext cx="5190321" cy="3846622"/>
          </a:xfrm>
          <a:ln>
            <a:solidFill>
              <a:srgbClr val="ED6363"/>
            </a:solidFill>
          </a:ln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</a:rPr>
              <a:t>3. Primerjanje 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rezultat primerjanja postavi vrednosti bitov pogojnih kod 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primer: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</a:rPr>
              <a:t>COMPARE X,Y primerja vrednosti </a:t>
            </a:r>
            <a:r>
              <a:rPr lang="sl-SI" sz="1800" dirty="0" err="1">
                <a:latin typeface="Garamond"/>
                <a:cs typeface="Garamond"/>
              </a:rPr>
              <a:t>pomn</a:t>
            </a:r>
            <a:r>
              <a:rPr lang="sl-SI" sz="1800" dirty="0">
                <a:latin typeface="Garamond"/>
                <a:cs typeface="Garamond"/>
              </a:rPr>
              <a:t>. lokacij X in Y in postavi vrednosti pogojnih kod: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(X)&gt;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GT=1, EQ=0, LT=0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(X)=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GT=0, EQ=1, LT=0 </a:t>
            </a:r>
          </a:p>
          <a:p>
            <a:pPr lvl="2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(X) &lt;</a:t>
            </a:r>
            <a:r>
              <a:rPr lang="sl-SI" sz="1800" dirty="0" err="1">
                <a:latin typeface="Garamond"/>
                <a:cs typeface="Garamond"/>
              </a:rPr>
              <a:t>vr</a:t>
            </a:r>
            <a:r>
              <a:rPr lang="sl-SI" sz="1800" dirty="0">
                <a:latin typeface="Garamond"/>
                <a:cs typeface="Garamond"/>
              </a:rPr>
              <a:t>(Y) GT=0, EQ=0, LT=1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6160234" y="1569640"/>
            <a:ext cx="5436021" cy="4148315"/>
          </a:xfrm>
          <a:prstGeom prst="rect">
            <a:avLst/>
          </a:prstGeom>
          <a:noFill/>
          <a:ln>
            <a:solidFill>
              <a:srgbClr val="ED6363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b="1" dirty="0">
                <a:latin typeface="Garamond"/>
                <a:cs typeface="Garamond"/>
              </a:rPr>
              <a:t>4. Vejitve 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</a:rPr>
              <a:t>spreminjanje normalnega zaporednega toka ukazov 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</a:rPr>
              <a:t>tipično po ukazu za primerjanje </a:t>
            </a:r>
          </a:p>
          <a:p>
            <a:pPr marL="685800" lvl="1" indent="-22860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</a:rPr>
              <a:t>primeri: 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JUMP X vzemi naslednji ukaz s </a:t>
            </a:r>
            <a:r>
              <a:rPr lang="sl-SI" dirty="0" err="1">
                <a:latin typeface="Garamond"/>
                <a:cs typeface="Garamond"/>
              </a:rPr>
              <a:t>pomn</a:t>
            </a:r>
            <a:r>
              <a:rPr lang="sl-SI" dirty="0">
                <a:latin typeface="Garamond"/>
                <a:cs typeface="Garamond"/>
              </a:rPr>
              <a:t>. lokacije X 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JUMPGT X skoči samo, če je indikator GT postavljen na 1 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JUMPGE X skoči, če sta GT ali EQ indikatorja postavljena na 1 </a:t>
            </a:r>
          </a:p>
          <a:p>
            <a:pPr marL="1143000" lvl="2" indent="-228600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dirty="0">
                <a:latin typeface="Garamond"/>
                <a:cs typeface="Garamond"/>
              </a:rPr>
              <a:t>HALT ustavi izvajanje programa4. </a:t>
            </a:r>
          </a:p>
        </p:txBody>
      </p:sp>
    </p:spTree>
    <p:extLst>
      <p:ext uri="{BB962C8B-B14F-4D97-AF65-F5344CB8AC3E}">
        <p14:creationId xmlns:p14="http://schemas.microsoft.com/office/powerpoint/2010/main" val="3339784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8" name="Group 9920"/>
          <p:cNvGrpSpPr/>
          <p:nvPr/>
        </p:nvGrpSpPr>
        <p:grpSpPr>
          <a:xfrm>
            <a:off x="1774558" y="801058"/>
            <a:ext cx="9426729" cy="5763260"/>
            <a:chOff x="-899539" y="108531"/>
            <a:chExt cx="9427292" cy="5763768"/>
          </a:xfrm>
        </p:grpSpPr>
        <p:pic>
          <p:nvPicPr>
            <p:cNvPr id="9" name="Picture 11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645112" y="108531"/>
              <a:ext cx="5882641" cy="5763768"/>
            </a:xfrm>
            <a:prstGeom prst="rect">
              <a:avLst/>
            </a:prstGeom>
          </p:spPr>
        </p:pic>
        <p:pic>
          <p:nvPicPr>
            <p:cNvPr id="10" name="Picture 114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899539" y="3555208"/>
              <a:ext cx="2849880" cy="1569720"/>
            </a:xfrm>
            <a:prstGeom prst="rect">
              <a:avLst/>
            </a:prstGeom>
          </p:spPr>
        </p:pic>
      </p:grpSp>
      <p:sp>
        <p:nvSpPr>
          <p:cNvPr id="11" name="Naslov 1"/>
          <p:cNvSpPr>
            <a:spLocks noGrp="1"/>
          </p:cNvSpPr>
          <p:nvPr>
            <p:ph type="title"/>
          </p:nvPr>
        </p:nvSpPr>
        <p:spPr>
          <a:xfrm>
            <a:off x="330866" y="300197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zaporedja strojnih ukazov</a:t>
            </a:r>
          </a:p>
        </p:txBody>
      </p:sp>
    </p:spTree>
    <p:extLst>
      <p:ext uri="{BB962C8B-B14F-4D97-AF65-F5344CB8AC3E}">
        <p14:creationId xmlns:p14="http://schemas.microsoft.com/office/powerpoint/2010/main" val="360657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470084"/>
            <a:ext cx="10344210" cy="498151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E12F29"/>
                </a:solidFill>
                <a:latin typeface="Garamond" panose="02020404030301010803" pitchFamily="18" charset="0"/>
              </a:rPr>
              <a:t>Registri in </a:t>
            </a:r>
            <a:r>
              <a:rPr lang="it-IT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vezja</a:t>
            </a:r>
            <a:r>
              <a:rPr lang="it-IT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it-IT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krmilne</a:t>
            </a:r>
            <a:r>
              <a:rPr lang="it-IT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it-IT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enote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015837"/>
            <a:ext cx="4649994" cy="2225641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Programski števec (program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counter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vsebuje naslov naslednjega ukaza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Ukazni register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register)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vsebuje kodo trenutnega ukaza 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Pravokotnik 2"/>
          <p:cNvSpPr/>
          <p:nvPr/>
        </p:nvSpPr>
        <p:spPr>
          <a:xfrm>
            <a:off x="5257802" y="2425559"/>
            <a:ext cx="6934198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Vezje za dekodiranje ukaza</a:t>
            </a:r>
          </a:p>
          <a:p>
            <a:pPr marL="685800" lvl="1" indent="-228600">
              <a:lnSpc>
                <a:spcPct val="9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dekodira kodo ukaza in pošlje signale vezjem za posamezne ukaze</a:t>
            </a:r>
          </a:p>
        </p:txBody>
      </p:sp>
      <p:grpSp>
        <p:nvGrpSpPr>
          <p:cNvPr id="22" name="Skupina 21"/>
          <p:cNvGrpSpPr/>
          <p:nvPr/>
        </p:nvGrpSpPr>
        <p:grpSpPr>
          <a:xfrm>
            <a:off x="1913816" y="3385508"/>
            <a:ext cx="9002647" cy="3178810"/>
            <a:chOff x="1913816" y="3385508"/>
            <a:chExt cx="9002647" cy="3178810"/>
          </a:xfrm>
        </p:grpSpPr>
        <p:pic>
          <p:nvPicPr>
            <p:cNvPr id="7" name="Picture 116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13816" y="3385508"/>
              <a:ext cx="8610600" cy="317881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Pravokotnik 7"/>
            <p:cNvSpPr/>
            <p:nvPr/>
          </p:nvSpPr>
          <p:spPr>
            <a:xfrm>
              <a:off x="5042587" y="5611149"/>
              <a:ext cx="2599121" cy="902326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 err="1">
                  <a:solidFill>
                    <a:schemeClr val="tx1"/>
                  </a:solidFill>
                </a:rPr>
                <a:t>Dekodirno</a:t>
              </a:r>
              <a:r>
                <a:rPr lang="sl-SI" sz="1500" dirty="0">
                  <a:solidFill>
                    <a:schemeClr val="tx1"/>
                  </a:solidFill>
                </a:rPr>
                <a:t> vezje ( </a:t>
              </a:r>
              <a:r>
                <a:rPr lang="sl-SI" sz="1500" dirty="0" err="1">
                  <a:solidFill>
                    <a:schemeClr val="tx1"/>
                  </a:solidFill>
                </a:rPr>
                <a:t>instruction</a:t>
              </a:r>
              <a:r>
                <a:rPr lang="sl-SI" sz="1500" dirty="0">
                  <a:solidFill>
                    <a:schemeClr val="tx1"/>
                  </a:solidFill>
                </a:rPr>
                <a:t> </a:t>
              </a:r>
              <a:r>
                <a:rPr lang="sl-SI" sz="1500" dirty="0" err="1">
                  <a:solidFill>
                    <a:schemeClr val="tx1"/>
                  </a:solidFill>
                </a:rPr>
                <a:t>decoder</a:t>
              </a:r>
              <a:r>
                <a:rPr lang="sl-SI" sz="1500" dirty="0">
                  <a:solidFill>
                    <a:schemeClr val="tx1"/>
                  </a:solidFill>
                </a:rPr>
                <a:t> </a:t>
              </a:r>
              <a:r>
                <a:rPr lang="sl-SI" sz="1500" dirty="0" err="1">
                  <a:solidFill>
                    <a:schemeClr val="tx1"/>
                  </a:solidFill>
                </a:rPr>
                <a:t>circuit</a:t>
              </a:r>
              <a:r>
                <a:rPr lang="sl-SI" sz="15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7059805" y="4157621"/>
              <a:ext cx="1163807" cy="891575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Naslovna polja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6068053" y="4157621"/>
              <a:ext cx="926492" cy="891575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Operacijska koda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3504356" y="4178173"/>
              <a:ext cx="1065019" cy="850472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Programski števec (PC)</a:t>
              </a:r>
            </a:p>
          </p:txBody>
        </p:sp>
        <p:sp>
          <p:nvSpPr>
            <p:cNvPr id="21" name="Zaobljeni pravokotnik 20"/>
            <p:cNvSpPr/>
            <p:nvPr/>
          </p:nvSpPr>
          <p:spPr>
            <a:xfrm>
              <a:off x="8724901" y="5551406"/>
              <a:ext cx="2191562" cy="1012912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Signalizira pomnilniku, ALE, V/I krmilnikom in ostalim komponentam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87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919535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Dekodirnik ukazov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180"/>
          <p:cNvPicPr/>
          <p:nvPr/>
        </p:nvPicPr>
        <p:blipFill>
          <a:blip r:embed="rId2"/>
          <a:stretch>
            <a:fillRect/>
          </a:stretch>
        </p:blipFill>
        <p:spPr>
          <a:xfrm>
            <a:off x="4586605" y="1397958"/>
            <a:ext cx="576199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3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798240"/>
            <a:ext cx="3316030" cy="3688160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Von Neumannova arhitektura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192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838" y="749895"/>
            <a:ext cx="702818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32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Von Neumannov cikel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300322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Cikel naloži-dekodiraj-izvedi: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 Faza nalaganja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naloži naslednji ukaz iz pomnilnika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2. Faza dekodiranja ukaza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3. Faza izvajanja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drugačna za vsak ukaz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75101"/>
              </p:ext>
            </p:extLst>
          </p:nvPr>
        </p:nvGraphicFramePr>
        <p:xfrm>
          <a:off x="4779818" y="4259698"/>
          <a:ext cx="6172199" cy="2122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7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205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sl-SI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ukaz ni HALT ali napaka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Faza nalaganja ukaza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605"/>
                        </a:spcAft>
                      </a:pP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Faza dekodiranja ukaza</a:t>
                      </a:r>
                    </a:p>
                    <a:p>
                      <a:pPr marL="0" marR="1254760" indent="91440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Faza</a:t>
                      </a:r>
                      <a:r>
                        <a:rPr lang="sl-SI" sz="20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izvajanj</a:t>
                      </a:r>
                      <a:r>
                        <a:rPr lang="sl-SI" sz="20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 ukaza </a:t>
                      </a:r>
                      <a:r>
                        <a:rPr lang="sl-SI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sl-SI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sl-SI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while</a:t>
                      </a:r>
                      <a:endParaRPr lang="sl-SI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R="73025" marT="61595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06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3465430" cy="1872349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Notacija: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07545"/>
              </p:ext>
            </p:extLst>
          </p:nvPr>
        </p:nvGraphicFramePr>
        <p:xfrm>
          <a:off x="2743200" y="1580644"/>
          <a:ext cx="7315200" cy="482051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775">
                <a:tc>
                  <a:txBody>
                    <a:bodyPr/>
                    <a:lstStyle/>
                    <a:p>
                      <a:pPr marR="298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CON(A)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Contents of memory cell A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492">
                <a:tc>
                  <a:txBody>
                    <a:bodyPr/>
                    <a:lstStyle/>
                    <a:p>
                      <a:pPr marR="292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A -&gt; B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Send value in register A to register B</a:t>
                      </a:r>
                      <a:endParaRPr lang="sl-SI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(special registers: PC, MAR, MDR, IR, ALU, R, GT, EQ, LT, +1)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75">
                <a:tc>
                  <a:txBody>
                    <a:bodyPr/>
                    <a:lstStyle/>
                    <a:p>
                      <a:pPr marR="292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FETCH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Initiate a memory fetch operation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75">
                <a:tc>
                  <a:txBody>
                    <a:bodyPr/>
                    <a:lstStyle/>
                    <a:p>
                      <a:pPr marR="298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STORE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Initiate a memory store operation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351">
                <a:tc>
                  <a:txBody>
                    <a:bodyPr/>
                    <a:lstStyle/>
                    <a:p>
                      <a:pPr marR="304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ADD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Instruct the ALU to select the output of the adder circuit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8351"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>
                          <a:effectLst/>
                        </a:rPr>
                        <a:t>SUBTRACT</a:t>
                      </a:r>
                      <a:endParaRPr lang="sl-SI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dirty="0" err="1">
                          <a:effectLst/>
                        </a:rPr>
                        <a:t>Instruct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the</a:t>
                      </a:r>
                      <a:r>
                        <a:rPr lang="sl-SI" sz="1800" dirty="0">
                          <a:effectLst/>
                        </a:rPr>
                        <a:t> ALU to </a:t>
                      </a:r>
                      <a:r>
                        <a:rPr lang="sl-SI" sz="1800" dirty="0" err="1">
                          <a:effectLst/>
                        </a:rPr>
                        <a:t>select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the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output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of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the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subtract</a:t>
                      </a:r>
                      <a:r>
                        <a:rPr lang="sl-SI" sz="1800" dirty="0">
                          <a:effectLst/>
                        </a:rPr>
                        <a:t> </a:t>
                      </a:r>
                      <a:r>
                        <a:rPr lang="sl-SI" sz="1800" dirty="0" err="1">
                          <a:effectLst/>
                        </a:rPr>
                        <a:t>circuit</a:t>
                      </a:r>
                      <a:endParaRPr lang="sl-SI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75" marR="61595" marT="615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47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Von Neumannov cikel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258757"/>
            <a:ext cx="10344211" cy="4305561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Faza nalaganja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enaka za vse ukaze: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	PC -&gt; MAR 2. FETCH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3.	MDR -&gt; IR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4.	PC + 1 -&gt; PC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Faza dekodiranja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enaka za vse ukaze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	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IRop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-&gt;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decoder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Faza izvajanja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 vsak ukaz različna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2651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3329343" cy="3937542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Von Neumannova arhitektura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11721"/>
          <p:cNvGrpSpPr/>
          <p:nvPr/>
        </p:nvGrpSpPr>
        <p:grpSpPr>
          <a:xfrm>
            <a:off x="3937151" y="815918"/>
            <a:ext cx="7028180" cy="5784850"/>
            <a:chOff x="0" y="0"/>
            <a:chExt cx="7028688" cy="5785104"/>
          </a:xfrm>
        </p:grpSpPr>
        <p:pic>
          <p:nvPicPr>
            <p:cNvPr id="8" name="Picture 133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028688" cy="5785104"/>
            </a:xfrm>
            <a:prstGeom prst="rect">
              <a:avLst/>
            </a:prstGeom>
          </p:spPr>
        </p:pic>
        <p:sp>
          <p:nvSpPr>
            <p:cNvPr id="9" name="Shape 1332"/>
            <p:cNvSpPr/>
            <p:nvPr/>
          </p:nvSpPr>
          <p:spPr>
            <a:xfrm>
              <a:off x="554482" y="665988"/>
              <a:ext cx="4639310" cy="816991"/>
            </a:xfrm>
            <a:custGeom>
              <a:avLst/>
              <a:gdLst/>
              <a:ahLst/>
              <a:cxnLst/>
              <a:rect l="0" t="0" r="0" b="0"/>
              <a:pathLst>
                <a:path w="4639310" h="816991">
                  <a:moveTo>
                    <a:pt x="134366" y="0"/>
                  </a:moveTo>
                  <a:lnTo>
                    <a:pt x="4610354" y="0"/>
                  </a:lnTo>
                  <a:cubicBezTo>
                    <a:pt x="4626356" y="0"/>
                    <a:pt x="4639310" y="12954"/>
                    <a:pt x="4639310" y="28956"/>
                  </a:cubicBezTo>
                  <a:lnTo>
                    <a:pt x="4639310" y="772414"/>
                  </a:lnTo>
                  <a:lnTo>
                    <a:pt x="4581398" y="772414"/>
                  </a:lnTo>
                  <a:lnTo>
                    <a:pt x="4581398" y="57912"/>
                  </a:lnTo>
                  <a:lnTo>
                    <a:pt x="163322" y="57912"/>
                  </a:lnTo>
                  <a:lnTo>
                    <a:pt x="163322" y="652454"/>
                  </a:lnTo>
                  <a:lnTo>
                    <a:pt x="210693" y="571246"/>
                  </a:lnTo>
                  <a:cubicBezTo>
                    <a:pt x="218821" y="557403"/>
                    <a:pt x="236474" y="552704"/>
                    <a:pt x="250317" y="560832"/>
                  </a:cubicBezTo>
                  <a:cubicBezTo>
                    <a:pt x="264160" y="568833"/>
                    <a:pt x="268732" y="586613"/>
                    <a:pt x="260731" y="600329"/>
                  </a:cubicBezTo>
                  <a:lnTo>
                    <a:pt x="134366" y="816991"/>
                  </a:lnTo>
                  <a:lnTo>
                    <a:pt x="8001" y="600329"/>
                  </a:lnTo>
                  <a:cubicBezTo>
                    <a:pt x="0" y="586613"/>
                    <a:pt x="4572" y="568833"/>
                    <a:pt x="18415" y="560832"/>
                  </a:cubicBezTo>
                  <a:cubicBezTo>
                    <a:pt x="32258" y="552704"/>
                    <a:pt x="49911" y="557403"/>
                    <a:pt x="58039" y="571246"/>
                  </a:cubicBezTo>
                  <a:lnTo>
                    <a:pt x="105410" y="652454"/>
                  </a:lnTo>
                  <a:lnTo>
                    <a:pt x="105410" y="28956"/>
                  </a:lnTo>
                  <a:cubicBezTo>
                    <a:pt x="105410" y="12954"/>
                    <a:pt x="118364" y="0"/>
                    <a:pt x="134366" y="0"/>
                  </a:cubicBezTo>
                  <a:close/>
                </a:path>
              </a:pathLst>
            </a:custGeom>
            <a:ln w="3175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0" name="Shape 1333"/>
            <p:cNvSpPr/>
            <p:nvPr/>
          </p:nvSpPr>
          <p:spPr>
            <a:xfrm>
              <a:off x="647700" y="748283"/>
              <a:ext cx="5553710" cy="3284220"/>
            </a:xfrm>
            <a:custGeom>
              <a:avLst/>
              <a:gdLst/>
              <a:ahLst/>
              <a:cxnLst/>
              <a:rect l="0" t="0" r="0" b="0"/>
              <a:pathLst>
                <a:path w="5553710" h="3284220">
                  <a:moveTo>
                    <a:pt x="1057529" y="0"/>
                  </a:moveTo>
                  <a:lnTo>
                    <a:pt x="5419344" y="0"/>
                  </a:lnTo>
                  <a:cubicBezTo>
                    <a:pt x="5435346" y="0"/>
                    <a:pt x="5448301" y="12954"/>
                    <a:pt x="5448301" y="28956"/>
                  </a:cubicBezTo>
                  <a:lnTo>
                    <a:pt x="5448301" y="563172"/>
                  </a:lnTo>
                  <a:lnTo>
                    <a:pt x="5495671" y="481965"/>
                  </a:lnTo>
                  <a:cubicBezTo>
                    <a:pt x="5503672" y="468122"/>
                    <a:pt x="5521452" y="463423"/>
                    <a:pt x="5535295" y="471424"/>
                  </a:cubicBezTo>
                  <a:cubicBezTo>
                    <a:pt x="5549138" y="479552"/>
                    <a:pt x="5553710" y="497332"/>
                    <a:pt x="5545709" y="511048"/>
                  </a:cubicBezTo>
                  <a:lnTo>
                    <a:pt x="5419344" y="727710"/>
                  </a:lnTo>
                  <a:lnTo>
                    <a:pt x="5292979" y="511048"/>
                  </a:lnTo>
                  <a:cubicBezTo>
                    <a:pt x="5284978" y="497332"/>
                    <a:pt x="5289551" y="479552"/>
                    <a:pt x="5303393" y="471424"/>
                  </a:cubicBezTo>
                  <a:cubicBezTo>
                    <a:pt x="5317237" y="463423"/>
                    <a:pt x="5334889" y="468122"/>
                    <a:pt x="5343017" y="481965"/>
                  </a:cubicBezTo>
                  <a:lnTo>
                    <a:pt x="5390388" y="563172"/>
                  </a:lnTo>
                  <a:lnTo>
                    <a:pt x="5390388" y="57912"/>
                  </a:lnTo>
                  <a:lnTo>
                    <a:pt x="1086485" y="57912"/>
                  </a:lnTo>
                  <a:lnTo>
                    <a:pt x="1086485" y="3255264"/>
                  </a:lnTo>
                  <a:cubicBezTo>
                    <a:pt x="1086485" y="3271266"/>
                    <a:pt x="1073531" y="3284220"/>
                    <a:pt x="1057529" y="3284220"/>
                  </a:cubicBezTo>
                  <a:lnTo>
                    <a:pt x="28956" y="3284220"/>
                  </a:lnTo>
                  <a:cubicBezTo>
                    <a:pt x="12954" y="3284220"/>
                    <a:pt x="0" y="3271266"/>
                    <a:pt x="0" y="3255264"/>
                  </a:cubicBezTo>
                  <a:lnTo>
                    <a:pt x="0" y="937133"/>
                  </a:lnTo>
                  <a:lnTo>
                    <a:pt x="57912" y="937133"/>
                  </a:lnTo>
                  <a:lnTo>
                    <a:pt x="57912" y="3226308"/>
                  </a:lnTo>
                  <a:lnTo>
                    <a:pt x="1028573" y="3226308"/>
                  </a:lnTo>
                  <a:lnTo>
                    <a:pt x="1028573" y="28956"/>
                  </a:lnTo>
                  <a:cubicBezTo>
                    <a:pt x="1028573" y="12954"/>
                    <a:pt x="1041527" y="0"/>
                    <a:pt x="1057529" y="0"/>
                  </a:cubicBezTo>
                  <a:close/>
                </a:path>
              </a:pathLst>
            </a:custGeom>
            <a:ln w="3175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70C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1" name="Shape 1334"/>
            <p:cNvSpPr/>
            <p:nvPr/>
          </p:nvSpPr>
          <p:spPr>
            <a:xfrm>
              <a:off x="4927092" y="1723517"/>
              <a:ext cx="570230" cy="658495"/>
            </a:xfrm>
            <a:custGeom>
              <a:avLst/>
              <a:gdLst/>
              <a:ahLst/>
              <a:cxnLst/>
              <a:rect l="0" t="0" r="0" b="0"/>
              <a:pathLst>
                <a:path w="570230" h="658495">
                  <a:moveTo>
                    <a:pt x="435864" y="0"/>
                  </a:moveTo>
                  <a:lnTo>
                    <a:pt x="562229" y="216662"/>
                  </a:lnTo>
                  <a:cubicBezTo>
                    <a:pt x="570230" y="230378"/>
                    <a:pt x="565659" y="248158"/>
                    <a:pt x="551815" y="256159"/>
                  </a:cubicBezTo>
                  <a:cubicBezTo>
                    <a:pt x="537972" y="264287"/>
                    <a:pt x="520192" y="259588"/>
                    <a:pt x="512191" y="245745"/>
                  </a:cubicBezTo>
                  <a:lnTo>
                    <a:pt x="464820" y="164538"/>
                  </a:lnTo>
                  <a:lnTo>
                    <a:pt x="464820" y="629539"/>
                  </a:lnTo>
                  <a:cubicBezTo>
                    <a:pt x="464820" y="645541"/>
                    <a:pt x="451866" y="658495"/>
                    <a:pt x="435864" y="658495"/>
                  </a:cubicBezTo>
                  <a:lnTo>
                    <a:pt x="28956" y="658495"/>
                  </a:lnTo>
                  <a:cubicBezTo>
                    <a:pt x="12954" y="658495"/>
                    <a:pt x="0" y="645541"/>
                    <a:pt x="0" y="629539"/>
                  </a:cubicBezTo>
                  <a:lnTo>
                    <a:pt x="0" y="6477"/>
                  </a:lnTo>
                  <a:lnTo>
                    <a:pt x="57912" y="6477"/>
                  </a:lnTo>
                  <a:lnTo>
                    <a:pt x="57912" y="600583"/>
                  </a:lnTo>
                  <a:lnTo>
                    <a:pt x="406909" y="600583"/>
                  </a:lnTo>
                  <a:lnTo>
                    <a:pt x="406909" y="164537"/>
                  </a:lnTo>
                  <a:lnTo>
                    <a:pt x="359537" y="245745"/>
                  </a:lnTo>
                  <a:cubicBezTo>
                    <a:pt x="351409" y="259588"/>
                    <a:pt x="333756" y="264287"/>
                    <a:pt x="319913" y="256159"/>
                  </a:cubicBezTo>
                  <a:cubicBezTo>
                    <a:pt x="306070" y="248158"/>
                    <a:pt x="301498" y="230378"/>
                    <a:pt x="309499" y="216662"/>
                  </a:cubicBezTo>
                  <a:lnTo>
                    <a:pt x="4358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2" name="Shape 1335"/>
            <p:cNvSpPr/>
            <p:nvPr/>
          </p:nvSpPr>
          <p:spPr>
            <a:xfrm>
              <a:off x="1117092" y="720851"/>
              <a:ext cx="352171" cy="2258727"/>
            </a:xfrm>
            <a:custGeom>
              <a:avLst/>
              <a:gdLst/>
              <a:ahLst/>
              <a:cxnLst/>
              <a:rect l="0" t="0" r="0" b="0"/>
              <a:pathLst>
                <a:path w="352171" h="2258727">
                  <a:moveTo>
                    <a:pt x="0" y="0"/>
                  </a:moveTo>
                  <a:lnTo>
                    <a:pt x="57912" y="0"/>
                  </a:lnTo>
                  <a:lnTo>
                    <a:pt x="57912" y="2098548"/>
                  </a:lnTo>
                  <a:lnTo>
                    <a:pt x="187634" y="2098548"/>
                  </a:lnTo>
                  <a:lnTo>
                    <a:pt x="106426" y="2051177"/>
                  </a:lnTo>
                  <a:cubicBezTo>
                    <a:pt x="92583" y="2043049"/>
                    <a:pt x="87884" y="2025396"/>
                    <a:pt x="96012" y="2011553"/>
                  </a:cubicBezTo>
                  <a:cubicBezTo>
                    <a:pt x="104013" y="1997710"/>
                    <a:pt x="121793" y="1993138"/>
                    <a:pt x="135509" y="2001139"/>
                  </a:cubicBezTo>
                  <a:lnTo>
                    <a:pt x="352171" y="2127504"/>
                  </a:lnTo>
                  <a:lnTo>
                    <a:pt x="135509" y="2253869"/>
                  </a:lnTo>
                  <a:cubicBezTo>
                    <a:pt x="128651" y="2257870"/>
                    <a:pt x="120777" y="2258727"/>
                    <a:pt x="113617" y="2256853"/>
                  </a:cubicBezTo>
                  <a:cubicBezTo>
                    <a:pt x="106458" y="2254981"/>
                    <a:pt x="100013" y="2250377"/>
                    <a:pt x="96012" y="2243455"/>
                  </a:cubicBezTo>
                  <a:cubicBezTo>
                    <a:pt x="87884" y="2229612"/>
                    <a:pt x="92583" y="2211832"/>
                    <a:pt x="106426" y="2203831"/>
                  </a:cubicBezTo>
                  <a:lnTo>
                    <a:pt x="187634" y="2156460"/>
                  </a:lnTo>
                  <a:lnTo>
                    <a:pt x="28956" y="2156460"/>
                  </a:lnTo>
                  <a:cubicBezTo>
                    <a:pt x="12954" y="2156460"/>
                    <a:pt x="0" y="2143506"/>
                    <a:pt x="0" y="2127504"/>
                  </a:cubicBezTo>
                  <a:lnTo>
                    <a:pt x="0" y="0"/>
                  </a:lnTo>
                  <a:close/>
                </a:path>
              </a:pathLst>
            </a:custGeom>
            <a:ln w="635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70C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3" name="Shape 1336"/>
            <p:cNvSpPr/>
            <p:nvPr/>
          </p:nvSpPr>
          <p:spPr>
            <a:xfrm>
              <a:off x="5704078" y="1781556"/>
              <a:ext cx="268732" cy="551815"/>
            </a:xfrm>
            <a:custGeom>
              <a:avLst/>
              <a:gdLst/>
              <a:ahLst/>
              <a:cxnLst/>
              <a:rect l="0" t="0" r="0" b="0"/>
              <a:pathLst>
                <a:path w="268732" h="551815">
                  <a:moveTo>
                    <a:pt x="105410" y="0"/>
                  </a:moveTo>
                  <a:lnTo>
                    <a:pt x="163323" y="0"/>
                  </a:lnTo>
                  <a:lnTo>
                    <a:pt x="163323" y="387277"/>
                  </a:lnTo>
                  <a:lnTo>
                    <a:pt x="210693" y="306070"/>
                  </a:lnTo>
                  <a:cubicBezTo>
                    <a:pt x="218694" y="292227"/>
                    <a:pt x="236474" y="287528"/>
                    <a:pt x="250317" y="295656"/>
                  </a:cubicBezTo>
                  <a:cubicBezTo>
                    <a:pt x="264160" y="303657"/>
                    <a:pt x="268732" y="321437"/>
                    <a:pt x="260731" y="335153"/>
                  </a:cubicBezTo>
                  <a:lnTo>
                    <a:pt x="134366" y="551815"/>
                  </a:lnTo>
                  <a:lnTo>
                    <a:pt x="8001" y="335153"/>
                  </a:lnTo>
                  <a:cubicBezTo>
                    <a:pt x="0" y="321437"/>
                    <a:pt x="4573" y="303657"/>
                    <a:pt x="18415" y="295656"/>
                  </a:cubicBezTo>
                  <a:cubicBezTo>
                    <a:pt x="32258" y="287528"/>
                    <a:pt x="49911" y="292227"/>
                    <a:pt x="58039" y="306070"/>
                  </a:cubicBezTo>
                  <a:lnTo>
                    <a:pt x="105410" y="387277"/>
                  </a:lnTo>
                  <a:lnTo>
                    <a:pt x="1054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4" name="Shape 1337"/>
            <p:cNvSpPr/>
            <p:nvPr/>
          </p:nvSpPr>
          <p:spPr>
            <a:xfrm>
              <a:off x="6295644" y="726820"/>
              <a:ext cx="503174" cy="1883791"/>
            </a:xfrm>
            <a:custGeom>
              <a:avLst/>
              <a:gdLst/>
              <a:ahLst/>
              <a:cxnLst/>
              <a:rect l="0" t="0" r="0" b="0"/>
              <a:pathLst>
                <a:path w="503174" h="1883791">
                  <a:moveTo>
                    <a:pt x="368808" y="0"/>
                  </a:moveTo>
                  <a:lnTo>
                    <a:pt x="495173" y="216662"/>
                  </a:lnTo>
                  <a:cubicBezTo>
                    <a:pt x="503174" y="230378"/>
                    <a:pt x="498602" y="248158"/>
                    <a:pt x="484759" y="256159"/>
                  </a:cubicBezTo>
                  <a:cubicBezTo>
                    <a:pt x="470916" y="264287"/>
                    <a:pt x="453136" y="259588"/>
                    <a:pt x="445135" y="245745"/>
                  </a:cubicBezTo>
                  <a:lnTo>
                    <a:pt x="397764" y="164538"/>
                  </a:lnTo>
                  <a:lnTo>
                    <a:pt x="397764" y="1854835"/>
                  </a:lnTo>
                  <a:cubicBezTo>
                    <a:pt x="397764" y="1870837"/>
                    <a:pt x="384810" y="1883791"/>
                    <a:pt x="368808" y="1883791"/>
                  </a:cubicBezTo>
                  <a:lnTo>
                    <a:pt x="0" y="1883791"/>
                  </a:lnTo>
                  <a:lnTo>
                    <a:pt x="0" y="1825879"/>
                  </a:lnTo>
                  <a:lnTo>
                    <a:pt x="339852" y="1825879"/>
                  </a:lnTo>
                  <a:lnTo>
                    <a:pt x="339852" y="164538"/>
                  </a:lnTo>
                  <a:lnTo>
                    <a:pt x="292481" y="245745"/>
                  </a:lnTo>
                  <a:cubicBezTo>
                    <a:pt x="284353" y="259588"/>
                    <a:pt x="266700" y="264287"/>
                    <a:pt x="252857" y="256159"/>
                  </a:cubicBezTo>
                  <a:cubicBezTo>
                    <a:pt x="239014" y="248158"/>
                    <a:pt x="234442" y="230378"/>
                    <a:pt x="242443" y="216662"/>
                  </a:cubicBezTo>
                  <a:lnTo>
                    <a:pt x="3688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5" name="Shape 1338"/>
            <p:cNvSpPr/>
            <p:nvPr/>
          </p:nvSpPr>
          <p:spPr>
            <a:xfrm>
              <a:off x="2116836" y="1019556"/>
              <a:ext cx="1645920" cy="4584192"/>
            </a:xfrm>
            <a:custGeom>
              <a:avLst/>
              <a:gdLst/>
              <a:ahLst/>
              <a:cxnLst/>
              <a:rect l="0" t="0" r="0" b="0"/>
              <a:pathLst>
                <a:path w="1645920" h="4584192">
                  <a:moveTo>
                    <a:pt x="0" y="274320"/>
                  </a:moveTo>
                  <a:cubicBezTo>
                    <a:pt x="0" y="122809"/>
                    <a:pt x="122809" y="0"/>
                    <a:pt x="274320" y="0"/>
                  </a:cubicBezTo>
                  <a:lnTo>
                    <a:pt x="1371600" y="0"/>
                  </a:lnTo>
                  <a:cubicBezTo>
                    <a:pt x="1523111" y="0"/>
                    <a:pt x="1645920" y="122809"/>
                    <a:pt x="1645920" y="274320"/>
                  </a:cubicBezTo>
                  <a:lnTo>
                    <a:pt x="1645920" y="4309872"/>
                  </a:lnTo>
                  <a:cubicBezTo>
                    <a:pt x="1645920" y="4461371"/>
                    <a:pt x="1523111" y="4584192"/>
                    <a:pt x="1371600" y="4584192"/>
                  </a:cubicBezTo>
                  <a:lnTo>
                    <a:pt x="274320" y="4584192"/>
                  </a:lnTo>
                  <a:cubicBezTo>
                    <a:pt x="122809" y="4584192"/>
                    <a:pt x="0" y="4461371"/>
                    <a:pt x="0" y="4309872"/>
                  </a:cubicBezTo>
                  <a:close/>
                </a:path>
              </a:pathLst>
            </a:custGeom>
            <a:ln w="57912" cap="flat">
              <a:round/>
            </a:ln>
          </p:spPr>
          <p:style>
            <a:lnRef idx="1">
              <a:srgbClr val="0066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6" name="Shape 1339"/>
            <p:cNvSpPr/>
            <p:nvPr/>
          </p:nvSpPr>
          <p:spPr>
            <a:xfrm>
              <a:off x="358140" y="1043939"/>
              <a:ext cx="1682496" cy="4585716"/>
            </a:xfrm>
            <a:custGeom>
              <a:avLst/>
              <a:gdLst/>
              <a:ahLst/>
              <a:cxnLst/>
              <a:rect l="0" t="0" r="0" b="0"/>
              <a:pathLst>
                <a:path w="1682496" h="4585716">
                  <a:moveTo>
                    <a:pt x="0" y="280416"/>
                  </a:moveTo>
                  <a:cubicBezTo>
                    <a:pt x="0" y="125603"/>
                    <a:pt x="125603" y="0"/>
                    <a:pt x="280416" y="0"/>
                  </a:cubicBezTo>
                  <a:lnTo>
                    <a:pt x="1402080" y="0"/>
                  </a:lnTo>
                  <a:cubicBezTo>
                    <a:pt x="1556893" y="0"/>
                    <a:pt x="1682496" y="125603"/>
                    <a:pt x="1682496" y="280416"/>
                  </a:cubicBezTo>
                  <a:lnTo>
                    <a:pt x="1682496" y="4305300"/>
                  </a:lnTo>
                  <a:cubicBezTo>
                    <a:pt x="1682496" y="4460164"/>
                    <a:pt x="1556893" y="4585716"/>
                    <a:pt x="1402080" y="4585716"/>
                  </a:cubicBezTo>
                  <a:lnTo>
                    <a:pt x="280416" y="4585716"/>
                  </a:lnTo>
                  <a:cubicBezTo>
                    <a:pt x="125603" y="4585716"/>
                    <a:pt x="0" y="4460164"/>
                    <a:pt x="0" y="4305300"/>
                  </a:cubicBezTo>
                  <a:close/>
                </a:path>
              </a:pathLst>
            </a:custGeom>
            <a:ln w="57912" cap="flat">
              <a:round/>
            </a:ln>
          </p:spPr>
          <p:style>
            <a:lnRef idx="1">
              <a:srgbClr val="0066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7" name="Shape 1340"/>
            <p:cNvSpPr/>
            <p:nvPr/>
          </p:nvSpPr>
          <p:spPr>
            <a:xfrm>
              <a:off x="3798337" y="1294637"/>
              <a:ext cx="844296" cy="2174748"/>
            </a:xfrm>
            <a:custGeom>
              <a:avLst/>
              <a:gdLst/>
              <a:ahLst/>
              <a:cxnLst/>
              <a:rect l="0" t="0" r="0" b="0"/>
              <a:pathLst>
                <a:path w="844296" h="2174748">
                  <a:moveTo>
                    <a:pt x="0" y="140716"/>
                  </a:moveTo>
                  <a:cubicBezTo>
                    <a:pt x="0" y="62992"/>
                    <a:pt x="62992" y="0"/>
                    <a:pt x="140716" y="0"/>
                  </a:cubicBezTo>
                  <a:lnTo>
                    <a:pt x="703580" y="0"/>
                  </a:lnTo>
                  <a:cubicBezTo>
                    <a:pt x="781304" y="0"/>
                    <a:pt x="844296" y="62992"/>
                    <a:pt x="844296" y="140716"/>
                  </a:cubicBezTo>
                  <a:lnTo>
                    <a:pt x="844296" y="2034032"/>
                  </a:lnTo>
                  <a:cubicBezTo>
                    <a:pt x="844296" y="2111756"/>
                    <a:pt x="781304" y="2174748"/>
                    <a:pt x="703580" y="2174748"/>
                  </a:cubicBezTo>
                  <a:lnTo>
                    <a:pt x="140716" y="2174748"/>
                  </a:lnTo>
                  <a:cubicBezTo>
                    <a:pt x="62992" y="2174748"/>
                    <a:pt x="0" y="2111756"/>
                    <a:pt x="0" y="2034032"/>
                  </a:cubicBezTo>
                  <a:close/>
                </a:path>
              </a:pathLst>
            </a:custGeom>
            <a:ln w="57912" cap="flat">
              <a:round/>
            </a:ln>
          </p:spPr>
          <p:style>
            <a:lnRef idx="1">
              <a:srgbClr val="0066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8" name="Shape 1341"/>
            <p:cNvSpPr/>
            <p:nvPr/>
          </p:nvSpPr>
          <p:spPr>
            <a:xfrm>
              <a:off x="1180846" y="697992"/>
              <a:ext cx="5477510" cy="327914"/>
            </a:xfrm>
            <a:custGeom>
              <a:avLst/>
              <a:gdLst/>
              <a:ahLst/>
              <a:cxnLst/>
              <a:rect l="0" t="0" r="0" b="0"/>
              <a:pathLst>
                <a:path w="5477510" h="327914">
                  <a:moveTo>
                    <a:pt x="105410" y="0"/>
                  </a:moveTo>
                  <a:lnTo>
                    <a:pt x="5477510" y="0"/>
                  </a:lnTo>
                  <a:lnTo>
                    <a:pt x="5477510" y="57912"/>
                  </a:lnTo>
                  <a:lnTo>
                    <a:pt x="134366" y="57912"/>
                  </a:lnTo>
                  <a:lnTo>
                    <a:pt x="134366" y="172390"/>
                  </a:lnTo>
                  <a:lnTo>
                    <a:pt x="153289" y="142113"/>
                  </a:lnTo>
                  <a:cubicBezTo>
                    <a:pt x="161671" y="128524"/>
                    <a:pt x="179578" y="124333"/>
                    <a:pt x="193167" y="132842"/>
                  </a:cubicBezTo>
                  <a:cubicBezTo>
                    <a:pt x="206756" y="141351"/>
                    <a:pt x="210820" y="159131"/>
                    <a:pt x="202311" y="172720"/>
                  </a:cubicBezTo>
                  <a:lnTo>
                    <a:pt x="105410" y="327914"/>
                  </a:lnTo>
                  <a:lnTo>
                    <a:pt x="8509" y="172720"/>
                  </a:lnTo>
                  <a:cubicBezTo>
                    <a:pt x="0" y="159131"/>
                    <a:pt x="4064" y="141351"/>
                    <a:pt x="17653" y="132842"/>
                  </a:cubicBezTo>
                  <a:cubicBezTo>
                    <a:pt x="31242" y="124333"/>
                    <a:pt x="49149" y="128524"/>
                    <a:pt x="57531" y="142113"/>
                  </a:cubicBezTo>
                  <a:lnTo>
                    <a:pt x="76454" y="172390"/>
                  </a:lnTo>
                  <a:lnTo>
                    <a:pt x="76454" y="28956"/>
                  </a:lnTo>
                  <a:cubicBezTo>
                    <a:pt x="76454" y="12954"/>
                    <a:pt x="89408" y="0"/>
                    <a:pt x="10541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19" name="Shape 1342"/>
            <p:cNvSpPr/>
            <p:nvPr/>
          </p:nvSpPr>
          <p:spPr>
            <a:xfrm>
              <a:off x="2819146" y="739139"/>
              <a:ext cx="210820" cy="260858"/>
            </a:xfrm>
            <a:custGeom>
              <a:avLst/>
              <a:gdLst/>
              <a:ahLst/>
              <a:cxnLst/>
              <a:rect l="0" t="0" r="0" b="0"/>
              <a:pathLst>
                <a:path w="210820" h="260858">
                  <a:moveTo>
                    <a:pt x="76454" y="0"/>
                  </a:moveTo>
                  <a:lnTo>
                    <a:pt x="134366" y="0"/>
                  </a:lnTo>
                  <a:lnTo>
                    <a:pt x="134366" y="105334"/>
                  </a:lnTo>
                  <a:lnTo>
                    <a:pt x="153289" y="75057"/>
                  </a:lnTo>
                  <a:cubicBezTo>
                    <a:pt x="161671" y="61468"/>
                    <a:pt x="179578" y="57277"/>
                    <a:pt x="193167" y="65786"/>
                  </a:cubicBezTo>
                  <a:cubicBezTo>
                    <a:pt x="206756" y="74295"/>
                    <a:pt x="210820" y="92075"/>
                    <a:pt x="202311" y="105664"/>
                  </a:cubicBezTo>
                  <a:lnTo>
                    <a:pt x="105410" y="260858"/>
                  </a:lnTo>
                  <a:lnTo>
                    <a:pt x="8509" y="105664"/>
                  </a:lnTo>
                  <a:cubicBezTo>
                    <a:pt x="0" y="92075"/>
                    <a:pt x="4064" y="74295"/>
                    <a:pt x="17653" y="65786"/>
                  </a:cubicBezTo>
                  <a:cubicBezTo>
                    <a:pt x="31242" y="57277"/>
                    <a:pt x="49149" y="61468"/>
                    <a:pt x="57531" y="75057"/>
                  </a:cubicBezTo>
                  <a:lnTo>
                    <a:pt x="76454" y="105334"/>
                  </a:lnTo>
                  <a:lnTo>
                    <a:pt x="7645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  <p:sp>
          <p:nvSpPr>
            <p:cNvPr id="20" name="Shape 1343"/>
            <p:cNvSpPr/>
            <p:nvPr/>
          </p:nvSpPr>
          <p:spPr>
            <a:xfrm>
              <a:off x="4152646" y="733044"/>
              <a:ext cx="210820" cy="305054"/>
            </a:xfrm>
            <a:custGeom>
              <a:avLst/>
              <a:gdLst/>
              <a:ahLst/>
              <a:cxnLst/>
              <a:rect l="0" t="0" r="0" b="0"/>
              <a:pathLst>
                <a:path w="210820" h="305054">
                  <a:moveTo>
                    <a:pt x="76454" y="0"/>
                  </a:moveTo>
                  <a:lnTo>
                    <a:pt x="134366" y="0"/>
                  </a:lnTo>
                  <a:lnTo>
                    <a:pt x="134366" y="149529"/>
                  </a:lnTo>
                  <a:lnTo>
                    <a:pt x="153289" y="119253"/>
                  </a:lnTo>
                  <a:cubicBezTo>
                    <a:pt x="161671" y="105664"/>
                    <a:pt x="179578" y="101473"/>
                    <a:pt x="193167" y="109982"/>
                  </a:cubicBezTo>
                  <a:cubicBezTo>
                    <a:pt x="206756" y="118491"/>
                    <a:pt x="210820" y="136271"/>
                    <a:pt x="202311" y="149860"/>
                  </a:cubicBezTo>
                  <a:lnTo>
                    <a:pt x="105410" y="305054"/>
                  </a:lnTo>
                  <a:lnTo>
                    <a:pt x="8509" y="149860"/>
                  </a:lnTo>
                  <a:cubicBezTo>
                    <a:pt x="0" y="136271"/>
                    <a:pt x="4064" y="118491"/>
                    <a:pt x="17653" y="109982"/>
                  </a:cubicBezTo>
                  <a:cubicBezTo>
                    <a:pt x="31242" y="101473"/>
                    <a:pt x="49149" y="105664"/>
                    <a:pt x="57531" y="119253"/>
                  </a:cubicBezTo>
                  <a:lnTo>
                    <a:pt x="76454" y="149531"/>
                  </a:lnTo>
                  <a:lnTo>
                    <a:pt x="7645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3239621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857190" y="18605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Nabor ukazov: primer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354"/>
          <p:cNvPicPr/>
          <p:nvPr/>
        </p:nvPicPr>
        <p:blipFill>
          <a:blip r:embed="rId2"/>
          <a:stretch>
            <a:fillRect/>
          </a:stretch>
        </p:blipFill>
        <p:spPr>
          <a:xfrm>
            <a:off x="4584873" y="1174121"/>
            <a:ext cx="6138545" cy="55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Zgodnje obdobje: do leta 1940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1801: Francoz Joseph Jacquard</a:t>
            </a: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</a:rPr>
              <a:t>avtomatske statve</a:t>
            </a:r>
          </a:p>
          <a:p>
            <a:pPr lvl="0" fontAlgn="base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 err="1">
                <a:latin typeface="Garamond"/>
                <a:cs typeface="Garamond"/>
              </a:rPr>
              <a:t>programabilne</a:t>
            </a:r>
            <a:r>
              <a:rPr lang="sl-SI" sz="2000" b="1" dirty="0">
                <a:latin typeface="Garamond"/>
                <a:cs typeface="Garamond"/>
              </a:rPr>
              <a:t> z luknjastimi karticami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poljubni vzorci na tkaninah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prvi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programabilni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 stroj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prenos ekspertnega znanja s človeka eksperta na stroj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8" name="Picture 582"/>
          <p:cNvPicPr/>
          <p:nvPr/>
        </p:nvPicPr>
        <p:blipFill>
          <a:blip r:embed="rId2"/>
          <a:stretch>
            <a:fillRect/>
          </a:stretch>
        </p:blipFill>
        <p:spPr>
          <a:xfrm>
            <a:off x="6809629" y="1982678"/>
            <a:ext cx="2900045" cy="3865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900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Izvajanje ukazov: primeri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270442"/>
            <a:ext cx="5585175" cy="457716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LOAD X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 IR </a:t>
            </a:r>
            <a:r>
              <a:rPr lang="sl-SI" sz="2000" baseline="-25000" dirty="0">
                <a:latin typeface="Garamond"/>
                <a:cs typeface="Garamond"/>
                <a:sym typeface="Garamond" pitchFamily="18" charset="0"/>
              </a:rPr>
              <a:t>ADDR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-&gt; MAR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 FETCH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 MDR -&gt; R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STORE X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 IR </a:t>
            </a:r>
            <a:r>
              <a:rPr lang="sl-SI" sz="2000" baseline="-25000" dirty="0">
                <a:latin typeface="Garamond"/>
                <a:cs typeface="Garamond"/>
                <a:sym typeface="Garamond" pitchFamily="18" charset="0"/>
              </a:rPr>
              <a:t>ADDR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-&gt; MAR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 R -&gt; MDR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 STORE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200" dirty="0">
                <a:latin typeface="Garamond"/>
                <a:cs typeface="Garamond"/>
                <a:sym typeface="Garamond" pitchFamily="18" charset="0"/>
              </a:rPr>
              <a:t>ADD X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1. IR </a:t>
            </a:r>
            <a:r>
              <a:rPr lang="sl-SI" sz="2000" baseline="-25000" dirty="0">
                <a:latin typeface="Garamond"/>
                <a:cs typeface="Garamond"/>
                <a:sym typeface="Garamond" pitchFamily="18" charset="0"/>
              </a:rPr>
              <a:t>ADDR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-&gt; MAR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2. FETCH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3. MDR -&gt; ALU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4. R -&gt; ALU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5. ADD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6. ALU -&gt; 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5370525" y="2656007"/>
            <a:ext cx="5153891" cy="342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</a:rPr>
              <a:t>JUMP X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1. IR </a:t>
            </a:r>
            <a:r>
              <a:rPr lang="sl-SI" sz="1700" baseline="-25000" dirty="0">
                <a:latin typeface="Garamond"/>
                <a:cs typeface="Garamond"/>
              </a:rPr>
              <a:t>ADDR</a:t>
            </a:r>
            <a:r>
              <a:rPr lang="sl-SI" sz="1700" dirty="0">
                <a:latin typeface="Garamond"/>
                <a:cs typeface="Garamond"/>
              </a:rPr>
              <a:t> -&gt; PC</a:t>
            </a:r>
          </a:p>
          <a:p>
            <a:pPr marL="342900" indent="-342900">
              <a:buAutoNum type="arabicPeriod"/>
            </a:pPr>
            <a:endParaRPr lang="sl-SI" dirty="0"/>
          </a:p>
          <a:p>
            <a:pPr marL="228600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</a:rPr>
              <a:t>COMPARE X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1. IR </a:t>
            </a:r>
            <a:r>
              <a:rPr lang="sl-SI" sz="1700" baseline="-25000" dirty="0">
                <a:latin typeface="Garamond"/>
                <a:cs typeface="Garamond"/>
              </a:rPr>
              <a:t>ADDR</a:t>
            </a:r>
            <a:r>
              <a:rPr lang="sl-SI" sz="1700" dirty="0">
                <a:latin typeface="Garamond"/>
                <a:cs typeface="Garamond"/>
              </a:rPr>
              <a:t> -&gt; MAR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2. FETCH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3. MDR -&gt; ALU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4. R -&gt; ALU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5. SUBTRACT</a:t>
            </a:r>
          </a:p>
          <a:p>
            <a:endParaRPr lang="sl-SI" dirty="0"/>
          </a:p>
          <a:p>
            <a:pPr marL="228600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900" dirty="0">
                <a:latin typeface="Garamond"/>
                <a:cs typeface="Garamond"/>
              </a:rPr>
              <a:t>JUMPGT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1. IF GT=1 THEN</a:t>
            </a:r>
          </a:p>
          <a:p>
            <a:pPr marL="685800" lvl="1" indent="-228600">
              <a:lnSpc>
                <a:spcPct val="7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700" dirty="0">
                <a:latin typeface="Garamond"/>
                <a:cs typeface="Garamond"/>
              </a:rPr>
              <a:t>IR </a:t>
            </a:r>
            <a:r>
              <a:rPr lang="sl-SI" sz="1700" baseline="-25000" dirty="0">
                <a:latin typeface="Garamond"/>
                <a:cs typeface="Garamond"/>
              </a:rPr>
              <a:t>ADDR</a:t>
            </a:r>
            <a:r>
              <a:rPr lang="sl-SI" sz="1700" dirty="0">
                <a:latin typeface="Garamond"/>
                <a:cs typeface="Garamond"/>
              </a:rPr>
              <a:t> -&gt; PC</a:t>
            </a:r>
          </a:p>
        </p:txBody>
      </p:sp>
    </p:spTree>
    <p:extLst>
      <p:ext uri="{BB962C8B-B14F-4D97-AF65-F5344CB8AC3E}">
        <p14:creationId xmlns:p14="http://schemas.microsoft.com/office/powerpoint/2010/main" val="3806365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8228" y="16319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Ne-Von Neumannove arhitekture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534839"/>
            <a:ext cx="5172525" cy="2785306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Rast hitrosti procesorjev ni več eksponentna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Fizikalne omejitve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hitrost svetlobe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minimalna bližina vrat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segrevanje vezja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Problemi, ki jih rešujemo so vse večji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Von Neumanovo ozko grlo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504"/>
          <p:cNvPicPr/>
          <p:nvPr/>
        </p:nvPicPr>
        <p:blipFill>
          <a:blip r:embed="rId2"/>
          <a:stretch>
            <a:fillRect/>
          </a:stretch>
        </p:blipFill>
        <p:spPr>
          <a:xfrm>
            <a:off x="6207933" y="1227778"/>
            <a:ext cx="4744085" cy="53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36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51478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Paralelno procesiranje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5" y="2350780"/>
            <a:ext cx="10344211" cy="4305560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Rešitev je paralelno procesiranje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Večje število procesorjev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 preteklosti superračunalniki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več-jedrni procesorji (dual-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core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,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quad-core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 desetine, stotine, tisočine procesorjev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Dva pristopa: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SIMD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Single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, Multiple Data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Stream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MIMD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Multiple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instruction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, Multiple Data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Stream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8" name="PoljeZBesedilom 7"/>
          <p:cNvSpPr txBox="1"/>
          <p:nvPr/>
        </p:nvSpPr>
        <p:spPr>
          <a:xfrm>
            <a:off x="4488873" y="1700553"/>
            <a:ext cx="670056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l-SI" sz="2000" dirty="0"/>
              <a:t>“Če ne zmoreš zgraditi naprave, ki bi delala dvakrat hitreje, zgradi napravo, ki bo naredila dve stvari hkrati. Rezultat bo identičen.”</a:t>
            </a:r>
          </a:p>
        </p:txBody>
      </p:sp>
    </p:spTree>
    <p:extLst>
      <p:ext uri="{BB962C8B-B14F-4D97-AF65-F5344CB8AC3E}">
        <p14:creationId xmlns:p14="http://schemas.microsoft.com/office/powerpoint/2010/main" val="4216041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Model SIMD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329508"/>
            <a:ext cx="4108322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En ukaz, več podatkovnih tokov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Računalnik izvrši hkrati natančno en ukaz na več podatkih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Ena krmilna enota, več ALE (vsaka ALE dela na svojih podatkih)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Vektorske operacije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Starejši superračunalniki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4419343" y="2329508"/>
            <a:ext cx="6516199" cy="3783965"/>
            <a:chOff x="4419343" y="2329508"/>
            <a:chExt cx="6516199" cy="3783965"/>
          </a:xfrm>
        </p:grpSpPr>
        <p:pic>
          <p:nvPicPr>
            <p:cNvPr id="7" name="Picture 156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53182" y="2329508"/>
              <a:ext cx="6182360" cy="3783965"/>
            </a:xfrm>
            <a:prstGeom prst="rect">
              <a:avLst/>
            </a:prstGeom>
          </p:spPr>
        </p:pic>
        <p:sp>
          <p:nvSpPr>
            <p:cNvPr id="8" name="Pravokotnik 7"/>
            <p:cNvSpPr/>
            <p:nvPr/>
          </p:nvSpPr>
          <p:spPr>
            <a:xfrm>
              <a:off x="5976551" y="4464908"/>
              <a:ext cx="782596" cy="48649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ALE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9763427" y="4464908"/>
              <a:ext cx="782596" cy="48649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ALE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8490097" y="4466266"/>
              <a:ext cx="782596" cy="48649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ALE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7249881" y="4464908"/>
              <a:ext cx="782596" cy="486498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ALE</a:t>
              </a:r>
            </a:p>
          </p:txBody>
        </p:sp>
        <p:sp>
          <p:nvSpPr>
            <p:cNvPr id="12" name="Pravokotnik 11"/>
            <p:cNvSpPr/>
            <p:nvPr/>
          </p:nvSpPr>
          <p:spPr>
            <a:xfrm>
              <a:off x="5931714" y="5543254"/>
              <a:ext cx="827433" cy="492733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3" name="Pravokotnik 12"/>
            <p:cNvSpPr/>
            <p:nvPr/>
          </p:nvSpPr>
          <p:spPr>
            <a:xfrm>
              <a:off x="7205044" y="5543254"/>
              <a:ext cx="827433" cy="492733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4" name="Pravokotnik 13"/>
            <p:cNvSpPr/>
            <p:nvPr/>
          </p:nvSpPr>
          <p:spPr>
            <a:xfrm>
              <a:off x="8490097" y="5543254"/>
              <a:ext cx="827433" cy="492733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5" name="Pravokotnik 14"/>
            <p:cNvSpPr/>
            <p:nvPr/>
          </p:nvSpPr>
          <p:spPr>
            <a:xfrm>
              <a:off x="9770593" y="5543254"/>
              <a:ext cx="827433" cy="492733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200" dirty="0">
                  <a:solidFill>
                    <a:schemeClr val="tx1"/>
                  </a:solidFill>
                </a:rPr>
                <a:t>Pomnilnik</a:t>
              </a:r>
            </a:p>
          </p:txBody>
        </p:sp>
        <p:sp>
          <p:nvSpPr>
            <p:cNvPr id="16" name="Zaobljeni pravokotnik 15"/>
            <p:cNvSpPr/>
            <p:nvPr/>
          </p:nvSpPr>
          <p:spPr>
            <a:xfrm>
              <a:off x="4496352" y="4376435"/>
              <a:ext cx="1283561" cy="66344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Replicirane ALE enote</a:t>
              </a:r>
            </a:p>
          </p:txBody>
        </p:sp>
        <p:sp>
          <p:nvSpPr>
            <p:cNvPr id="17" name="Zaobljeni pravokotnik 16"/>
            <p:cNvSpPr/>
            <p:nvPr/>
          </p:nvSpPr>
          <p:spPr>
            <a:xfrm>
              <a:off x="4419343" y="5543254"/>
              <a:ext cx="1283561" cy="53697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Lokalni pomnilnik</a:t>
              </a:r>
            </a:p>
          </p:txBody>
        </p:sp>
        <p:sp>
          <p:nvSpPr>
            <p:cNvPr id="18" name="Pravokotnik 17"/>
            <p:cNvSpPr/>
            <p:nvPr/>
          </p:nvSpPr>
          <p:spPr>
            <a:xfrm>
              <a:off x="7641179" y="2506595"/>
              <a:ext cx="1182340" cy="702880"/>
            </a:xfrm>
            <a:prstGeom prst="rect">
              <a:avLst/>
            </a:prstGeom>
            <a:solidFill>
              <a:srgbClr val="ABDDF8"/>
            </a:solidFill>
            <a:ln>
              <a:solidFill>
                <a:srgbClr val="ABD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b="1" dirty="0">
                  <a:solidFill>
                    <a:schemeClr val="tx1"/>
                  </a:solidFill>
                </a:rPr>
                <a:t>Kontrolna enota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95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Model MIMD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Več ukaznih tokov, več podatkovnih tokov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Računalnik izvrši hkrati več ukazov nad različnimi podatki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Razmnoženi procesorji, vsak opravlja svoje delo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Komunikacija lahko upočasni delovanje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5311328" y="3242506"/>
            <a:ext cx="5640689" cy="3139250"/>
            <a:chOff x="5311328" y="3242506"/>
            <a:chExt cx="5640689" cy="3139250"/>
          </a:xfrm>
        </p:grpSpPr>
        <p:pic>
          <p:nvPicPr>
            <p:cNvPr id="7" name="Picture 159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311328" y="3250911"/>
              <a:ext cx="5640689" cy="3130845"/>
            </a:xfrm>
            <a:prstGeom prst="rect">
              <a:avLst/>
            </a:prstGeom>
          </p:spPr>
        </p:pic>
        <p:sp>
          <p:nvSpPr>
            <p:cNvPr id="8" name="Pravokotnik 7"/>
            <p:cNvSpPr/>
            <p:nvPr/>
          </p:nvSpPr>
          <p:spPr>
            <a:xfrm>
              <a:off x="5514214" y="3242506"/>
              <a:ext cx="986043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Lokalni pomnilnik</a:t>
              </a:r>
            </a:p>
          </p:txBody>
        </p:sp>
        <p:sp>
          <p:nvSpPr>
            <p:cNvPr id="9" name="Pravokotnik 8"/>
            <p:cNvSpPr/>
            <p:nvPr/>
          </p:nvSpPr>
          <p:spPr>
            <a:xfrm>
              <a:off x="9591205" y="3242506"/>
              <a:ext cx="1006100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Lokalni pomnilnik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7287894" y="3254485"/>
              <a:ext cx="1007765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Lokalni pomnilnik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5514213" y="4182217"/>
              <a:ext cx="986043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Procesor</a:t>
              </a:r>
            </a:p>
          </p:txBody>
        </p:sp>
        <p:sp>
          <p:nvSpPr>
            <p:cNvPr id="13" name="Pravokotnik 12"/>
            <p:cNvSpPr/>
            <p:nvPr/>
          </p:nvSpPr>
          <p:spPr>
            <a:xfrm>
              <a:off x="7287894" y="4182217"/>
              <a:ext cx="1007765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Procesor</a:t>
              </a:r>
            </a:p>
          </p:txBody>
        </p:sp>
        <p:sp>
          <p:nvSpPr>
            <p:cNvPr id="14" name="Pravokotnik 13"/>
            <p:cNvSpPr/>
            <p:nvPr/>
          </p:nvSpPr>
          <p:spPr>
            <a:xfrm>
              <a:off x="9591205" y="4182217"/>
              <a:ext cx="1006100" cy="512618"/>
            </a:xfrm>
            <a:prstGeom prst="rect">
              <a:avLst/>
            </a:prstGeom>
            <a:solidFill>
              <a:srgbClr val="FFC271"/>
            </a:solidFill>
            <a:ln>
              <a:solidFill>
                <a:srgbClr val="FBC3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>
                  <a:solidFill>
                    <a:schemeClr val="tx1"/>
                  </a:solidFill>
                </a:rPr>
                <a:t>Procesor</a:t>
              </a:r>
            </a:p>
          </p:txBody>
        </p:sp>
        <p:sp>
          <p:nvSpPr>
            <p:cNvPr id="2" name="Zaobljeni pravokotnik 1"/>
            <p:cNvSpPr/>
            <p:nvPr/>
          </p:nvSpPr>
          <p:spPr>
            <a:xfrm>
              <a:off x="6583836" y="5469010"/>
              <a:ext cx="2415879" cy="425981"/>
            </a:xfrm>
            <a:prstGeom prst="roundRect">
              <a:avLst/>
            </a:prstGeom>
            <a:solidFill>
              <a:srgbClr val="FDE0B4"/>
            </a:solidFill>
            <a:ln>
              <a:solidFill>
                <a:srgbClr val="FDE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500" dirty="0" err="1">
                  <a:solidFill>
                    <a:schemeClr val="tx1"/>
                  </a:solidFill>
                </a:rPr>
                <a:t>Medpovezavno</a:t>
              </a:r>
              <a:r>
                <a:rPr lang="sl-SI" sz="1500" dirty="0">
                  <a:solidFill>
                    <a:schemeClr val="tx1"/>
                  </a:solidFill>
                </a:rPr>
                <a:t> omrežje (</a:t>
              </a:r>
              <a:r>
                <a:rPr lang="sl-SI" sz="1500" dirty="0" err="1">
                  <a:solidFill>
                    <a:schemeClr val="tx1"/>
                  </a:solidFill>
                </a:rPr>
                <a:t>interconnection</a:t>
              </a:r>
              <a:r>
                <a:rPr lang="sl-SI" sz="1500" dirty="0">
                  <a:solidFill>
                    <a:schemeClr val="tx1"/>
                  </a:solidFill>
                </a:rPr>
                <a:t> </a:t>
              </a:r>
              <a:r>
                <a:rPr lang="sl-SI" sz="1500" dirty="0" err="1">
                  <a:solidFill>
                    <a:schemeClr val="tx1"/>
                  </a:solidFill>
                </a:rPr>
                <a:t>network</a:t>
              </a:r>
              <a:r>
                <a:rPr lang="sl-SI" sz="1500" dirty="0">
                  <a:solidFill>
                    <a:schemeClr val="tx1"/>
                  </a:solidFill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166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Model MIMD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18751"/>
            <a:ext cx="10604479" cy="4628129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Navadi procesorji primerni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Skalabilnost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vedno lahko dodajamo nove procesorje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Različni sistemi MIMD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namenski sistemi; novejši superračunalniki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gruče računalnikov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cluster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computing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standardni računalniki povezani preko LAN ali WAN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grid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computing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različni računalniki, oddaljeni, povezani preko Interneta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primer </a:t>
            </a: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SETI@home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Velik izziv: paralelni algoritmi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da se zagotovi izkoriščenost velikega števila procesorjev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7013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Povzetek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Spoznali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smo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zgodovino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,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osnovno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zgradbo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računalnika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ter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principe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njegovega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delovanja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4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Zgodnje obdobje: do leta 1940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b="1" dirty="0">
                <a:latin typeface="Garamond"/>
                <a:cs typeface="Garamond"/>
                <a:sym typeface="Garamond" pitchFamily="18" charset="0"/>
              </a:rPr>
              <a:t>Mehanski računalniki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1833: Anglež Charles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Babbage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diferenčni stroj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polinomske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funkcije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analitični stroj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poljubne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matematične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b="1" dirty="0" err="1">
                <a:latin typeface="Garamond"/>
                <a:cs typeface="Garamond"/>
                <a:sym typeface="Garamond" pitchFamily="18" charset="0"/>
              </a:rPr>
              <a:t>operacije</a:t>
            </a:r>
            <a:r>
              <a:rPr lang="en-GB" sz="2000" b="1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štiri glavne komponente: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mlin (</a:t>
            </a:r>
            <a:r>
              <a:rPr lang="sl-SI" sz="1600" dirty="0" err="1">
                <a:latin typeface="Garamond"/>
                <a:cs typeface="Garamond"/>
                <a:sym typeface="Garamond" pitchFamily="18" charset="0"/>
              </a:rPr>
              <a:t>mill</a:t>
            </a: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) = ALE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shramba (store) = pomnilnik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operator = procesor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600" dirty="0">
                <a:latin typeface="Garamond"/>
                <a:cs typeface="Garamond"/>
                <a:sym typeface="Garamond" pitchFamily="18" charset="0"/>
              </a:rPr>
              <a:t>izhodna enota (kartice)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1842: Angležinja Ada Byron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Lovelace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prva programerka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program za izračun Bernoullijevih števil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7435"/>
          <p:cNvGrpSpPr/>
          <p:nvPr/>
        </p:nvGrpSpPr>
        <p:grpSpPr>
          <a:xfrm>
            <a:off x="6098862" y="1313417"/>
            <a:ext cx="4064000" cy="5021580"/>
            <a:chOff x="0" y="0"/>
            <a:chExt cx="4064508" cy="5021580"/>
          </a:xfrm>
        </p:grpSpPr>
        <p:pic>
          <p:nvPicPr>
            <p:cNvPr id="8" name="Picture 62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02920" y="0"/>
              <a:ext cx="1905000" cy="242925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6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159508" y="2578608"/>
              <a:ext cx="1905000" cy="2438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62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2650236"/>
              <a:ext cx="1905000" cy="23713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53722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Zgodnje obdobje: do leta 1940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Herman Hollerith, ZDA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1890: </a:t>
            </a:r>
            <a:r>
              <a:rPr lang="sl-SI" sz="1800" b="1" dirty="0" err="1">
                <a:latin typeface="Garamond"/>
                <a:cs typeface="Garamond"/>
                <a:sym typeface="Garamond" pitchFamily="18" charset="0"/>
              </a:rPr>
              <a:t>programabilni</a:t>
            </a: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 stroj za procesiranje podatkov shranjenih na luknjastih karticah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procesiranje podatkov popisa prebivalcev v ZDA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nekajkratna pohitritev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1902: Computer Tabulating Recording Company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1924: IBM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664"/>
          <p:cNvPicPr/>
          <p:nvPr/>
        </p:nvPicPr>
        <p:blipFill>
          <a:blip r:embed="rId2"/>
          <a:stretch>
            <a:fillRect/>
          </a:stretch>
        </p:blipFill>
        <p:spPr>
          <a:xfrm>
            <a:off x="7536518" y="2901523"/>
            <a:ext cx="3022472" cy="2561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666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913" y="4182217"/>
            <a:ext cx="18288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29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Rojstvo računalnikov: 1940-1950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49930" y="2169714"/>
            <a:ext cx="4701620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b="1" dirty="0">
                <a:latin typeface="Garamond"/>
                <a:cs typeface="Garamond"/>
                <a:sym typeface="Garamond" pitchFamily="18" charset="0"/>
              </a:rPr>
              <a:t>Elektromehanske naprave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1938: Nemec Konrad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Zuse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Z1, prvi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programabilni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 računalnik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predvsem mehanski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1941: Z3: iz 3600 relejev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1939-1944,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Howard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Aiken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Harvard Mark1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the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IBM ASCC)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b="1" dirty="0">
                <a:latin typeface="Garamond"/>
                <a:cs typeface="Garamond"/>
                <a:sym typeface="Garamond" pitchFamily="18" charset="0"/>
              </a:rPr>
              <a:t>prvi računalnik z dvojiškim sistemom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releji, magneti, zobniki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pomnilnik: 72 števil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množenje 23-mestnih števil v 4 sekundah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7363"/>
          <p:cNvGrpSpPr/>
          <p:nvPr/>
        </p:nvGrpSpPr>
        <p:grpSpPr>
          <a:xfrm>
            <a:off x="5955521" y="1309805"/>
            <a:ext cx="4794276" cy="5254513"/>
            <a:chOff x="-342523" y="50295"/>
            <a:chExt cx="4794277" cy="5254513"/>
          </a:xfrm>
        </p:grpSpPr>
        <p:pic>
          <p:nvPicPr>
            <p:cNvPr id="8" name="Picture 7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854858" y="50295"/>
              <a:ext cx="2596896" cy="169468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7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54378" y="1936977"/>
              <a:ext cx="2808733" cy="203454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72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342523" y="4132852"/>
              <a:ext cx="1905000" cy="117195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99532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7" y="1439133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Rojstvo računalnikov: 1940-1950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b="1" dirty="0">
                <a:latin typeface="Garamond"/>
                <a:cs typeface="Garamond"/>
                <a:sym typeface="Garamond" pitchFamily="18" charset="0"/>
              </a:rPr>
              <a:t>Elektronski računalniki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b="1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1939: John V Atanasoff v ZDA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Atanasoff-Berry Computer (ABC) system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prvi elektronski računalnik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300 elektronk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ozkonamenski</a:t>
            </a:r>
            <a:endParaRPr lang="sl-SI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1943 Alan Turing, Anglija,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Colossus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18.000 elektronk, 5.000 operacij v sekundi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razbil nemško šifro Enigma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1946: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University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of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Pennsilvania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, ENIAC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18.000 elektronk, 18 ton!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“prvi” splošni digitalni računalnik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Množenje dveh števil v 1/300 sekunde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3C498B-6EF7-43BA-BD8D-C5F723902F2A}"/>
              </a:ext>
            </a:extLst>
          </p:cNvPr>
          <p:cNvGrpSpPr/>
          <p:nvPr/>
        </p:nvGrpSpPr>
        <p:grpSpPr>
          <a:xfrm>
            <a:off x="7222094" y="1258328"/>
            <a:ext cx="3729923" cy="5327178"/>
            <a:chOff x="7222094" y="1258328"/>
            <a:chExt cx="3729923" cy="5327178"/>
          </a:xfrm>
        </p:grpSpPr>
        <p:pic>
          <p:nvPicPr>
            <p:cNvPr id="8" name="Picture 78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060443" y="2717689"/>
              <a:ext cx="1383604" cy="180284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Picture 78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222094" y="4520537"/>
              <a:ext cx="2802255" cy="206496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78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444047" y="2337464"/>
              <a:ext cx="1507970" cy="195676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78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514163" y="1258328"/>
              <a:ext cx="2031216" cy="156968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" name="Slika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444" y="3647168"/>
            <a:ext cx="1373748" cy="549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61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31014</TotalTime>
  <Words>2931</Words>
  <Application>Microsoft Office PowerPoint</Application>
  <PresentationFormat>Widescreen</PresentationFormat>
  <Paragraphs>655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Garamond</vt:lpstr>
      <vt:lpstr>Verdana</vt:lpstr>
      <vt:lpstr>Wingdings</vt:lpstr>
      <vt:lpstr>Officeova tema</vt:lpstr>
      <vt:lpstr>PowerPoint Presentation</vt:lpstr>
      <vt:lpstr>CILJI PREDAVANJA</vt:lpstr>
      <vt:lpstr>Kratka zgodovina računalništva</vt:lpstr>
      <vt:lpstr>Zgodnje obdobje: do leta 1940</vt:lpstr>
      <vt:lpstr>Zgodnje obdobje: do leta 1940</vt:lpstr>
      <vt:lpstr>Zgodnje obdobje: do leta 1940</vt:lpstr>
      <vt:lpstr>Zgodnje obdobje: do leta 1940</vt:lpstr>
      <vt:lpstr>Rojstvo računalnikov: 1940-1950</vt:lpstr>
      <vt:lpstr>Rojstvo računalnikov: 1940-1950</vt:lpstr>
      <vt:lpstr>Rojstvo računalnikov: 1940-1950</vt:lpstr>
      <vt:lpstr>Moderno obdobje: po letu 1950</vt:lpstr>
      <vt:lpstr>Moderno obdobje: po letu 1950</vt:lpstr>
      <vt:lpstr>Moderno obdobje: po letu 1950</vt:lpstr>
      <vt:lpstr>Razvoj stikal</vt:lpstr>
      <vt:lpstr>Moorov zakon</vt:lpstr>
      <vt:lpstr>PowerPoint Presentation</vt:lpstr>
      <vt:lpstr>Uvod</vt:lpstr>
      <vt:lpstr>Komponente računalniškega sistema</vt:lpstr>
      <vt:lpstr>Pomnilnik</vt:lpstr>
      <vt:lpstr>Pomnilnik</vt:lpstr>
      <vt:lpstr>Pomnilnik</vt:lpstr>
      <vt:lpstr>Branje in pisanje</vt:lpstr>
      <vt:lpstr>Naslavljanje</vt:lpstr>
      <vt:lpstr>Naslavljanje</vt:lpstr>
      <vt:lpstr>Pomnilnik</vt:lpstr>
      <vt:lpstr>Predpomnilnik</vt:lpstr>
      <vt:lpstr>Vhodno-izhodne naprave</vt:lpstr>
      <vt:lpstr>Zunanji pomnilnik</vt:lpstr>
      <vt:lpstr>Naprave z neposrednim dostopom</vt:lpstr>
      <vt:lpstr>V/I krmilnik</vt:lpstr>
      <vt:lpstr>Aritmetično-logična enota</vt:lpstr>
      <vt:lpstr>Organizacija ALE</vt:lpstr>
      <vt:lpstr>Vezja ALE</vt:lpstr>
      <vt:lpstr>ALE</vt:lpstr>
      <vt:lpstr>Organizacija ALE</vt:lpstr>
      <vt:lpstr>Krmilna enota</vt:lpstr>
      <vt:lpstr>Strojni ukazi</vt:lpstr>
      <vt:lpstr>Nabor strojnih ukazov</vt:lpstr>
      <vt:lpstr>Strojni ukazi</vt:lpstr>
      <vt:lpstr>Strojni ukazi</vt:lpstr>
      <vt:lpstr>Primer zaporedja strojnih ukazov</vt:lpstr>
      <vt:lpstr>Registri in vezja krmilne enote</vt:lpstr>
      <vt:lpstr>Dekodirnik ukazov</vt:lpstr>
      <vt:lpstr>Von Neumannova arhitektura</vt:lpstr>
      <vt:lpstr>Von Neumannov cikel</vt:lpstr>
      <vt:lpstr>Primer</vt:lpstr>
      <vt:lpstr>Von Neumannov cikel</vt:lpstr>
      <vt:lpstr>Von Neumannova arhitektura</vt:lpstr>
      <vt:lpstr>Nabor ukazov: primer</vt:lpstr>
      <vt:lpstr>Izvajanje ukazov: primeri</vt:lpstr>
      <vt:lpstr>Ne-Von Neumannove arhitekture</vt:lpstr>
      <vt:lpstr>Paralelno procesiranje</vt:lpstr>
      <vt:lpstr>Model SIMD</vt:lpstr>
      <vt:lpstr>Model MIMD</vt:lpstr>
      <vt:lpstr>Model MIMD</vt:lpstr>
      <vt:lpstr>Povzetek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Stankovski, Vlado</cp:lastModifiedBy>
  <cp:revision>200</cp:revision>
  <dcterms:created xsi:type="dcterms:W3CDTF">2018-10-23T07:26:50Z</dcterms:created>
  <dcterms:modified xsi:type="dcterms:W3CDTF">2021-10-11T08:46:43Z</dcterms:modified>
</cp:coreProperties>
</file>