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1025" autoAdjust="0"/>
  </p:normalViewPr>
  <p:slideViewPr>
    <p:cSldViewPr snapToGrid="0">
      <p:cViewPr varScale="1">
        <p:scale>
          <a:sx n="142" d="100"/>
          <a:sy n="142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A15F-DC1E-4302-89CF-80EA3A1B2F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EF9F8-2717-4084-B182-49E9CF859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exactly one call</a:t>
            </a:r>
            <a:r>
              <a:rPr lang="en-US" dirty="0"/>
              <a:t> </a:t>
            </a:r>
            <a:endParaRPr lang="pl-PL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zero calls</a:t>
            </a:r>
            <a:r>
              <a:rPr lang="en-US" dirty="0"/>
              <a:t> </a:t>
            </a:r>
            <a:endParaRPr lang="pl-PL" dirty="0"/>
          </a:p>
          <a:p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..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/>
              <a:t>) * </a:t>
            </a:r>
            <a:r>
              <a:rPr lang="en-US" dirty="0" err="1"/>
              <a:t>subscriber.receive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"hello"</a:t>
            </a:r>
            <a:r>
              <a:rPr lang="en-US" dirty="0"/>
              <a:t>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between one and three calls (inclusive)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EF9F8-2717-4084-B182-49E9CF8593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EF9F8-2717-4084-B182-49E9CF8593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1169-DBE9-4406-BD7E-89F8400E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8818-B76D-4AF8-A4F9-4E04FBC5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E23B-D42E-4974-B875-4ACF3491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9EA8-DDF1-49C3-A35D-2EBB3281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202-CE69-4E85-AD36-C2E4A111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B2A9-87C3-4D16-AEAB-E980E8F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167B-AC2D-4EE0-8174-E414D7D5A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AD1E9-2B6E-40A2-A5DD-13B5774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1D37-8DEC-4C45-B195-B16ABB95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2B48-2474-4C12-9799-105F7B8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05E9C-0CD3-4E80-9549-4EF46D2B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34E5-754D-47B1-86B1-6F9EB6D1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27A4-122B-4A8E-BB25-AF86A13F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A8BE-900A-4481-8902-7C19C4D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168C-8468-4422-86EC-BAED615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86E-E50A-4165-A4A6-43743F02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124-0991-4964-ABFC-B1E1C192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1346-C881-4673-94B8-125A2A6F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B2FD-F80F-4D0C-B049-A1C4BAB4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B133-E0F3-45F6-B48E-41538F2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970D-52FE-4149-A7F8-C4A32632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50E8-46A1-4086-83D1-D8BC3268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AF7F-FB7B-40D0-BCF9-73E67780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D142-2033-4394-BB57-250A560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7DBE-A443-4FBB-A51C-1BE0E6A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AAF-EDFB-4AA5-98AA-B60E4C3C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D227-CC22-48AC-8DB6-5756F5507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A594-BBB9-4492-B32A-2C832E5D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8ACB-B746-4DB7-80AF-F0DF7CB2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0F356-042F-4286-88A5-414E572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6198-CA78-4170-8AB0-AD6242A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27A-6165-492E-867D-BEA585A4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A202-0F80-4839-B35A-F68B0A8E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A792-70E3-4AEE-96D9-3395F570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60DBA-7C95-46A8-A2A9-EE31E1F8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DDBB-A6FC-48FF-8404-47AF8909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1EECC-0CD6-4E75-9F26-63B95066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68A8-F532-4CF4-B584-878DA288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D91F5-BB07-4459-8FDF-287598D6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80C0-FBF8-4B99-9775-FB22ACF7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ACB13-E13D-4172-821D-CD08FBE1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9EA91-A5BB-4494-A4AE-CB06062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A288-24A7-4844-A0E7-235AEDD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EFCD-E962-461F-A12F-CF9B71FE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DE92E-31B4-44BF-B1E9-37C5DCF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C7B82-7F3F-4F91-8ABE-29192028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433-4DAC-4AD8-8866-5E100B9E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FCDF-3CD4-4B4E-9AC5-800E4D0B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0562-C4C1-4214-8A11-84290929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FECE-BE63-42FF-AF88-93D16C90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B9928-BA17-43A2-8201-933E432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B1D5-0473-4C53-800F-84A60C9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5FBB-E1E4-4483-B9CD-B25C58B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D4BB4-BA79-4EDA-A326-CC3BF718B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1B4E-0188-4674-BCB3-01A835E5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4772-47CA-43A3-889C-AF15D434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8AE74-7642-487C-B57C-7932E879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89F09-D668-46C4-9204-321D28E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1A5A8-398F-45EA-930F-F2116F42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EF90-97EA-4CDE-8F2D-CE39E93A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8204-C087-404A-8B3D-474AB7C9F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950D-3891-4166-B38C-1487156A722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9EB5-9DD1-4123-8268-C030BEF8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6767-02D7-4B95-9972-1979965E9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0816-8521-4B31-B0FE-F59D5AE3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Qr/spock-hand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C1E-01F4-4DCA-81C3-9D1FA6B74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Spock Hands 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A66-35FA-40BF-9270-A82EFC2C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Introduction to Spock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0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2D7F-D4A8-49E0-AC28-E5D3BDAF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Six: IgnoreIf, Requires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6425-9C75-4C98-B2EC-56470896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Conditionally execute tests depending on the environment:</a:t>
            </a:r>
          </a:p>
          <a:p>
            <a:pPr lvl="1"/>
            <a:r>
              <a:rPr lang="pl-PL" dirty="0"/>
              <a:t>On particular JVM,</a:t>
            </a:r>
          </a:p>
          <a:p>
            <a:pPr lvl="1"/>
            <a:r>
              <a:rPr lang="pl-PL" dirty="0"/>
              <a:t>On particular system,</a:t>
            </a:r>
          </a:p>
          <a:p>
            <a:pPr lvl="1"/>
            <a:endParaRPr lang="pl-PL" dirty="0"/>
          </a:p>
          <a:p>
            <a:r>
              <a:rPr lang="pl-PL" dirty="0"/>
              <a:t>Can use your own static methods too!</a:t>
            </a:r>
          </a:p>
        </p:txBody>
      </p:sp>
    </p:spTree>
    <p:extLst>
      <p:ext uri="{BB962C8B-B14F-4D97-AF65-F5344CB8AC3E}">
        <p14:creationId xmlns:p14="http://schemas.microsoft.com/office/powerpoint/2010/main" val="17297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E644-28B8-487C-AD40-EC60928E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Seven: Retry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8B67-ACF3-4D29-B242-7A62473F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Some tests may occasionally fail (and you expect that to happen)</a:t>
            </a:r>
          </a:p>
          <a:p>
            <a:pPr lvl="1"/>
            <a:r>
              <a:rPr lang="pl-PL" dirty="0"/>
              <a:t>@Retry for the rescue!</a:t>
            </a:r>
          </a:p>
        </p:txBody>
      </p:sp>
    </p:spTree>
    <p:extLst>
      <p:ext uri="{BB962C8B-B14F-4D97-AF65-F5344CB8AC3E}">
        <p14:creationId xmlns:p14="http://schemas.microsoft.com/office/powerpoint/2010/main" val="12989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0E7-56F6-40F0-A7B2-BA51DFA5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Eight: Setup,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68E2-9809-4210-944A-0FE98725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Useful when many tests in the same class perform same actions before/after the test itself,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Setup/Cleanup is invoked for each test (works with where: too!)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SetupSpec/CleanupSpec for each test class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EB28-9CAF-4F54-8A2A-CDBFA32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Nine: Mocking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5DB9-7B10-4C27-BF12-3F76B39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Useful for checking if some interaction takes place</a:t>
            </a:r>
          </a:p>
          <a:p>
            <a:endParaRPr lang="pl-PL" dirty="0"/>
          </a:p>
          <a:p>
            <a:r>
              <a:rPr lang="pl-PL" dirty="0"/>
              <a:t>Can count number of interactions</a:t>
            </a:r>
          </a:p>
          <a:p>
            <a:pPr lvl="1"/>
            <a:r>
              <a:rPr lang="pl-PL" dirty="0"/>
              <a:t>Strict count</a:t>
            </a:r>
          </a:p>
          <a:p>
            <a:pPr lvl="1"/>
            <a:r>
              <a:rPr lang="pl-PL" dirty="0"/>
              <a:t>Range count</a:t>
            </a:r>
          </a:p>
          <a:p>
            <a:pPr lvl="1"/>
            <a:r>
              <a:rPr lang="pl-PL" dirty="0"/>
              <a:t>Per mock count</a:t>
            </a:r>
          </a:p>
          <a:p>
            <a:pPr lvl="1"/>
            <a:r>
              <a:rPr lang="pl-PL" dirty="0"/>
              <a:t>All mock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F71-2AA1-473B-8392-47DBF3A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Ten: Reporting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0AA9-A5FC-4EE7-B1C0-355BC336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reports after each run</a:t>
            </a:r>
          </a:p>
          <a:p>
            <a:endParaRPr lang="pl-PL" dirty="0"/>
          </a:p>
          <a:p>
            <a:r>
              <a:rPr lang="pl-PL" dirty="0"/>
              <a:t>Good visualization of performed steps</a:t>
            </a:r>
          </a:p>
          <a:p>
            <a:endParaRPr lang="pl-PL" dirty="0"/>
          </a:p>
          <a:p>
            <a:r>
              <a:rPr lang="pl-PL" dirty="0"/>
              <a:t>Good visualization of errors</a:t>
            </a:r>
          </a:p>
        </p:txBody>
      </p:sp>
    </p:spTree>
    <p:extLst>
      <p:ext uri="{BB962C8B-B14F-4D97-AF65-F5344CB8AC3E}">
        <p14:creationId xmlns:p14="http://schemas.microsoft.com/office/powerpoint/2010/main" val="125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0E88A-2375-4CC0-BE9A-97B500D3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Questions?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AF90F7-8B76-4788-924F-5E9AEFB2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Code &amp; slides can be found at : </a:t>
            </a:r>
            <a:r>
              <a:rPr lang="en-US" dirty="0">
                <a:hlinkClick r:id="rId3"/>
              </a:rPr>
              <a:t>https://github.com/MiQr/spock-handsOn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AE70-7210-4F29-955C-BEE56CB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167E-A7C4-4130-9A10-BF0DFA08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Dominik Niziński</a:t>
            </a:r>
          </a:p>
          <a:p>
            <a:pPr marL="0" indent="0">
              <a:buNone/>
            </a:pPr>
            <a:r>
              <a:rPr lang="pl-PL" dirty="0"/>
              <a:t>Advisory Software Engineer, Product Owner</a:t>
            </a:r>
          </a:p>
          <a:p>
            <a:pPr marL="0" indent="0">
              <a:buNone/>
            </a:pPr>
            <a:r>
              <a:rPr lang="pl-PL" dirty="0"/>
              <a:t> 	</a:t>
            </a:r>
          </a:p>
          <a:p>
            <a:pPr marL="0" indent="0">
              <a:buNone/>
            </a:pPr>
            <a:r>
              <a:rPr lang="pl-PL" dirty="0"/>
              <a:t>	@miqr89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Image result for twitter logo">
            <a:extLst>
              <a:ext uri="{FF2B5EF4-FFF2-40B4-BE49-F238E27FC236}">
                <a16:creationId xmlns:a16="http://schemas.microsoft.com/office/drawing/2014/main" id="{94548887-A3B9-4249-9CB9-9D0F9593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7" y="322691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7D19-D09C-4A3E-AAE3-0A624E56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Spock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1A23-BDAC-4821-B48B-A7F2BAE2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Learned about Spock about 2 years ago,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Spock is core of our regression automation,</a:t>
            </a:r>
          </a:p>
          <a:p>
            <a:pPr lvl="1"/>
            <a:r>
              <a:rPr lang="pl-PL" dirty="0"/>
              <a:t>Helping manual QA’s transition to automation engineers,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57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71B5-797A-4DBD-BDB5-127BC7C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we chose Spock?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D897-BF67-46E5-97AF-BD57540B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BDD over TDD,</a:t>
            </a:r>
          </a:p>
          <a:p>
            <a:r>
              <a:rPr lang="pl-PL" dirty="0"/>
              <a:t>Readability,</a:t>
            </a:r>
          </a:p>
          <a:p>
            <a:r>
              <a:rPr lang="pl-PL" dirty="0"/>
              <a:t>Groovy!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251-CB05-4B23-BC19-43395C1C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One: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33D8-8867-4FDC-9AB7-3B7D92EE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dependency brings all required stuff</a:t>
            </a:r>
          </a:p>
          <a:p>
            <a:pPr lvl="1"/>
            <a:r>
              <a:rPr lang="pl-PL" dirty="0"/>
              <a:t>Additionally brings JUnit too,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Tests are called Specifications</a:t>
            </a:r>
          </a:p>
          <a:p>
            <a:endParaRPr lang="pl-PL" dirty="0"/>
          </a:p>
          <a:p>
            <a:r>
              <a:rPr lang="pl-PL" dirty="0"/>
              <a:t>Test name can be a normal String</a:t>
            </a:r>
          </a:p>
          <a:p>
            <a:endParaRPr lang="pl-PL" dirty="0"/>
          </a:p>
          <a:p>
            <a:r>
              <a:rPr lang="pl-PL" dirty="0"/>
              <a:t>Key words required to compile:</a:t>
            </a:r>
          </a:p>
          <a:p>
            <a:pPr lvl="1"/>
            <a:r>
              <a:rPr lang="pl-PL" i="1" dirty="0"/>
              <a:t>given:</a:t>
            </a:r>
            <a:r>
              <a:rPr lang="pl-PL" dirty="0"/>
              <a:t> | </a:t>
            </a:r>
            <a:r>
              <a:rPr lang="pl-PL" i="1" dirty="0"/>
              <a:t>when: </a:t>
            </a:r>
            <a:r>
              <a:rPr lang="pl-PL" dirty="0"/>
              <a:t>| </a:t>
            </a:r>
            <a:r>
              <a:rPr lang="pl-PL" i="1" dirty="0"/>
              <a:t>then: </a:t>
            </a:r>
            <a:r>
              <a:rPr lang="pl-PL" dirty="0"/>
              <a:t>| </a:t>
            </a:r>
            <a:r>
              <a:rPr lang="pl-PL" i="1" dirty="0"/>
              <a:t>expect:</a:t>
            </a:r>
            <a:r>
              <a:rPr lang="pl-PL" dirty="0"/>
              <a:t> (and </a:t>
            </a:r>
            <a:r>
              <a:rPr lang="pl-PL" i="1" dirty="0"/>
              <a:t>and: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C71-1F4C-4270-9FE5-5CEAC06D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Two: Supports Many JVM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1C54-D5A7-429C-A3DD-DC89FC2C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Examples:</a:t>
            </a:r>
          </a:p>
          <a:p>
            <a:pPr lvl="1"/>
            <a:r>
              <a:rPr lang="pl-PL" dirty="0"/>
              <a:t>Java</a:t>
            </a:r>
          </a:p>
          <a:p>
            <a:pPr lvl="1"/>
            <a:r>
              <a:rPr lang="pl-PL" dirty="0"/>
              <a:t>Kotlin</a:t>
            </a:r>
          </a:p>
          <a:p>
            <a:pPr lvl="1"/>
            <a:r>
              <a:rPr lang="pl-PL" dirty="0"/>
              <a:t>Groovy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5D04-468C-464B-8E35-FC7BEBE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Three: Power of </a:t>
            </a:r>
            <a:r>
              <a:rPr lang="pl-PL" i="1" dirty="0"/>
              <a:t>where: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AC9E-181D-4A63-B034-9C5EB683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Easily parametrize the tests,</a:t>
            </a:r>
            <a:br>
              <a:rPr lang="pl-PL" dirty="0"/>
            </a:br>
            <a:endParaRPr lang="pl-PL" dirty="0"/>
          </a:p>
          <a:p>
            <a:r>
              <a:rPr lang="pl-PL" dirty="0"/>
              <a:t>Separate each test iteration in the report,</a:t>
            </a:r>
            <a:br>
              <a:rPr lang="pl-PL" dirty="0"/>
            </a:br>
            <a:endParaRPr lang="pl-PL" dirty="0"/>
          </a:p>
          <a:p>
            <a:r>
              <a:rPr lang="pl-PL" dirty="0"/>
              <a:t>Use parameters not only in code but also in test names,</a:t>
            </a:r>
          </a:p>
          <a:p>
            <a:endParaRPr lang="pl-PL" dirty="0"/>
          </a:p>
          <a:p>
            <a:r>
              <a:rPr lang="pl-PL" dirty="0"/>
              <a:t>One line change for new test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33F-4BB7-4BCA-82B5-7C96A3D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Four: Where without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3B36-4278-40F6-B02A-160C4479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You can use anything that has Iterator for your </a:t>
            </a:r>
            <a:r>
              <a:rPr lang="pl-PL" i="1" dirty="0"/>
              <a:t>where: </a:t>
            </a:r>
            <a:r>
              <a:rPr lang="pl-PL" dirty="0"/>
              <a:t>data</a:t>
            </a:r>
          </a:p>
          <a:p>
            <a:pPr lvl="1"/>
            <a:r>
              <a:rPr lang="pl-PL" dirty="0"/>
              <a:t>SQL query result,</a:t>
            </a:r>
          </a:p>
          <a:p>
            <a:pPr lvl="1"/>
            <a:r>
              <a:rPr lang="pl-PL" dirty="0"/>
              <a:t>CSV data,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2468-1134-4985-A956-45364AA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Five: Testing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E01F-89F6-4F5F-A0D8-57D0463F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</a:t>
            </a:r>
            <a:r>
              <a:rPr lang="pl-PL" i="1" dirty="0"/>
              <a:t> then: </a:t>
            </a:r>
            <a:r>
              <a:rPr lang="pl-PL" dirty="0"/>
              <a:t> you can check if exception was thrown/not thrown</a:t>
            </a:r>
          </a:p>
          <a:p>
            <a:pPr lvl="1"/>
            <a:r>
              <a:rPr lang="pl-PL" dirty="0"/>
              <a:t>thrown(ExceptionClass) </a:t>
            </a:r>
          </a:p>
          <a:p>
            <a:pPr lvl="1"/>
            <a:r>
              <a:rPr lang="pl-PL" dirty="0"/>
              <a:t>notThrown(ExceptionClass)</a:t>
            </a:r>
          </a:p>
          <a:p>
            <a:pPr lvl="1"/>
            <a:endParaRPr lang="pl-PL" dirty="0"/>
          </a:p>
          <a:p>
            <a:r>
              <a:rPr lang="pl-PL" dirty="0"/>
              <a:t> If needed, can also assign the Exception and test its fields</a:t>
            </a:r>
          </a:p>
          <a:p>
            <a:pPr lvl="1"/>
            <a:r>
              <a:rPr lang="pl-PL" dirty="0"/>
              <a:t>e.g. checking messages</a:t>
            </a:r>
          </a:p>
        </p:txBody>
      </p:sp>
    </p:spTree>
    <p:extLst>
      <p:ext uri="{BB962C8B-B14F-4D97-AF65-F5344CB8AC3E}">
        <p14:creationId xmlns:p14="http://schemas.microsoft.com/office/powerpoint/2010/main" val="3133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362</Words>
  <Application>Microsoft Office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Spock Hands On</vt:lpstr>
      <vt:lpstr>About me</vt:lpstr>
      <vt:lpstr>My Spock Experience</vt:lpstr>
      <vt:lpstr>Why we chose Spock?</vt:lpstr>
      <vt:lpstr> One: Basics</vt:lpstr>
      <vt:lpstr>Two: Supports Many JVM languages</vt:lpstr>
      <vt:lpstr>Three: Power of where:</vt:lpstr>
      <vt:lpstr>Four: Where without table</vt:lpstr>
      <vt:lpstr>Five: Testing exceptions</vt:lpstr>
      <vt:lpstr>Six: IgnoreIf, Requires</vt:lpstr>
      <vt:lpstr>Seven: Retry</vt:lpstr>
      <vt:lpstr>Eight: Setup, Cleanup</vt:lpstr>
      <vt:lpstr>Nine: Mocking</vt:lpstr>
      <vt:lpstr>Ten: Reporting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Hands On</dc:title>
  <dc:creator>Dominik Nizinski</dc:creator>
  <cp:lastModifiedBy>Dominik Nizinski</cp:lastModifiedBy>
  <cp:revision>7</cp:revision>
  <dcterms:created xsi:type="dcterms:W3CDTF">2019-09-09T07:27:34Z</dcterms:created>
  <dcterms:modified xsi:type="dcterms:W3CDTF">2019-09-09T08:31:09Z</dcterms:modified>
</cp:coreProperties>
</file>