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78" r:id="rId3"/>
    <p:sldId id="257" r:id="rId4"/>
    <p:sldId id="377" r:id="rId5"/>
    <p:sldId id="375" r:id="rId6"/>
    <p:sldId id="376" r:id="rId7"/>
    <p:sldId id="379" r:id="rId8"/>
    <p:sldId id="380" r:id="rId9"/>
    <p:sldId id="382" r:id="rId10"/>
    <p:sldId id="384" r:id="rId11"/>
    <p:sldId id="385" r:id="rId12"/>
    <p:sldId id="438" r:id="rId13"/>
    <p:sldId id="386" r:id="rId14"/>
    <p:sldId id="387" r:id="rId15"/>
    <p:sldId id="388" r:id="rId16"/>
    <p:sldId id="389" r:id="rId17"/>
    <p:sldId id="391" r:id="rId18"/>
    <p:sldId id="397" r:id="rId19"/>
    <p:sldId id="399" r:id="rId20"/>
    <p:sldId id="402" r:id="rId21"/>
    <p:sldId id="403" r:id="rId22"/>
    <p:sldId id="404" r:id="rId23"/>
    <p:sldId id="405" r:id="rId24"/>
    <p:sldId id="406" r:id="rId25"/>
    <p:sldId id="407" r:id="rId26"/>
    <p:sldId id="416" r:id="rId27"/>
    <p:sldId id="417" r:id="rId28"/>
    <p:sldId id="418" r:id="rId29"/>
    <p:sldId id="425" r:id="rId30"/>
    <p:sldId id="426" r:id="rId31"/>
    <p:sldId id="439" r:id="rId32"/>
    <p:sldId id="440" r:id="rId33"/>
    <p:sldId id="437" r:id="rId3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5907" autoAdjust="0"/>
  </p:normalViewPr>
  <p:slideViewPr>
    <p:cSldViewPr>
      <p:cViewPr varScale="1">
        <p:scale>
          <a:sx n="100" d="100"/>
          <a:sy n="100" d="100"/>
        </p:scale>
        <p:origin x="720" y="77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2020 </a:t>
            </a:r>
            <a:r>
              <a:rPr lang="en-US" dirty="0" err="1"/>
              <a:t>Cybage</a:t>
            </a:r>
            <a:r>
              <a:rPr lang="en-US" dirty="0"/>
              <a:t> Software Pvt. Ltd. All Rights Reserved. </a:t>
            </a:r>
            <a:r>
              <a:rPr lang="en-US" dirty="0" err="1"/>
              <a:t>Cybage</a:t>
            </a:r>
            <a:r>
              <a:rPr lang="en-US" dirty="0"/>
              <a:t>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2020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Copyright © 2020 Cybage Software Pvt. Ltd. All Rights Reserved. Cybage Confidential.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86919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50685" y="3182238"/>
            <a:ext cx="3563621" cy="1019081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Maven</a:t>
            </a:r>
          </a:p>
          <a:p>
            <a:r>
              <a:rPr lang="en-US" sz="1400" dirty="0"/>
              <a:t>Author : Punit Gour,</a:t>
            </a:r>
          </a:p>
          <a:p>
            <a:r>
              <a:rPr lang="en-US" sz="1400" dirty="0"/>
              <a:t>            Mangesh Suryawanshi</a:t>
            </a:r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pom.xml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379" y="1153319"/>
            <a:ext cx="8003063" cy="1815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&lt;project&gt;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</a:t>
            </a:r>
            <a:r>
              <a:rPr lang="en-US" altLang="en-US" sz="1600" dirty="0" err="1">
                <a:latin typeface="Calibri" pitchFamily="34" charset="0"/>
              </a:rPr>
              <a:t>modelVersion</a:t>
            </a:r>
            <a:r>
              <a:rPr lang="en-US" altLang="en-US" sz="1600" dirty="0">
                <a:latin typeface="Calibri" pitchFamily="34" charset="0"/>
              </a:rPr>
              <a:t>&gt;4.0.0&lt;/</a:t>
            </a:r>
            <a:r>
              <a:rPr lang="en-US" altLang="en-US" sz="1600" dirty="0" err="1">
                <a:latin typeface="Calibri" pitchFamily="34" charset="0"/>
              </a:rPr>
              <a:t>modelVersion</a:t>
            </a:r>
            <a:r>
              <a:rPr lang="en-US" altLang="en-US" sz="16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</a:t>
            </a:r>
            <a:r>
              <a:rPr lang="en-US" altLang="en-US" sz="1600" dirty="0" err="1">
                <a:latin typeface="Calibri" pitchFamily="34" charset="0"/>
              </a:rPr>
              <a:t>groupId</a:t>
            </a:r>
            <a:r>
              <a:rPr lang="en-US" altLang="en-US" sz="1600" dirty="0">
                <a:latin typeface="Calibri" pitchFamily="34" charset="0"/>
              </a:rPr>
              <a:t>&gt;</a:t>
            </a:r>
            <a:r>
              <a:rPr lang="en-US" altLang="en-US" sz="1600" dirty="0" err="1">
                <a:latin typeface="Calibri" pitchFamily="34" charset="0"/>
              </a:rPr>
              <a:t>org.sonatype.mavenbook</a:t>
            </a:r>
            <a:r>
              <a:rPr lang="en-US" altLang="en-US" sz="1600" dirty="0">
                <a:latin typeface="Calibri" pitchFamily="34" charset="0"/>
              </a:rPr>
              <a:t>&lt;/</a:t>
            </a:r>
            <a:r>
              <a:rPr lang="en-US" altLang="en-US" sz="1600" dirty="0" err="1">
                <a:latin typeface="Calibri" pitchFamily="34" charset="0"/>
              </a:rPr>
              <a:t>groupId</a:t>
            </a:r>
            <a:r>
              <a:rPr lang="en-US" altLang="en-US" sz="16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</a:t>
            </a:r>
            <a:r>
              <a:rPr lang="en-US" altLang="en-US" sz="1600" dirty="0" err="1">
                <a:latin typeface="Calibri" pitchFamily="34" charset="0"/>
              </a:rPr>
              <a:t>artifactId</a:t>
            </a:r>
            <a:r>
              <a:rPr lang="en-US" altLang="en-US" sz="1600" dirty="0">
                <a:latin typeface="Calibri" pitchFamily="34" charset="0"/>
              </a:rPr>
              <a:t>&gt;my-project&lt;/</a:t>
            </a:r>
            <a:r>
              <a:rPr lang="en-US" altLang="en-US" sz="1600" dirty="0" err="1">
                <a:latin typeface="Calibri" pitchFamily="34" charset="0"/>
              </a:rPr>
              <a:t>artifactId</a:t>
            </a:r>
            <a:r>
              <a:rPr lang="en-US" altLang="en-US" sz="16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	&lt;version&gt;1.0&lt;/version&gt;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600" dirty="0">
                <a:latin typeface="Calibri" pitchFamily="34" charset="0"/>
              </a:rPr>
              <a:t>&lt;/project&gt;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12356" y="3419244"/>
            <a:ext cx="8099108" cy="161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Maven creates a </a:t>
            </a:r>
            <a:r>
              <a:rPr lang="en-US" altLang="en-US" sz="2000" b="1" dirty="0" err="1">
                <a:latin typeface="Calibri" pitchFamily="34" charset="0"/>
              </a:rPr>
              <a:t>SuperPom</a:t>
            </a:r>
            <a:r>
              <a:rPr lang="en-US" altLang="en-US" sz="2000" dirty="0">
                <a:latin typeface="Calibri" pitchFamily="34" charset="0"/>
              </a:rPr>
              <a:t> for every Maven project according to it’s packaging type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>
                <a:latin typeface="Calibri" pitchFamily="34" charset="0"/>
              </a:rPr>
              <a:t>SuperPom</a:t>
            </a:r>
            <a:r>
              <a:rPr lang="en-US" altLang="en-US" sz="2000" dirty="0">
                <a:latin typeface="Calibri" pitchFamily="34" charset="0"/>
              </a:rPr>
              <a:t> acts as a parent and </a:t>
            </a:r>
            <a:r>
              <a:rPr lang="en-US" altLang="en-US" sz="2000" dirty="0" err="1">
                <a:latin typeface="Calibri" pitchFamily="34" charset="0"/>
              </a:rPr>
              <a:t>Pom</a:t>
            </a:r>
            <a:r>
              <a:rPr lang="en-US" altLang="en-US" sz="2000" dirty="0">
                <a:latin typeface="Calibri" pitchFamily="34" charset="0"/>
              </a:rPr>
              <a:t> acts as a child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>
                <a:latin typeface="Calibri" pitchFamily="34" charset="0"/>
              </a:rPr>
              <a:t>Pom</a:t>
            </a:r>
            <a:r>
              <a:rPr lang="en-US" altLang="en-US" sz="2000" dirty="0">
                <a:latin typeface="Calibri" pitchFamily="34" charset="0"/>
              </a:rPr>
              <a:t> inherits </a:t>
            </a:r>
            <a:r>
              <a:rPr lang="en-US" altLang="en-US" sz="2000" dirty="0" err="1">
                <a:latin typeface="Calibri" pitchFamily="34" charset="0"/>
              </a:rPr>
              <a:t>SuperPom</a:t>
            </a:r>
            <a:r>
              <a:rPr lang="en-US" altLang="en-US" sz="2000" dirty="0">
                <a:latin typeface="Calibri" pitchFamily="34" charset="0"/>
              </a:rPr>
              <a:t> and creates an </a:t>
            </a:r>
            <a:r>
              <a:rPr lang="en-US" altLang="en-US" sz="2000" b="1" dirty="0" err="1">
                <a:latin typeface="Calibri" pitchFamily="34" charset="0"/>
              </a:rPr>
              <a:t>EffectivePom</a:t>
            </a:r>
            <a:endParaRPr lang="en-US" altLang="en-US" sz="2000" b="1" dirty="0">
              <a:latin typeface="Calibri" pitchFamily="34" charset="0"/>
            </a:endParaRP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lang="en-US" altLang="en-US" sz="2000" dirty="0">
                <a:latin typeface="Calibri" pitchFamily="34" charset="0"/>
              </a:rPr>
              <a:t>		</a:t>
            </a:r>
            <a:r>
              <a:rPr lang="en-US" altLang="en-US" sz="2000" b="1" dirty="0" err="1">
                <a:latin typeface="Calibri" pitchFamily="34" charset="0"/>
              </a:rPr>
              <a:t>SuperPom</a:t>
            </a:r>
            <a:r>
              <a:rPr lang="en-US" altLang="en-US" sz="2000" b="1" dirty="0">
                <a:latin typeface="Calibri" pitchFamily="34" charset="0"/>
              </a:rPr>
              <a:t> + </a:t>
            </a:r>
            <a:r>
              <a:rPr lang="en-US" altLang="en-US" sz="2000" b="1" dirty="0" err="1">
                <a:latin typeface="Calibri" pitchFamily="34" charset="0"/>
              </a:rPr>
              <a:t>Pom</a:t>
            </a:r>
            <a:r>
              <a:rPr lang="en-US" altLang="en-US" sz="2000" b="1" dirty="0">
                <a:latin typeface="Calibri" pitchFamily="34" charset="0"/>
              </a:rPr>
              <a:t> = </a:t>
            </a:r>
            <a:r>
              <a:rPr lang="en-US" altLang="en-US" sz="2000" b="1" dirty="0" err="1">
                <a:latin typeface="Calibri" pitchFamily="34" charset="0"/>
              </a:rPr>
              <a:t>EffectivePom</a:t>
            </a:r>
            <a:endParaRPr lang="en-US" altLang="en-US" sz="2000" b="1" dirty="0"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Maven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229519"/>
            <a:ext cx="8534400" cy="41148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Maven has conventions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Maven is declarative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Maven has standard build lifecycle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Large existing repository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Dependency management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Reusability</a:t>
            </a:r>
          </a:p>
          <a:p>
            <a:pPr marL="285750" indent="-285750" algn="l">
              <a:buFont typeface="Arial" pitchFamily="34" charset="0"/>
              <a:buChar char="•"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itchFamily="34" charset="0"/>
              <a:buChar char="•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SNAPSHOT builds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8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Conventions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9012" y="1826686"/>
            <a:ext cx="3171032" cy="323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>
                <a:latin typeface="Calibri" pitchFamily="34" charset="0"/>
              </a:rPr>
              <a:t>}/</a:t>
            </a:r>
            <a:r>
              <a:rPr lang="en-US" altLang="en-US" sz="1800" dirty="0" err="1">
                <a:latin typeface="Calibri" pitchFamily="34" charset="0"/>
              </a:rPr>
              <a:t>src</a:t>
            </a:r>
            <a:r>
              <a:rPr lang="en-US" altLang="en-US" sz="1800" dirty="0">
                <a:latin typeface="Calibri" pitchFamily="34" charset="0"/>
              </a:rPr>
              <a:t>/main/java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>
                <a:latin typeface="Calibri" pitchFamily="34" charset="0"/>
              </a:rPr>
              <a:t>}/</a:t>
            </a:r>
            <a:r>
              <a:rPr lang="en-US" altLang="en-US" sz="1800" dirty="0" err="1">
                <a:latin typeface="Calibri" pitchFamily="34" charset="0"/>
              </a:rPr>
              <a:t>src</a:t>
            </a:r>
            <a:r>
              <a:rPr lang="en-US" altLang="en-US" sz="1800" dirty="0">
                <a:latin typeface="Calibri" pitchFamily="34" charset="0"/>
              </a:rPr>
              <a:t>/main/resources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>
                <a:latin typeface="Calibri" pitchFamily="34" charset="0"/>
              </a:rPr>
              <a:t>}/</a:t>
            </a:r>
            <a:r>
              <a:rPr lang="en-US" altLang="en-US" sz="1800" dirty="0" err="1">
                <a:latin typeface="Calibri" pitchFamily="34" charset="0"/>
              </a:rPr>
              <a:t>src</a:t>
            </a:r>
            <a:r>
              <a:rPr lang="en-US" altLang="en-US" sz="1800" dirty="0">
                <a:latin typeface="Calibri" pitchFamily="34" charset="0"/>
              </a:rPr>
              <a:t>/test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>
                <a:latin typeface="Calibri" pitchFamily="34" charset="0"/>
              </a:rPr>
              <a:t>}/target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${</a:t>
            </a:r>
            <a:r>
              <a:rPr lang="en-US" altLang="en-US" sz="1800" dirty="0" err="1">
                <a:latin typeface="Calibri" pitchFamily="34" charset="0"/>
              </a:rPr>
              <a:t>basedir</a:t>
            </a:r>
            <a:r>
              <a:rPr lang="en-US" altLang="en-US" sz="1800" dirty="0">
                <a:latin typeface="Calibri" pitchFamily="34" charset="0"/>
              </a:rPr>
              <a:t>}/target/classes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…</a:t>
            </a:r>
          </a:p>
        </p:txBody>
      </p:sp>
      <p:pic>
        <p:nvPicPr>
          <p:cNvPr id="6" name="Picture 2" descr="Java application project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044" y="1534319"/>
            <a:ext cx="5212556" cy="3493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5192" y="1153319"/>
            <a:ext cx="5884863" cy="505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</a:rPr>
              <a:t>Standard Project Directory Layout convention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Conventions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762000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932984"/>
            <a:ext cx="8109585" cy="265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All projects are uniquely identified by a set of Maven Coordinates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Group ID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Artifact ID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Version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2000" dirty="0">
                <a:latin typeface="Calibri" pitchFamily="34" charset="0"/>
              </a:rPr>
              <a:t>Examples (</a:t>
            </a:r>
            <a:r>
              <a:rPr lang="en-US" altLang="en-US" sz="2000" dirty="0" err="1">
                <a:latin typeface="Calibri" pitchFamily="34" charset="0"/>
              </a:rPr>
              <a:t>group-id:artifact-id:version</a:t>
            </a:r>
            <a:r>
              <a:rPr lang="en-US" altLang="en-US" sz="2000" dirty="0">
                <a:latin typeface="Calibri" pitchFamily="34" charset="0"/>
              </a:rPr>
              <a:t>):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junit:junit:4.11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>
                <a:latin typeface="Calibri" pitchFamily="34" charset="0"/>
              </a:rPr>
              <a:t>com.cybage.demo</a:t>
            </a:r>
            <a:r>
              <a:rPr lang="en-US" altLang="en-US" sz="2000" dirty="0">
                <a:latin typeface="Calibri" pitchFamily="34" charset="0"/>
              </a:rPr>
              <a:t>:core-api:2.2.1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8200" y="1406342"/>
            <a:ext cx="5092065" cy="52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b="1" dirty="0">
                <a:latin typeface="Calibri" pitchFamily="34" charset="0"/>
              </a:rPr>
              <a:t>Standard Artifact naming convention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Lifecycle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5278" y="1305718"/>
            <a:ext cx="7465218" cy="256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dirty="0">
                <a:latin typeface="Calibri" pitchFamily="34" charset="0"/>
              </a:rPr>
              <a:t>Maven 2.0 and above is based around the central concept of a build lifecycle.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4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Build lifecycles are broken down into build phases represents a stage in lifecycle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Build phases are made up of goals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Lifecycle 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Only three build lifecycles</a:t>
            </a:r>
          </a:p>
          <a:p>
            <a:pPr algn="l">
              <a:spcBef>
                <a:spcPct val="20000"/>
              </a:spcBef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Clean	- handles project cleaning</a:t>
            </a: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Default	- handles building and deploying project</a:t>
            </a: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845683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site 	- handles generation of project 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Phases for Default lifecycle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09600" y="1305719"/>
            <a:ext cx="5105399" cy="38862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Validate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 - validate the project is correct and all necessary information is available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Compile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 - compile the source code of the project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Test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- test the compiled source code using a suitable unit testing framework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Package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- take the compiled code and package it in its distributable format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integration-test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 - process and deploy the package if necessary into an environment where integration tests case run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Verify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- run any checks to verify the package is valid meets quality criteria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Install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-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install the package into the local repository, for use as a dependency in other projects locally</a:t>
            </a: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Deploy</a:t>
            </a:r>
            <a:r>
              <a:rPr lang="en-US" alt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 - </a:t>
            </a:r>
            <a:r>
              <a:rPr lang="en-US" sz="1400" dirty="0">
                <a:latin typeface="Calibri" pitchFamily="34" charset="0"/>
                <a:ea typeface="Calibri" pitchFamily="34" charset="0"/>
                <a:cs typeface="Calibri" pitchFamily="34" charset="0"/>
              </a:rPr>
              <a:t>done in an integration or release environment, copies the final 	package to the remote repository for sharing with other developers and projects.</a:t>
            </a:r>
            <a:endParaRPr lang="en-US" altLang="en-US"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1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C:\Users\manjuls\Desktop\default-lifecycle-ph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77191"/>
            <a:ext cx="3122295" cy="359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6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563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 among Phase, Plugin and Goals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153319"/>
            <a:ext cx="6657975" cy="390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Plugins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07491" y="1167472"/>
            <a:ext cx="8319135" cy="261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>
                <a:latin typeface="Calibri" pitchFamily="34" charset="0"/>
              </a:rPr>
              <a:t>Plugins are artifacts that provide goals to Maven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>
                <a:latin typeface="Calibri" pitchFamily="34" charset="0"/>
              </a:rPr>
              <a:t>There is a large library of plugins out there which do all sorts of different things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>
                <a:latin typeface="Calibri" pitchFamily="34" charset="0"/>
              </a:rPr>
              <a:t>You can also write your own plugin!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altLang="en-US" sz="1800" dirty="0">
              <a:latin typeface="Calibri" pitchFamily="34" charset="0"/>
            </a:endParaRP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>
                <a:latin typeface="Calibri" pitchFamily="34" charset="0"/>
              </a:rPr>
              <a:t>Plugins are then bound to different lifecycle phases.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Either through configuration in the plugin itself</a:t>
            </a:r>
          </a:p>
          <a:p>
            <a:pPr lvl="1" eaLnBrk="1" hangingPunct="1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en-US" sz="1800" dirty="0">
                <a:latin typeface="Calibri" pitchFamily="34" charset="0"/>
              </a:rPr>
              <a:t>Or through manual configuration in your POM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05137" y="4353719"/>
            <a:ext cx="2043113" cy="3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000" b="1">
                <a:latin typeface="Calibri" pitchFamily="34" charset="0"/>
              </a:rPr>
              <a:t>Plugins : goals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93607" y="4850165"/>
            <a:ext cx="701993" cy="3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Calibri" pitchFamily="34" charset="0"/>
              </a:rPr>
              <a:t>JAR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48250" y="4927523"/>
            <a:ext cx="984885" cy="38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>
                <a:latin typeface="Calibri" pitchFamily="34" charset="0"/>
              </a:rPr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45544" y="4624900"/>
            <a:ext cx="602456" cy="302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87240" y="4624900"/>
            <a:ext cx="639128" cy="302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 Holds build artifacts of various types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 Can be local or remote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 Local repository acts as a cache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 Remote repositories include Maven Central or any number of other repositories that are available or specified by user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1700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79479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80087" y="1458119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71700" y="32023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79479" y="3202395"/>
            <a:ext cx="1706613" cy="144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71699" y="2296319"/>
            <a:ext cx="1706613" cy="5185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tool introduction</a:t>
            </a:r>
          </a:p>
        </p:txBody>
      </p: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6833547" y="1952135"/>
            <a:ext cx="339224" cy="329021"/>
            <a:chOff x="1965" y="1494"/>
            <a:chExt cx="133" cy="129"/>
          </a:xfrm>
          <a:solidFill>
            <a:srgbClr val="00B8F1"/>
          </a:solidFill>
        </p:grpSpPr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2021" y="1494"/>
              <a:ext cx="77" cy="129"/>
            </a:xfrm>
            <a:custGeom>
              <a:avLst/>
              <a:gdLst>
                <a:gd name="T0" fmla="*/ 394 w 960"/>
                <a:gd name="T1" fmla="*/ 1575 h 1613"/>
                <a:gd name="T2" fmla="*/ 470 w 960"/>
                <a:gd name="T3" fmla="*/ 1610 h 1613"/>
                <a:gd name="T4" fmla="*/ 552 w 960"/>
                <a:gd name="T5" fmla="*/ 1590 h 1613"/>
                <a:gd name="T6" fmla="*/ 570 w 960"/>
                <a:gd name="T7" fmla="*/ 1575 h 1613"/>
                <a:gd name="T8" fmla="*/ 911 w 960"/>
                <a:gd name="T9" fmla="*/ 1234 h 1613"/>
                <a:gd name="T10" fmla="*/ 911 w 960"/>
                <a:gd name="T11" fmla="*/ 1057 h 1613"/>
                <a:gd name="T12" fmla="*/ 734 w 960"/>
                <a:gd name="T13" fmla="*/ 1057 h 1613"/>
                <a:gd name="T14" fmla="*/ 606 w 960"/>
                <a:gd name="T15" fmla="*/ 1185 h 1613"/>
                <a:gd name="T16" fmla="*/ 606 w 960"/>
                <a:gd name="T17" fmla="*/ 125 h 1613"/>
                <a:gd name="T18" fmla="*/ 482 w 960"/>
                <a:gd name="T19" fmla="*/ 0 h 1613"/>
                <a:gd name="T20" fmla="*/ 357 w 960"/>
                <a:gd name="T21" fmla="*/ 125 h 1613"/>
                <a:gd name="T22" fmla="*/ 357 w 960"/>
                <a:gd name="T23" fmla="*/ 1185 h 1613"/>
                <a:gd name="T24" fmla="*/ 226 w 960"/>
                <a:gd name="T25" fmla="*/ 1054 h 1613"/>
                <a:gd name="T26" fmla="*/ 49 w 960"/>
                <a:gd name="T27" fmla="*/ 1054 h 1613"/>
                <a:gd name="T28" fmla="*/ 49 w 960"/>
                <a:gd name="T29" fmla="*/ 1230 h 1613"/>
                <a:gd name="T30" fmla="*/ 393 w 960"/>
                <a:gd name="T31" fmla="*/ 1575 h 1613"/>
                <a:gd name="T32" fmla="*/ 394 w 960"/>
                <a:gd name="T33" fmla="*/ 1575 h 1613"/>
                <a:gd name="T34" fmla="*/ 394 w 960"/>
                <a:gd name="T35" fmla="*/ 1575 h 1613"/>
                <a:gd name="T36" fmla="*/ 394 w 960"/>
                <a:gd name="T37" fmla="*/ 1575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0" h="1613">
                  <a:moveTo>
                    <a:pt x="394" y="1575"/>
                  </a:moveTo>
                  <a:cubicBezTo>
                    <a:pt x="414" y="1595"/>
                    <a:pt x="442" y="1608"/>
                    <a:pt x="470" y="1610"/>
                  </a:cubicBezTo>
                  <a:cubicBezTo>
                    <a:pt x="498" y="1613"/>
                    <a:pt x="528" y="1606"/>
                    <a:pt x="552" y="1590"/>
                  </a:cubicBezTo>
                  <a:cubicBezTo>
                    <a:pt x="558" y="1585"/>
                    <a:pt x="564" y="1580"/>
                    <a:pt x="570" y="1575"/>
                  </a:cubicBezTo>
                  <a:cubicBezTo>
                    <a:pt x="911" y="1234"/>
                    <a:pt x="911" y="1234"/>
                    <a:pt x="911" y="1234"/>
                  </a:cubicBezTo>
                  <a:cubicBezTo>
                    <a:pt x="960" y="1185"/>
                    <a:pt x="960" y="1106"/>
                    <a:pt x="911" y="1057"/>
                  </a:cubicBezTo>
                  <a:cubicBezTo>
                    <a:pt x="862" y="1008"/>
                    <a:pt x="783" y="1008"/>
                    <a:pt x="734" y="1057"/>
                  </a:cubicBezTo>
                  <a:cubicBezTo>
                    <a:pt x="606" y="1185"/>
                    <a:pt x="606" y="1185"/>
                    <a:pt x="606" y="1185"/>
                  </a:cubicBezTo>
                  <a:cubicBezTo>
                    <a:pt x="606" y="125"/>
                    <a:pt x="606" y="125"/>
                    <a:pt x="606" y="125"/>
                  </a:cubicBezTo>
                  <a:cubicBezTo>
                    <a:pt x="606" y="56"/>
                    <a:pt x="551" y="0"/>
                    <a:pt x="482" y="0"/>
                  </a:cubicBezTo>
                  <a:cubicBezTo>
                    <a:pt x="413" y="0"/>
                    <a:pt x="357" y="56"/>
                    <a:pt x="357" y="125"/>
                  </a:cubicBezTo>
                  <a:cubicBezTo>
                    <a:pt x="357" y="1185"/>
                    <a:pt x="357" y="1185"/>
                    <a:pt x="357" y="1185"/>
                  </a:cubicBezTo>
                  <a:cubicBezTo>
                    <a:pt x="226" y="1054"/>
                    <a:pt x="226" y="1054"/>
                    <a:pt x="226" y="1054"/>
                  </a:cubicBezTo>
                  <a:cubicBezTo>
                    <a:pt x="177" y="1005"/>
                    <a:pt x="98" y="1005"/>
                    <a:pt x="49" y="1054"/>
                  </a:cubicBezTo>
                  <a:cubicBezTo>
                    <a:pt x="0" y="1102"/>
                    <a:pt x="0" y="1181"/>
                    <a:pt x="49" y="1230"/>
                  </a:cubicBezTo>
                  <a:cubicBezTo>
                    <a:pt x="393" y="1575"/>
                    <a:pt x="393" y="1575"/>
                    <a:pt x="393" y="1575"/>
                  </a:cubicBezTo>
                  <a:cubicBezTo>
                    <a:pt x="394" y="1574"/>
                    <a:pt x="394" y="1575"/>
                    <a:pt x="394" y="1575"/>
                  </a:cubicBezTo>
                  <a:close/>
                  <a:moveTo>
                    <a:pt x="394" y="1575"/>
                  </a:moveTo>
                  <a:cubicBezTo>
                    <a:pt x="394" y="1575"/>
                    <a:pt x="394" y="1575"/>
                    <a:pt x="394" y="15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1965" y="1494"/>
              <a:ext cx="77" cy="129"/>
            </a:xfrm>
            <a:custGeom>
              <a:avLst/>
              <a:gdLst>
                <a:gd name="T0" fmla="*/ 137 w 959"/>
                <a:gd name="T1" fmla="*/ 601 h 1618"/>
                <a:gd name="T2" fmla="*/ 225 w 959"/>
                <a:gd name="T3" fmla="*/ 565 h 1618"/>
                <a:gd name="T4" fmla="*/ 356 w 959"/>
                <a:gd name="T5" fmla="*/ 433 h 1618"/>
                <a:gd name="T6" fmla="*/ 356 w 959"/>
                <a:gd name="T7" fmla="*/ 1493 h 1618"/>
                <a:gd name="T8" fmla="*/ 481 w 959"/>
                <a:gd name="T9" fmla="*/ 1618 h 1618"/>
                <a:gd name="T10" fmla="*/ 606 w 959"/>
                <a:gd name="T11" fmla="*/ 1493 h 1618"/>
                <a:gd name="T12" fmla="*/ 606 w 959"/>
                <a:gd name="T13" fmla="*/ 433 h 1618"/>
                <a:gd name="T14" fmla="*/ 734 w 959"/>
                <a:gd name="T15" fmla="*/ 561 h 1618"/>
                <a:gd name="T16" fmla="*/ 822 w 959"/>
                <a:gd name="T17" fmla="*/ 598 h 1618"/>
                <a:gd name="T18" fmla="*/ 910 w 959"/>
                <a:gd name="T19" fmla="*/ 561 h 1618"/>
                <a:gd name="T20" fmla="*/ 910 w 959"/>
                <a:gd name="T21" fmla="*/ 385 h 1618"/>
                <a:gd name="T22" fmla="*/ 883 w 959"/>
                <a:gd name="T23" fmla="*/ 358 h 1618"/>
                <a:gd name="T24" fmla="*/ 816 w 959"/>
                <a:gd name="T25" fmla="*/ 291 h 1618"/>
                <a:gd name="T26" fmla="*/ 731 w 959"/>
                <a:gd name="T27" fmla="*/ 206 h 1618"/>
                <a:gd name="T28" fmla="*/ 646 w 959"/>
                <a:gd name="T29" fmla="*/ 121 h 1618"/>
                <a:gd name="T30" fmla="*/ 563 w 959"/>
                <a:gd name="T31" fmla="*/ 41 h 1618"/>
                <a:gd name="T32" fmla="*/ 454 w 959"/>
                <a:gd name="T33" fmla="*/ 10 h 1618"/>
                <a:gd name="T34" fmla="*/ 423 w 959"/>
                <a:gd name="T35" fmla="*/ 21 h 1618"/>
                <a:gd name="T36" fmla="*/ 351 w 959"/>
                <a:gd name="T37" fmla="*/ 85 h 1618"/>
                <a:gd name="T38" fmla="*/ 269 w 959"/>
                <a:gd name="T39" fmla="*/ 167 h 1618"/>
                <a:gd name="T40" fmla="*/ 172 w 959"/>
                <a:gd name="T41" fmla="*/ 265 h 1618"/>
                <a:gd name="T42" fmla="*/ 89 w 959"/>
                <a:gd name="T43" fmla="*/ 348 h 1618"/>
                <a:gd name="T44" fmla="*/ 49 w 959"/>
                <a:gd name="T45" fmla="*/ 387 h 1618"/>
                <a:gd name="T46" fmla="*/ 49 w 959"/>
                <a:gd name="T47" fmla="*/ 388 h 1618"/>
                <a:gd name="T48" fmla="*/ 49 w 959"/>
                <a:gd name="T49" fmla="*/ 565 h 1618"/>
                <a:gd name="T50" fmla="*/ 137 w 959"/>
                <a:gd name="T51" fmla="*/ 601 h 1618"/>
                <a:gd name="T52" fmla="*/ 137 w 959"/>
                <a:gd name="T53" fmla="*/ 601 h 1618"/>
                <a:gd name="T54" fmla="*/ 137 w 959"/>
                <a:gd name="T55" fmla="*/ 601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9" h="1618">
                  <a:moveTo>
                    <a:pt x="137" y="601"/>
                  </a:moveTo>
                  <a:cubicBezTo>
                    <a:pt x="169" y="601"/>
                    <a:pt x="201" y="589"/>
                    <a:pt x="225" y="565"/>
                  </a:cubicBezTo>
                  <a:cubicBezTo>
                    <a:pt x="356" y="433"/>
                    <a:pt x="356" y="433"/>
                    <a:pt x="356" y="433"/>
                  </a:cubicBezTo>
                  <a:cubicBezTo>
                    <a:pt x="356" y="1493"/>
                    <a:pt x="356" y="1493"/>
                    <a:pt x="356" y="1493"/>
                  </a:cubicBezTo>
                  <a:cubicBezTo>
                    <a:pt x="356" y="1562"/>
                    <a:pt x="412" y="1618"/>
                    <a:pt x="481" y="1618"/>
                  </a:cubicBezTo>
                  <a:cubicBezTo>
                    <a:pt x="550" y="1618"/>
                    <a:pt x="606" y="1562"/>
                    <a:pt x="606" y="1493"/>
                  </a:cubicBezTo>
                  <a:cubicBezTo>
                    <a:pt x="606" y="433"/>
                    <a:pt x="606" y="433"/>
                    <a:pt x="606" y="433"/>
                  </a:cubicBezTo>
                  <a:cubicBezTo>
                    <a:pt x="734" y="561"/>
                    <a:pt x="734" y="561"/>
                    <a:pt x="734" y="561"/>
                  </a:cubicBezTo>
                  <a:cubicBezTo>
                    <a:pt x="758" y="586"/>
                    <a:pt x="790" y="598"/>
                    <a:pt x="822" y="598"/>
                  </a:cubicBezTo>
                  <a:cubicBezTo>
                    <a:pt x="854" y="598"/>
                    <a:pt x="886" y="586"/>
                    <a:pt x="910" y="561"/>
                  </a:cubicBezTo>
                  <a:cubicBezTo>
                    <a:pt x="959" y="513"/>
                    <a:pt x="959" y="434"/>
                    <a:pt x="910" y="385"/>
                  </a:cubicBezTo>
                  <a:cubicBezTo>
                    <a:pt x="901" y="376"/>
                    <a:pt x="892" y="367"/>
                    <a:pt x="883" y="358"/>
                  </a:cubicBezTo>
                  <a:cubicBezTo>
                    <a:pt x="861" y="336"/>
                    <a:pt x="839" y="313"/>
                    <a:pt x="816" y="291"/>
                  </a:cubicBezTo>
                  <a:cubicBezTo>
                    <a:pt x="788" y="263"/>
                    <a:pt x="759" y="234"/>
                    <a:pt x="731" y="206"/>
                  </a:cubicBezTo>
                  <a:cubicBezTo>
                    <a:pt x="703" y="177"/>
                    <a:pt x="674" y="150"/>
                    <a:pt x="646" y="121"/>
                  </a:cubicBezTo>
                  <a:cubicBezTo>
                    <a:pt x="619" y="94"/>
                    <a:pt x="592" y="67"/>
                    <a:pt x="563" y="41"/>
                  </a:cubicBezTo>
                  <a:cubicBezTo>
                    <a:pt x="533" y="14"/>
                    <a:pt x="494" y="0"/>
                    <a:pt x="454" y="10"/>
                  </a:cubicBezTo>
                  <a:cubicBezTo>
                    <a:pt x="444" y="12"/>
                    <a:pt x="433" y="16"/>
                    <a:pt x="423" y="21"/>
                  </a:cubicBezTo>
                  <a:cubicBezTo>
                    <a:pt x="396" y="37"/>
                    <a:pt x="373" y="63"/>
                    <a:pt x="351" y="85"/>
                  </a:cubicBezTo>
                  <a:cubicBezTo>
                    <a:pt x="324" y="112"/>
                    <a:pt x="297" y="140"/>
                    <a:pt x="269" y="167"/>
                  </a:cubicBezTo>
                  <a:cubicBezTo>
                    <a:pt x="237" y="200"/>
                    <a:pt x="204" y="232"/>
                    <a:pt x="172" y="265"/>
                  </a:cubicBezTo>
                  <a:cubicBezTo>
                    <a:pt x="144" y="292"/>
                    <a:pt x="117" y="320"/>
                    <a:pt x="89" y="348"/>
                  </a:cubicBezTo>
                  <a:cubicBezTo>
                    <a:pt x="76" y="361"/>
                    <a:pt x="63" y="374"/>
                    <a:pt x="49" y="387"/>
                  </a:cubicBezTo>
                  <a:cubicBezTo>
                    <a:pt x="49" y="388"/>
                    <a:pt x="49" y="388"/>
                    <a:pt x="49" y="388"/>
                  </a:cubicBezTo>
                  <a:cubicBezTo>
                    <a:pt x="0" y="437"/>
                    <a:pt x="0" y="516"/>
                    <a:pt x="49" y="565"/>
                  </a:cubicBezTo>
                  <a:cubicBezTo>
                    <a:pt x="73" y="589"/>
                    <a:pt x="105" y="601"/>
                    <a:pt x="137" y="601"/>
                  </a:cubicBezTo>
                  <a:close/>
                  <a:moveTo>
                    <a:pt x="137" y="601"/>
                  </a:moveTo>
                  <a:cubicBezTo>
                    <a:pt x="137" y="601"/>
                    <a:pt x="137" y="601"/>
                    <a:pt x="137" y="60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4853111" y="1936971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4"/>
          <p:cNvSpPr>
            <a:spLocks noEditPoints="1"/>
          </p:cNvSpPr>
          <p:nvPr/>
        </p:nvSpPr>
        <p:spPr bwMode="auto">
          <a:xfrm>
            <a:off x="2780849" y="1941283"/>
            <a:ext cx="350724" cy="350724"/>
          </a:xfrm>
          <a:custGeom>
            <a:avLst/>
            <a:gdLst>
              <a:gd name="T0" fmla="*/ 1598 w 1652"/>
              <a:gd name="T1" fmla="*/ 1405 h 1652"/>
              <a:gd name="T2" fmla="*/ 1242 w 1652"/>
              <a:gd name="T3" fmla="*/ 1049 h 1652"/>
              <a:gd name="T4" fmla="*/ 1236 w 1652"/>
              <a:gd name="T5" fmla="*/ 1044 h 1652"/>
              <a:gd name="T6" fmla="*/ 1347 w 1652"/>
              <a:gd name="T7" fmla="*/ 674 h 1652"/>
              <a:gd name="T8" fmla="*/ 674 w 1652"/>
              <a:gd name="T9" fmla="*/ 0 h 1652"/>
              <a:gd name="T10" fmla="*/ 0 w 1652"/>
              <a:gd name="T11" fmla="*/ 674 h 1652"/>
              <a:gd name="T12" fmla="*/ 674 w 1652"/>
              <a:gd name="T13" fmla="*/ 1347 h 1652"/>
              <a:gd name="T14" fmla="*/ 1044 w 1652"/>
              <a:gd name="T15" fmla="*/ 1237 h 1652"/>
              <a:gd name="T16" fmla="*/ 1049 w 1652"/>
              <a:gd name="T17" fmla="*/ 1243 h 1652"/>
              <a:gd name="T18" fmla="*/ 1405 w 1652"/>
              <a:gd name="T19" fmla="*/ 1599 h 1652"/>
              <a:gd name="T20" fmla="*/ 1598 w 1652"/>
              <a:gd name="T21" fmla="*/ 1599 h 1652"/>
              <a:gd name="T22" fmla="*/ 1598 w 1652"/>
              <a:gd name="T23" fmla="*/ 1405 h 1652"/>
              <a:gd name="T24" fmla="*/ 674 w 1652"/>
              <a:gd name="T25" fmla="*/ 1114 h 1652"/>
              <a:gd name="T26" fmla="*/ 234 w 1652"/>
              <a:gd name="T27" fmla="*/ 674 h 1652"/>
              <a:gd name="T28" fmla="*/ 674 w 1652"/>
              <a:gd name="T29" fmla="*/ 234 h 1652"/>
              <a:gd name="T30" fmla="*/ 1114 w 1652"/>
              <a:gd name="T31" fmla="*/ 674 h 1652"/>
              <a:gd name="T32" fmla="*/ 674 w 1652"/>
              <a:gd name="T33" fmla="*/ 1114 h 1652"/>
              <a:gd name="T34" fmla="*/ 674 w 1652"/>
              <a:gd name="T35" fmla="*/ 1114 h 1652"/>
              <a:gd name="T36" fmla="*/ 674 w 1652"/>
              <a:gd name="T37" fmla="*/ 1114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2" h="1652">
                <a:moveTo>
                  <a:pt x="1598" y="1405"/>
                </a:moveTo>
                <a:cubicBezTo>
                  <a:pt x="1242" y="1049"/>
                  <a:pt x="1242" y="1049"/>
                  <a:pt x="1242" y="1049"/>
                </a:cubicBezTo>
                <a:cubicBezTo>
                  <a:pt x="1240" y="1047"/>
                  <a:pt x="1238" y="1046"/>
                  <a:pt x="1236" y="1044"/>
                </a:cubicBezTo>
                <a:cubicBezTo>
                  <a:pt x="1306" y="938"/>
                  <a:pt x="1347" y="811"/>
                  <a:pt x="1347" y="674"/>
                </a:cubicBezTo>
                <a:cubicBezTo>
                  <a:pt x="1347" y="302"/>
                  <a:pt x="1046" y="0"/>
                  <a:pt x="674" y="0"/>
                </a:cubicBezTo>
                <a:cubicBezTo>
                  <a:pt x="302" y="0"/>
                  <a:pt x="0" y="302"/>
                  <a:pt x="0" y="674"/>
                </a:cubicBezTo>
                <a:cubicBezTo>
                  <a:pt x="0" y="1046"/>
                  <a:pt x="302" y="1347"/>
                  <a:pt x="674" y="1347"/>
                </a:cubicBezTo>
                <a:cubicBezTo>
                  <a:pt x="810" y="1347"/>
                  <a:pt x="938" y="1307"/>
                  <a:pt x="1044" y="1237"/>
                </a:cubicBezTo>
                <a:cubicBezTo>
                  <a:pt x="1046" y="1239"/>
                  <a:pt x="1047" y="1241"/>
                  <a:pt x="1049" y="1243"/>
                </a:cubicBezTo>
                <a:cubicBezTo>
                  <a:pt x="1405" y="1599"/>
                  <a:pt x="1405" y="1599"/>
                  <a:pt x="1405" y="1599"/>
                </a:cubicBezTo>
                <a:cubicBezTo>
                  <a:pt x="1458" y="1652"/>
                  <a:pt x="1545" y="1652"/>
                  <a:pt x="1598" y="1599"/>
                </a:cubicBezTo>
                <a:cubicBezTo>
                  <a:pt x="1652" y="1545"/>
                  <a:pt x="1652" y="1458"/>
                  <a:pt x="1598" y="1405"/>
                </a:cubicBezTo>
                <a:close/>
                <a:moveTo>
                  <a:pt x="674" y="1114"/>
                </a:moveTo>
                <a:cubicBezTo>
                  <a:pt x="431" y="1114"/>
                  <a:pt x="234" y="917"/>
                  <a:pt x="234" y="674"/>
                </a:cubicBezTo>
                <a:cubicBezTo>
                  <a:pt x="234" y="431"/>
                  <a:pt x="431" y="234"/>
                  <a:pt x="674" y="234"/>
                </a:cubicBezTo>
                <a:cubicBezTo>
                  <a:pt x="917" y="234"/>
                  <a:pt x="1114" y="431"/>
                  <a:pt x="1114" y="674"/>
                </a:cubicBezTo>
                <a:cubicBezTo>
                  <a:pt x="1114" y="917"/>
                  <a:pt x="917" y="1114"/>
                  <a:pt x="674" y="1114"/>
                </a:cubicBezTo>
                <a:close/>
                <a:moveTo>
                  <a:pt x="674" y="1114"/>
                </a:moveTo>
                <a:cubicBezTo>
                  <a:pt x="674" y="1114"/>
                  <a:pt x="674" y="1114"/>
                  <a:pt x="674" y="1114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17"/>
          <p:cNvGrpSpPr>
            <a:grpSpLocks noChangeAspect="1"/>
          </p:cNvGrpSpPr>
          <p:nvPr/>
        </p:nvGrpSpPr>
        <p:grpSpPr bwMode="auto">
          <a:xfrm>
            <a:off x="2780849" y="3667919"/>
            <a:ext cx="356472" cy="339223"/>
            <a:chOff x="1970" y="1745"/>
            <a:chExt cx="124" cy="118"/>
          </a:xfrm>
          <a:solidFill>
            <a:srgbClr val="00B8F1"/>
          </a:solidFill>
        </p:grpSpPr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1970" y="1745"/>
              <a:ext cx="124" cy="118"/>
            </a:xfrm>
            <a:custGeom>
              <a:avLst/>
              <a:gdLst>
                <a:gd name="T0" fmla="*/ 62 w 124"/>
                <a:gd name="T1" fmla="*/ 95 h 118"/>
                <a:gd name="T2" fmla="*/ 100 w 124"/>
                <a:gd name="T3" fmla="*/ 118 h 118"/>
                <a:gd name="T4" fmla="*/ 90 w 124"/>
                <a:gd name="T5" fmla="*/ 74 h 118"/>
                <a:gd name="T6" fmla="*/ 124 w 124"/>
                <a:gd name="T7" fmla="*/ 45 h 118"/>
                <a:gd name="T8" fmla="*/ 79 w 124"/>
                <a:gd name="T9" fmla="*/ 41 h 118"/>
                <a:gd name="T10" fmla="*/ 62 w 124"/>
                <a:gd name="T11" fmla="*/ 0 h 118"/>
                <a:gd name="T12" fmla="*/ 45 w 124"/>
                <a:gd name="T13" fmla="*/ 41 h 118"/>
                <a:gd name="T14" fmla="*/ 0 w 124"/>
                <a:gd name="T15" fmla="*/ 45 h 118"/>
                <a:gd name="T16" fmla="*/ 34 w 124"/>
                <a:gd name="T17" fmla="*/ 74 h 118"/>
                <a:gd name="T18" fmla="*/ 24 w 124"/>
                <a:gd name="T19" fmla="*/ 118 h 118"/>
                <a:gd name="T20" fmla="*/ 62 w 124"/>
                <a:gd name="T21" fmla="*/ 95 h 118"/>
                <a:gd name="T22" fmla="*/ 62 w 124"/>
                <a:gd name="T23" fmla="*/ 95 h 118"/>
                <a:gd name="T24" fmla="*/ 62 w 124"/>
                <a:gd name="T25" fmla="*/ 9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18">
                  <a:moveTo>
                    <a:pt x="62" y="95"/>
                  </a:moveTo>
                  <a:lnTo>
                    <a:pt x="100" y="118"/>
                  </a:lnTo>
                  <a:lnTo>
                    <a:pt x="90" y="74"/>
                  </a:lnTo>
                  <a:lnTo>
                    <a:pt x="124" y="45"/>
                  </a:lnTo>
                  <a:lnTo>
                    <a:pt x="79" y="41"/>
                  </a:lnTo>
                  <a:lnTo>
                    <a:pt x="62" y="0"/>
                  </a:lnTo>
                  <a:lnTo>
                    <a:pt x="45" y="41"/>
                  </a:lnTo>
                  <a:lnTo>
                    <a:pt x="0" y="45"/>
                  </a:lnTo>
                  <a:lnTo>
                    <a:pt x="34" y="74"/>
                  </a:lnTo>
                  <a:lnTo>
                    <a:pt x="24" y="118"/>
                  </a:lnTo>
                  <a:lnTo>
                    <a:pt x="62" y="95"/>
                  </a:lnTo>
                  <a:close/>
                  <a:moveTo>
                    <a:pt x="62" y="95"/>
                  </a:moveTo>
                  <a:lnTo>
                    <a:pt x="62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 noEditPoints="1"/>
            </p:cNvSpPr>
            <p:nvPr/>
          </p:nvSpPr>
          <p:spPr bwMode="auto">
            <a:xfrm>
              <a:off x="1970" y="1745"/>
              <a:ext cx="124" cy="118"/>
            </a:xfrm>
            <a:custGeom>
              <a:avLst/>
              <a:gdLst>
                <a:gd name="T0" fmla="*/ 62 w 124"/>
                <a:gd name="T1" fmla="*/ 95 h 118"/>
                <a:gd name="T2" fmla="*/ 100 w 124"/>
                <a:gd name="T3" fmla="*/ 118 h 118"/>
                <a:gd name="T4" fmla="*/ 90 w 124"/>
                <a:gd name="T5" fmla="*/ 74 h 118"/>
                <a:gd name="T6" fmla="*/ 124 w 124"/>
                <a:gd name="T7" fmla="*/ 45 h 118"/>
                <a:gd name="T8" fmla="*/ 79 w 124"/>
                <a:gd name="T9" fmla="*/ 41 h 118"/>
                <a:gd name="T10" fmla="*/ 62 w 124"/>
                <a:gd name="T11" fmla="*/ 0 h 118"/>
                <a:gd name="T12" fmla="*/ 45 w 124"/>
                <a:gd name="T13" fmla="*/ 41 h 118"/>
                <a:gd name="T14" fmla="*/ 0 w 124"/>
                <a:gd name="T15" fmla="*/ 45 h 118"/>
                <a:gd name="T16" fmla="*/ 34 w 124"/>
                <a:gd name="T17" fmla="*/ 74 h 118"/>
                <a:gd name="T18" fmla="*/ 24 w 124"/>
                <a:gd name="T19" fmla="*/ 118 h 118"/>
                <a:gd name="T20" fmla="*/ 62 w 124"/>
                <a:gd name="T21" fmla="*/ 95 h 118"/>
                <a:gd name="T22" fmla="*/ 62 w 124"/>
                <a:gd name="T23" fmla="*/ 95 h 118"/>
                <a:gd name="T24" fmla="*/ 62 w 124"/>
                <a:gd name="T25" fmla="*/ 9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18">
                  <a:moveTo>
                    <a:pt x="62" y="95"/>
                  </a:moveTo>
                  <a:lnTo>
                    <a:pt x="100" y="118"/>
                  </a:lnTo>
                  <a:lnTo>
                    <a:pt x="90" y="74"/>
                  </a:lnTo>
                  <a:lnTo>
                    <a:pt x="124" y="45"/>
                  </a:lnTo>
                  <a:lnTo>
                    <a:pt x="79" y="41"/>
                  </a:lnTo>
                  <a:lnTo>
                    <a:pt x="62" y="0"/>
                  </a:lnTo>
                  <a:lnTo>
                    <a:pt x="45" y="41"/>
                  </a:lnTo>
                  <a:lnTo>
                    <a:pt x="0" y="45"/>
                  </a:lnTo>
                  <a:lnTo>
                    <a:pt x="34" y="74"/>
                  </a:lnTo>
                  <a:lnTo>
                    <a:pt x="24" y="118"/>
                  </a:lnTo>
                  <a:lnTo>
                    <a:pt x="62" y="95"/>
                  </a:lnTo>
                  <a:moveTo>
                    <a:pt x="62" y="95"/>
                  </a:moveTo>
                  <a:lnTo>
                    <a:pt x="62" y="9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22"/>
          <p:cNvGrpSpPr>
            <a:grpSpLocks noChangeAspect="1"/>
          </p:cNvGrpSpPr>
          <p:nvPr/>
        </p:nvGrpSpPr>
        <p:grpSpPr bwMode="auto">
          <a:xfrm>
            <a:off x="4845238" y="3647796"/>
            <a:ext cx="336348" cy="359346"/>
            <a:chOff x="1963" y="1999"/>
            <a:chExt cx="117" cy="125"/>
          </a:xfrm>
          <a:solidFill>
            <a:srgbClr val="00B8F1"/>
          </a:solidFill>
        </p:grpSpPr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1963" y="2116"/>
              <a:ext cx="117" cy="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1963" y="2085"/>
              <a:ext cx="23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1994" y="2069"/>
              <a:ext cx="24" cy="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2025" y="2038"/>
              <a:ext cx="24" cy="7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2057" y="1999"/>
              <a:ext cx="23" cy="1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4179478" y="2448719"/>
            <a:ext cx="1706614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– Build Tool</a:t>
            </a:r>
          </a:p>
          <a:p>
            <a:pPr marL="0" indent="0" algn="ctr">
              <a:buNone/>
            </a:pPr>
            <a:endParaRPr lang="en-US" sz="14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6180087" y="2448719"/>
            <a:ext cx="1706613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Maven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171699" y="4201494"/>
            <a:ext cx="1698551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Convention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114800" y="4201319"/>
            <a:ext cx="190500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Features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6180087" y="4201494"/>
            <a:ext cx="1706613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Repositories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34269"/>
            <a:ext cx="76485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Snapshot builds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Snapshot builds are used to designate a version of a project which has not yet been released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The version number will end with “-SNAPSHOT”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Stored in separate repositories or in local repository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Are never synchronized to Maven Central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Can be updated after deployed, unlike release artifacts which are “frozen” once released.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maven features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Profiles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Archetypes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Transitive dependency resolution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Project Inheritance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Multi-Module Project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Written in XML format</a:t>
            </a:r>
          </a:p>
          <a:p>
            <a:pPr marL="457200" indent="-4572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Using a build profile, you can customize build for different environments such as </a:t>
            </a:r>
            <a:r>
              <a:rPr lang="en-US" altLang="en-US" sz="20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Production 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v/s </a:t>
            </a:r>
            <a:r>
              <a:rPr lang="en-US" altLang="en-US" sz="2000" i="1" dirty="0">
                <a:latin typeface="Calibri" pitchFamily="34" charset="0"/>
                <a:ea typeface="Calibri" pitchFamily="34" charset="0"/>
                <a:cs typeface="Calibri" pitchFamily="34" charset="0"/>
              </a:rPr>
              <a:t>Development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 environments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It provides Portability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Modify </a:t>
            </a:r>
            <a:r>
              <a:rPr lang="en-US" altLang="en-US" sz="2000" dirty="0" err="1">
                <a:latin typeface="Calibri" pitchFamily="34" charset="0"/>
                <a:ea typeface="Calibri" pitchFamily="34" charset="0"/>
                <a:cs typeface="Calibri" pitchFamily="34" charset="0"/>
              </a:rPr>
              <a:t>Pom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at build time.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Profiles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53319"/>
            <a:ext cx="8202136" cy="4247317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/>
              <a:t>&lt;project&gt;</a:t>
            </a:r>
          </a:p>
          <a:p>
            <a:pPr>
              <a:defRPr/>
            </a:pPr>
            <a:r>
              <a:rPr lang="en-US" sz="900" dirty="0"/>
              <a:t>…..</a:t>
            </a:r>
          </a:p>
          <a:p>
            <a:pPr lvl="1">
              <a:defRPr/>
            </a:pPr>
            <a:r>
              <a:rPr lang="en-US" sz="900" dirty="0"/>
              <a:t>&lt;profiles&gt; </a:t>
            </a:r>
          </a:p>
          <a:p>
            <a:pPr lvl="2">
              <a:defRPr/>
            </a:pPr>
            <a:r>
              <a:rPr lang="en-US" sz="900" dirty="0"/>
              <a:t>&lt;profile&gt; </a:t>
            </a:r>
          </a:p>
          <a:p>
            <a:pPr lvl="3">
              <a:defRPr/>
            </a:pPr>
            <a:r>
              <a:rPr lang="en-US" sz="900" dirty="0"/>
              <a:t>&lt;id&gt;development&lt;/id&gt; </a:t>
            </a:r>
          </a:p>
          <a:p>
            <a:pPr lvl="3">
              <a:defRPr/>
            </a:pPr>
            <a:r>
              <a:rPr lang="en-US" sz="900" dirty="0"/>
              <a:t>&lt;properties&gt;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db.driverClass</a:t>
            </a:r>
            <a:r>
              <a:rPr lang="en-US" sz="900" dirty="0"/>
              <a:t>&gt;</a:t>
            </a:r>
            <a:r>
              <a:rPr lang="en-US" sz="900" dirty="0" err="1"/>
              <a:t>oracle.jdbc.driver.OracleDriver</a:t>
            </a:r>
            <a:r>
              <a:rPr lang="en-US" sz="900" dirty="0"/>
              <a:t>&lt;/</a:t>
            </a:r>
            <a:r>
              <a:rPr lang="en-US" sz="900" dirty="0" err="1"/>
              <a:t>db.driverClass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db.connectionURL</a:t>
            </a:r>
            <a:r>
              <a:rPr lang="en-US" sz="900" dirty="0"/>
              <a:t>&gt;</a:t>
            </a:r>
          </a:p>
          <a:p>
            <a:pPr lvl="4">
              <a:defRPr/>
            </a:pPr>
            <a:r>
              <a:rPr lang="en-US" sz="900" dirty="0" err="1"/>
              <a:t>jdbc:oracle:thin</a:t>
            </a:r>
            <a:r>
              <a:rPr lang="en-US" sz="900" dirty="0"/>
              <a:t>:@127.0.0.1:1521:XE</a:t>
            </a:r>
          </a:p>
          <a:p>
            <a:pPr lvl="4">
              <a:defRPr/>
            </a:pPr>
            <a:r>
              <a:rPr lang="en-US" sz="900" dirty="0"/>
              <a:t>&lt;/</a:t>
            </a:r>
            <a:r>
              <a:rPr lang="en-US" sz="900" dirty="0" err="1"/>
              <a:t>db.connectionURL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db.username</a:t>
            </a:r>
            <a:r>
              <a:rPr lang="en-US" sz="900" dirty="0"/>
              <a:t>&gt;</a:t>
            </a:r>
            <a:r>
              <a:rPr lang="en-US" sz="900" dirty="0" err="1"/>
              <a:t>devuser</a:t>
            </a:r>
            <a:r>
              <a:rPr lang="en-US" sz="900" dirty="0"/>
              <a:t>&lt;/</a:t>
            </a:r>
            <a:r>
              <a:rPr lang="en-US" sz="900" dirty="0" err="1"/>
              <a:t>db.username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db.password</a:t>
            </a:r>
            <a:r>
              <a:rPr lang="en-US" sz="900" dirty="0"/>
              <a:t>&gt;</a:t>
            </a:r>
            <a:r>
              <a:rPr lang="en-US" sz="900" dirty="0" err="1"/>
              <a:t>devpassword</a:t>
            </a:r>
            <a:r>
              <a:rPr lang="en-US" sz="900" dirty="0"/>
              <a:t>&lt;/</a:t>
            </a:r>
            <a:r>
              <a:rPr lang="en-US" sz="900" dirty="0" err="1"/>
              <a:t>db.password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logo.image</a:t>
            </a:r>
            <a:r>
              <a:rPr lang="en-US" sz="900" dirty="0"/>
              <a:t>&gt;mylogo.png&lt;/</a:t>
            </a:r>
            <a:r>
              <a:rPr lang="en-US" sz="900" dirty="0" err="1"/>
              <a:t>logo.image</a:t>
            </a:r>
            <a:r>
              <a:rPr lang="en-US" sz="900" dirty="0"/>
              <a:t>&gt; </a:t>
            </a:r>
          </a:p>
          <a:p>
            <a:pPr lvl="3">
              <a:defRPr/>
            </a:pPr>
            <a:r>
              <a:rPr lang="en-US" sz="900" dirty="0"/>
              <a:t>&lt;/properties&gt; </a:t>
            </a:r>
          </a:p>
          <a:p>
            <a:pPr lvl="2">
              <a:defRPr/>
            </a:pPr>
            <a:r>
              <a:rPr lang="en-US" sz="900" dirty="0"/>
              <a:t>&lt;/profile&gt;</a:t>
            </a:r>
          </a:p>
          <a:p>
            <a:pPr lvl="2">
              <a:defRPr/>
            </a:pPr>
            <a:r>
              <a:rPr lang="en-US" sz="900" dirty="0"/>
              <a:t>&lt;profile&gt; </a:t>
            </a:r>
          </a:p>
          <a:p>
            <a:pPr lvl="3">
              <a:defRPr/>
            </a:pPr>
            <a:r>
              <a:rPr lang="en-US" sz="900" dirty="0"/>
              <a:t>&lt;id&gt;production&lt;/id&gt; </a:t>
            </a:r>
          </a:p>
          <a:p>
            <a:pPr lvl="3">
              <a:defRPr/>
            </a:pPr>
            <a:r>
              <a:rPr lang="en-US" sz="900" dirty="0"/>
              <a:t>&lt;properties&gt;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db.driverClass</a:t>
            </a:r>
            <a:r>
              <a:rPr lang="en-US" sz="900" dirty="0"/>
              <a:t>&gt;</a:t>
            </a:r>
            <a:r>
              <a:rPr lang="en-US" sz="900" dirty="0" err="1"/>
              <a:t>oracle.jdbc.driver.OracleDriver</a:t>
            </a:r>
            <a:r>
              <a:rPr lang="en-US" sz="900" dirty="0"/>
              <a:t>&lt;/</a:t>
            </a:r>
            <a:r>
              <a:rPr lang="en-US" sz="900" dirty="0" err="1"/>
              <a:t>db.driverClass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db.connectionURL</a:t>
            </a:r>
            <a:r>
              <a:rPr lang="en-US" sz="900" dirty="0"/>
              <a:t>&gt;</a:t>
            </a:r>
          </a:p>
          <a:p>
            <a:pPr lvl="4">
              <a:defRPr/>
            </a:pPr>
            <a:r>
              <a:rPr lang="en-US" sz="900" dirty="0" err="1"/>
              <a:t>jdbc:oracle:thin</a:t>
            </a:r>
            <a:r>
              <a:rPr lang="en-US" sz="900" dirty="0"/>
              <a:t>:@10.0.1.14:1521:APPS</a:t>
            </a:r>
          </a:p>
          <a:p>
            <a:pPr lvl="4">
              <a:defRPr/>
            </a:pPr>
            <a:r>
              <a:rPr lang="en-US" sz="900" dirty="0"/>
              <a:t>&lt;/</a:t>
            </a:r>
            <a:r>
              <a:rPr lang="en-US" sz="900" dirty="0" err="1"/>
              <a:t>db.connectionURL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db.username</a:t>
            </a:r>
            <a:r>
              <a:rPr lang="en-US" sz="900" dirty="0"/>
              <a:t>&gt;</a:t>
            </a:r>
            <a:r>
              <a:rPr lang="en-US" sz="900" dirty="0" err="1"/>
              <a:t>productionuser</a:t>
            </a:r>
            <a:r>
              <a:rPr lang="en-US" sz="900" dirty="0"/>
              <a:t>&lt;/</a:t>
            </a:r>
            <a:r>
              <a:rPr lang="en-US" sz="900" dirty="0" err="1"/>
              <a:t>db.username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db.password</a:t>
            </a:r>
            <a:r>
              <a:rPr lang="en-US" sz="900" dirty="0"/>
              <a:t>&gt;</a:t>
            </a:r>
            <a:r>
              <a:rPr lang="en-US" sz="900" dirty="0" err="1"/>
              <a:t>productionpassword</a:t>
            </a:r>
            <a:r>
              <a:rPr lang="en-US" sz="900" dirty="0"/>
              <a:t>&lt;/</a:t>
            </a:r>
            <a:r>
              <a:rPr lang="en-US" sz="900" dirty="0" err="1"/>
              <a:t>db.password</a:t>
            </a:r>
            <a:r>
              <a:rPr lang="en-US" sz="900" dirty="0"/>
              <a:t>&gt; </a:t>
            </a:r>
          </a:p>
          <a:p>
            <a:pPr lvl="4">
              <a:defRPr/>
            </a:pPr>
            <a:r>
              <a:rPr lang="en-US" sz="900" dirty="0"/>
              <a:t>&lt;</a:t>
            </a:r>
            <a:r>
              <a:rPr lang="en-US" sz="900" dirty="0" err="1"/>
              <a:t>logo.image</a:t>
            </a:r>
            <a:r>
              <a:rPr lang="en-US" sz="900" dirty="0"/>
              <a:t>&gt;production_logo.png&lt;/</a:t>
            </a:r>
            <a:r>
              <a:rPr lang="en-US" sz="900" dirty="0" err="1"/>
              <a:t>logo.image</a:t>
            </a:r>
            <a:r>
              <a:rPr lang="en-US" sz="900" dirty="0"/>
              <a:t>&gt; </a:t>
            </a:r>
          </a:p>
          <a:p>
            <a:pPr lvl="3">
              <a:defRPr/>
            </a:pPr>
            <a:r>
              <a:rPr lang="en-US" sz="900" dirty="0"/>
              <a:t>&lt;/properties&gt; </a:t>
            </a:r>
          </a:p>
          <a:p>
            <a:pPr lvl="2">
              <a:defRPr/>
            </a:pPr>
            <a:r>
              <a:rPr lang="en-US" sz="900" dirty="0"/>
              <a:t>&lt;/profile&gt;</a:t>
            </a:r>
          </a:p>
          <a:p>
            <a:pPr lvl="1">
              <a:defRPr/>
            </a:pPr>
            <a:r>
              <a:rPr lang="en-US" sz="900" dirty="0"/>
              <a:t>&lt;/profiles&gt; </a:t>
            </a:r>
          </a:p>
          <a:p>
            <a:pPr>
              <a:defRPr/>
            </a:pPr>
            <a:r>
              <a:rPr lang="en-US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……</a:t>
            </a:r>
          </a:p>
          <a:p>
            <a:pPr>
              <a:defRPr/>
            </a:pPr>
            <a:r>
              <a:rPr lang="en-US" alt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Archetype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9859" y="1153319"/>
            <a:ext cx="81864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Archetype is a Maven plugin whose task is to create a project structure as per its template.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278" y="2143919"/>
            <a:ext cx="5266690" cy="1323439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dirty="0"/>
              <a:t>$</a:t>
            </a:r>
            <a:r>
              <a:rPr lang="en-US" altLang="en-US" sz="1600" b="1" dirty="0"/>
              <a:t> </a:t>
            </a:r>
            <a:r>
              <a:rPr lang="en-US" altLang="en-US" sz="1600" dirty="0" err="1"/>
              <a:t>mvn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archetype:generate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DgroupId</a:t>
            </a:r>
            <a:r>
              <a:rPr lang="en-US" altLang="en-US" sz="1600" dirty="0"/>
              <a:t>=</a:t>
            </a:r>
            <a:r>
              <a:rPr lang="en-US" altLang="en-US" sz="1600" dirty="0" err="1"/>
              <a:t>com.companyname.bank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DartifactId</a:t>
            </a:r>
            <a:r>
              <a:rPr lang="en-US" altLang="en-US" sz="1600" dirty="0"/>
              <a:t>=</a:t>
            </a:r>
            <a:r>
              <a:rPr lang="en-US" altLang="en-US" sz="1600" dirty="0" err="1"/>
              <a:t>consumerBanking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DarchetypeArtifactId</a:t>
            </a:r>
            <a:r>
              <a:rPr lang="en-US" altLang="en-US" sz="1600" dirty="0"/>
              <a:t>=maven-archetype-</a:t>
            </a:r>
            <a:r>
              <a:rPr lang="en-US" altLang="en-US" sz="1600" dirty="0" err="1"/>
              <a:t>quickstart</a:t>
            </a:r>
            <a:r>
              <a:rPr lang="en-US" altLang="en-US" sz="1600" dirty="0"/>
              <a:t> </a:t>
            </a:r>
          </a:p>
          <a:p>
            <a:pPr>
              <a:defRPr/>
            </a:pPr>
            <a:r>
              <a:rPr lang="en-US" altLang="en-US" sz="1600" dirty="0"/>
              <a:t>-</a:t>
            </a:r>
            <a:r>
              <a:rPr lang="en-US" altLang="en-US" sz="1600" dirty="0" err="1"/>
              <a:t>DinteractiveMode</a:t>
            </a:r>
            <a:r>
              <a:rPr lang="en-US" altLang="en-US" sz="1600" dirty="0"/>
              <a:t>=false</a:t>
            </a:r>
            <a:endParaRPr lang="en-US" alt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archetypes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62791"/>
              </p:ext>
            </p:extLst>
          </p:nvPr>
        </p:nvGraphicFramePr>
        <p:xfrm>
          <a:off x="838200" y="1219342"/>
          <a:ext cx="7397472" cy="3972580"/>
        </p:xfrm>
        <a:graphic>
          <a:graphicData uri="http://schemas.openxmlformats.org/drawingml/2006/table">
            <a:tbl>
              <a:tblPr/>
              <a:tblGrid>
                <a:gridCol w="185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5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solidFill>
                            <a:srgbClr val="FFFFFF"/>
                          </a:solidFill>
                          <a:effectLst/>
                        </a:rPr>
                        <a:t> Archetype </a:t>
                      </a:r>
                      <a:r>
                        <a:rPr lang="en-US" sz="900" b="1" dirty="0" err="1">
                          <a:solidFill>
                            <a:srgbClr val="FFFFFF"/>
                          </a:solidFill>
                          <a:effectLst/>
                        </a:rPr>
                        <a:t>ArtifactIds</a:t>
                      </a:r>
                      <a:endParaRPr lang="en-US" sz="9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maven-archetype-archetype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archetype.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81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maven-archetype-j2ee-simple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simplifed sample J2EE application.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maven-archetype-mojo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plugin.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maven-archetype-plugin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plugin.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maven-archetype-plugin-site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plugin site.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portlet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JSR-268 Portlet.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quickstart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project.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16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maven-archetype-simple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simple Maven project.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550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maven-archetype-site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site which demonstrates some of the supported document types like APT, XDoc, and FML and demonstrates how to i18n your site.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maven-archetype-site-simple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site.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48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maven-archetype-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webapp</a:t>
                      </a:r>
                      <a:endParaRPr lang="en-US" sz="900" dirty="0">
                        <a:solidFill>
                          <a:srgbClr val="333333"/>
                        </a:solidFill>
                        <a:effectLst/>
                        <a:latin typeface="Verdana"/>
                      </a:endParaRP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An archetype which contains a sample Maven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Webapp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project.</a:t>
                      </a:r>
                    </a:p>
                  </a:txBody>
                  <a:tcPr marL="16206" marR="16206" marT="6078" marB="60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06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Transitive dependency Resolution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100" dirty="0">
                <a:latin typeface="Calibri" pitchFamily="34" charset="0"/>
                <a:ea typeface="Calibri" pitchFamily="34" charset="0"/>
                <a:cs typeface="Calibri" pitchFamily="34" charset="0"/>
              </a:rPr>
              <a:t>A dependency that should be included when declaring project itself is a dependency</a:t>
            </a:r>
          </a:p>
          <a:p>
            <a:pPr algn="l"/>
            <a:endParaRPr lang="en-US" altLang="en-US" sz="21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Project A depends on Project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If Project C depends on Project A then Project B is automatically included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Only compile and runtime scopes are transitive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Inheritance 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27421" y="1136577"/>
            <a:ext cx="4997768" cy="195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1800" dirty="0" err="1">
                <a:latin typeface="Calibri" pitchFamily="34" charset="0"/>
              </a:rPr>
              <a:t>Pom</a:t>
            </a:r>
            <a:r>
              <a:rPr lang="en-US" altLang="en-US" sz="1800" dirty="0">
                <a:latin typeface="Calibri" pitchFamily="34" charset="0"/>
              </a:rPr>
              <a:t> files can inherit configuration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 err="1">
                <a:latin typeface="Calibri" pitchFamily="34" charset="0"/>
              </a:rPr>
              <a:t>GroupId</a:t>
            </a:r>
            <a:r>
              <a:rPr lang="en-US" altLang="en-US" sz="1800" dirty="0">
                <a:latin typeface="Calibri" pitchFamily="34" charset="0"/>
              </a:rPr>
              <a:t>, version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Project </a:t>
            </a:r>
            <a:r>
              <a:rPr lang="en-US" altLang="en-US" sz="1800" dirty="0" err="1">
                <a:latin typeface="Calibri" pitchFamily="34" charset="0"/>
              </a:rPr>
              <a:t>config</a:t>
            </a:r>
            <a:endParaRPr lang="en-US" altLang="en-US" sz="1800" dirty="0">
              <a:latin typeface="Calibri" pitchFamily="34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Dependencies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Plugin configuration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sz="1800" dirty="0">
                <a:latin typeface="Calibri" pitchFamily="34" charset="0"/>
              </a:rPr>
              <a:t>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278" y="3096419"/>
            <a:ext cx="4011137" cy="2123658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&lt;?xml version="1.0" encoding="UTF-8"?&gt;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&lt;parent&gt;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&lt;artifactId&gt;maven-training-parent&lt;/artifactId&gt;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&lt;groupId&gt;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org.lds.training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&lt;/groupId&gt;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&lt;version&gt;1.0&lt;/version&gt;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   &lt;/parent&gt;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&lt;modelVersion&gt;4.0.0&lt;/modelVersion&gt;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&lt;artifactId&gt;maven-training&lt;/artifactId&gt;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  &lt;packaging&gt;jar&lt;/packaging&gt;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Multi-Module Project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762000" y="1305719"/>
            <a:ext cx="8277225" cy="153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Maven has  multi-module support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Each maven project creates 1 primary artifact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A parent </a:t>
            </a:r>
            <a:r>
              <a:rPr lang="en-US" altLang="en-US" sz="2000" dirty="0" err="1">
                <a:latin typeface="Calibri" pitchFamily="34" charset="0"/>
              </a:rPr>
              <a:t>pom</a:t>
            </a:r>
            <a:r>
              <a:rPr lang="en-US" altLang="en-US" sz="2000" dirty="0">
                <a:latin typeface="Calibri" pitchFamily="34" charset="0"/>
              </a:rPr>
              <a:t> is used to group multiple modules and build then simultaneously at the time of build of parent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027" y="3213159"/>
            <a:ext cx="4117658" cy="1815882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&lt;project&gt;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&lt;packaging&gt;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&lt;/packaging&gt;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&lt;modules&gt;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&lt;module&gt;maven-training&lt;/module&gt;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    &lt;module&gt;maven-training-web&lt;/module&gt;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  &lt;/modules&gt;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pic>
        <p:nvPicPr>
          <p:cNvPr id="7" name="Picture 6" descr="multi-mod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767" y="3032371"/>
            <a:ext cx="3017520" cy="1860278"/>
          </a:xfrm>
          <a:prstGeom prst="rec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Tools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Build tools are used for Build Automation.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Build automation</a:t>
            </a:r>
            <a:r>
              <a:rPr lang="en-US" alt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 is the act of scripting or automating a wide variety of tasks including: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compiling source code into binary code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packaging binary code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running tests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deployment to production systems</a:t>
            </a:r>
          </a:p>
          <a:p>
            <a:pPr lvl="1">
              <a:buFont typeface="Calibri" pitchFamily="34" charset="0"/>
              <a:buAutoNum type="arabicPeriod"/>
            </a:pPr>
            <a:r>
              <a:rPr lang="en-US" alt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creating documentation and/or release notes.</a:t>
            </a:r>
          </a:p>
          <a:p>
            <a:pPr algn="l">
              <a:lnSpc>
                <a:spcPct val="160000"/>
              </a:lnSpc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your knowledge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014A8E3-B2D2-4C51-B1F7-38A6F7D2BFA9}"/>
              </a:ext>
            </a:extLst>
          </p:cNvPr>
          <p:cNvSpPr txBox="1">
            <a:spLocks/>
          </p:cNvSpPr>
          <p:nvPr/>
        </p:nvSpPr>
        <p:spPr bwMode="auto">
          <a:xfrm>
            <a:off x="675278" y="1065371"/>
            <a:ext cx="8277225" cy="418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2000" dirty="0">
                <a:latin typeface="Calibri" pitchFamily="34" charset="0"/>
              </a:rPr>
              <a:t>What POM stands for?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lphaLcPeriod"/>
            </a:pPr>
            <a:r>
              <a:rPr lang="en-US" altLang="en-US" dirty="0">
                <a:latin typeface="Calibri" pitchFamily="34" charset="0"/>
              </a:rPr>
              <a:t>Project object mode 		 b.	project object model</a:t>
            </a:r>
            <a:endParaRPr lang="en-US" altLang="en-US" sz="2500" dirty="0">
              <a:latin typeface="Calibri" pitchFamily="34" charset="0"/>
            </a:endParaRPr>
          </a:p>
          <a:p>
            <a:pPr marL="857250" lvl="1" indent="-457200">
              <a:spcBef>
                <a:spcPct val="20000"/>
              </a:spcBef>
              <a:buAutoNum type="alphaLcPeriod" startAt="3"/>
            </a:pPr>
            <a:r>
              <a:rPr lang="en-US" altLang="en-US" dirty="0">
                <a:latin typeface="Calibri" pitchFamily="34" charset="0"/>
              </a:rPr>
              <a:t>Project objective model	 d.	project object method</a:t>
            </a:r>
          </a:p>
          <a:p>
            <a:pPr marL="400050" lvl="1" indent="0">
              <a:spcBef>
                <a:spcPct val="20000"/>
              </a:spcBef>
            </a:pPr>
            <a:endParaRPr lang="en-US" altLang="en-US" dirty="0">
              <a:latin typeface="Calibri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2000" dirty="0">
                <a:latin typeface="Calibri" pitchFamily="34" charset="0"/>
              </a:rPr>
              <a:t>______ is the name of jar without version.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lphaLcPeriod"/>
            </a:pPr>
            <a:r>
              <a:rPr lang="en-US" altLang="en-US" dirty="0" err="1">
                <a:latin typeface="Calibri" pitchFamily="34" charset="0"/>
              </a:rPr>
              <a:t>artifactid</a:t>
            </a:r>
            <a:r>
              <a:rPr lang="en-US" altLang="en-US" dirty="0">
                <a:solidFill>
                  <a:srgbClr val="92D050"/>
                </a:solidFill>
                <a:latin typeface="Calibri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Calibri" pitchFamily="34" charset="0"/>
              </a:rPr>
              <a:t>		      	 b.	project name</a:t>
            </a:r>
          </a:p>
          <a:p>
            <a:pPr marL="857250" lvl="1" indent="-457200">
              <a:spcBef>
                <a:spcPct val="20000"/>
              </a:spcBef>
              <a:buAutoNum type="alphaLcPeriod" startAt="3"/>
            </a:pPr>
            <a:r>
              <a:rPr lang="en-US" altLang="en-US" dirty="0" err="1">
                <a:latin typeface="Calibri" pitchFamily="34" charset="0"/>
              </a:rPr>
              <a:t>grpupid</a:t>
            </a:r>
            <a:r>
              <a:rPr lang="en-US" altLang="en-US" dirty="0">
                <a:latin typeface="Calibri" pitchFamily="34" charset="0"/>
              </a:rPr>
              <a:t>			 d.	none of the above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altLang="en-US" sz="2000" dirty="0">
              <a:latin typeface="Calibri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2000" dirty="0">
                <a:latin typeface="Calibri" pitchFamily="34" charset="0"/>
              </a:rPr>
              <a:t>WAR is the default packaging type for maven projects.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lphaLcPeriod"/>
            </a:pPr>
            <a:r>
              <a:rPr lang="en-US" altLang="en-US" dirty="0">
                <a:latin typeface="Calibri" pitchFamily="34" charset="0"/>
              </a:rPr>
              <a:t>True 		     	 b.	False</a:t>
            </a:r>
          </a:p>
          <a:p>
            <a:pPr marL="400050" lvl="1" indent="0">
              <a:spcBef>
                <a:spcPct val="20000"/>
              </a:spcBef>
            </a:pPr>
            <a:endParaRPr lang="en-US" alt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your knowledge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F57B0-8596-438C-83AB-845EC8E2E3F8}"/>
              </a:ext>
            </a:extLst>
          </p:cNvPr>
          <p:cNvSpPr txBox="1"/>
          <p:nvPr/>
        </p:nvSpPr>
        <p:spPr>
          <a:xfrm>
            <a:off x="699858" y="1153319"/>
            <a:ext cx="8855303" cy="320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AutoNum type="arabicPeriod" startAt="4"/>
            </a:pPr>
            <a:r>
              <a:rPr lang="en-US" altLang="en-US" sz="2000" dirty="0">
                <a:latin typeface="Calibri" pitchFamily="34" charset="0"/>
              </a:rPr>
              <a:t>What is the sequence in which Maven looks for the resources ?</a:t>
            </a:r>
          </a:p>
          <a:p>
            <a:pPr marL="845683" lvl="1" indent="-342900">
              <a:spcBef>
                <a:spcPct val="20000"/>
              </a:spcBef>
              <a:buAutoNum type="alphaLcPeriod"/>
            </a:pPr>
            <a:r>
              <a:rPr lang="en-US" sz="1800" u="none" strike="noStrike" dirty="0">
                <a:effectLst/>
              </a:rPr>
              <a:t>Remote-&gt; Maven Central - &gt; Local	</a:t>
            </a:r>
          </a:p>
          <a:p>
            <a:pPr marL="845683" lvl="1" indent="-342900">
              <a:spcBef>
                <a:spcPct val="20000"/>
              </a:spcBef>
              <a:buAutoNum type="alphaLcPeriod"/>
            </a:pPr>
            <a:r>
              <a:rPr lang="en-US" sz="1800" u="none" strike="noStrike" dirty="0">
                <a:effectLst/>
              </a:rPr>
              <a:t>Local -&gt; Remote -&gt; Maven Central</a:t>
            </a:r>
          </a:p>
          <a:p>
            <a:pPr marL="845683" lvl="1" indent="-342900">
              <a:spcBef>
                <a:spcPct val="20000"/>
              </a:spcBef>
              <a:buFontTx/>
              <a:buAutoNum type="alphaLcPeriod"/>
            </a:pPr>
            <a:r>
              <a:rPr lang="en-US" sz="1800" u="none" strike="noStrike" dirty="0">
                <a:effectLst/>
              </a:rPr>
              <a:t>Remote-&gt; Local -&gt; Maven Central</a:t>
            </a:r>
          </a:p>
          <a:p>
            <a:pPr marL="845683" lvl="1" indent="-342900">
              <a:spcBef>
                <a:spcPct val="20000"/>
              </a:spcBef>
              <a:buFontTx/>
              <a:buAutoNum type="alphaLcPeriod"/>
            </a:pPr>
            <a:r>
              <a:rPr lang="en-US" sz="1800" u="none" strike="noStrike" dirty="0">
                <a:effectLst/>
              </a:rPr>
              <a:t>Maven Central -&gt; Local -&gt; Remote</a:t>
            </a:r>
          </a:p>
          <a:p>
            <a:pPr marL="845683" lvl="1" indent="-342900">
              <a:spcBef>
                <a:spcPct val="20000"/>
              </a:spcBef>
              <a:buFontTx/>
              <a:buAutoNum type="alphaLcPeriod"/>
            </a:pPr>
            <a:endParaRPr lang="en-US" altLang="en-US" dirty="0">
              <a:latin typeface="Calibri" pitchFamily="34" charset="0"/>
            </a:endParaRPr>
          </a:p>
          <a:p>
            <a:pPr marL="457200" indent="-457200">
              <a:spcBef>
                <a:spcPct val="20000"/>
              </a:spcBef>
              <a:buAutoNum type="arabicPeriod" startAt="5"/>
            </a:pPr>
            <a:r>
              <a:rPr lang="en-US" altLang="en-US" sz="2000" dirty="0">
                <a:latin typeface="Calibri" pitchFamily="34" charset="0"/>
              </a:rPr>
              <a:t>Maven site lifecycle generates site documentation for the project.</a:t>
            </a:r>
          </a:p>
          <a:p>
            <a:pPr lvl="1">
              <a:spcBef>
                <a:spcPct val="20000"/>
              </a:spcBef>
            </a:pPr>
            <a:r>
              <a:rPr lang="en-US" altLang="en-US" dirty="0">
                <a:latin typeface="Calibri" pitchFamily="34" charset="0"/>
              </a:rPr>
              <a:t>a.	True 		     	 b.	False</a:t>
            </a:r>
          </a:p>
          <a:p>
            <a:pPr>
              <a:spcBef>
                <a:spcPct val="20000"/>
              </a:spcBef>
            </a:pPr>
            <a:endParaRPr lang="en-US" alt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06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82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build tools</a:t>
            </a:r>
          </a:p>
        </p:txBody>
      </p:sp>
      <p:pic>
        <p:nvPicPr>
          <p:cNvPr id="5" name="Picture 2" descr="C:\Users\manjuls\Desktop\a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40" y="1870614"/>
            <a:ext cx="2380170" cy="105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maven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277" y="1802527"/>
            <a:ext cx="2789824" cy="112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anjuls\Desktop\grad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180" y="3607074"/>
            <a:ext cx="2547620" cy="119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Maven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“A software project management and comprehension tool”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More than just a “build tool”</a:t>
            </a:r>
          </a:p>
        </p:txBody>
      </p:sp>
      <p:pic>
        <p:nvPicPr>
          <p:cNvPr id="5" name="Picture 1" descr="Ide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14" y="1806289"/>
            <a:ext cx="2287588" cy="156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Area Of Concern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Making the build process easy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Providing a uniform build system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Providing quality project information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Providing guidelines for best practices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Maven Mindset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defRPr/>
            </a:pPr>
            <a:r>
              <a:rPr lang="en-US" altLang="en-US" sz="2000" b="1" dirty="0">
                <a:latin typeface="Calibri" pitchFamily="34" charset="0"/>
              </a:rPr>
              <a:t>In Maven..</a:t>
            </a:r>
          </a:p>
          <a:p>
            <a:pPr algn="l">
              <a:spcBef>
                <a:spcPct val="20000"/>
              </a:spcBef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We follow Maven’s </a:t>
            </a:r>
            <a:r>
              <a:rPr lang="en-US" altLang="en-US" sz="2000" b="1" dirty="0">
                <a:latin typeface="Calibri" pitchFamily="34" charset="0"/>
              </a:rPr>
              <a:t>Convention over configuration </a:t>
            </a:r>
            <a:r>
              <a:rPr lang="en-US" altLang="en-US" sz="2000" dirty="0">
                <a:latin typeface="Calibri" pitchFamily="34" charset="0"/>
              </a:rPr>
              <a:t>principle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You don’t define custom </a:t>
            </a:r>
            <a:r>
              <a:rPr lang="en-US" altLang="en-US" sz="2000" b="1" i="1" dirty="0">
                <a:latin typeface="Calibri" pitchFamily="34" charset="0"/>
              </a:rPr>
              <a:t>tasks</a:t>
            </a:r>
            <a:r>
              <a:rPr lang="en-US" altLang="en-US" sz="2000" dirty="0">
                <a:latin typeface="Calibri" pitchFamily="34" charset="0"/>
              </a:rPr>
              <a:t> or </a:t>
            </a:r>
            <a:r>
              <a:rPr lang="en-US" altLang="en-US" sz="2000" b="1" i="1" dirty="0">
                <a:latin typeface="Calibri" pitchFamily="34" charset="0"/>
              </a:rPr>
              <a:t>script</a:t>
            </a:r>
            <a:r>
              <a:rPr lang="en-US" altLang="en-US" sz="2000" dirty="0">
                <a:latin typeface="Calibri" pitchFamily="34" charset="0"/>
              </a:rPr>
              <a:t> the build.</a:t>
            </a: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en-US" sz="2000" dirty="0">
              <a:latin typeface="Calibri" pitchFamily="34" charset="0"/>
            </a:endParaRPr>
          </a:p>
          <a:p>
            <a:pPr marL="342900" indent="-342900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Calibri" pitchFamily="34" charset="0"/>
              </a:rPr>
              <a:t>Instead, you </a:t>
            </a:r>
            <a:r>
              <a:rPr lang="en-US" altLang="en-US" sz="2000" b="1" i="1" dirty="0">
                <a:latin typeface="Calibri" pitchFamily="34" charset="0"/>
              </a:rPr>
              <a:t>describe</a:t>
            </a:r>
            <a:r>
              <a:rPr lang="en-US" altLang="en-US" sz="2000" dirty="0">
                <a:latin typeface="Calibri" pitchFamily="34" charset="0"/>
              </a:rPr>
              <a:t> the project and </a:t>
            </a:r>
            <a:r>
              <a:rPr lang="en-US" altLang="en-US" sz="2000" b="1" i="1" dirty="0">
                <a:latin typeface="Calibri" pitchFamily="34" charset="0"/>
              </a:rPr>
              <a:t>configure</a:t>
            </a:r>
            <a:r>
              <a:rPr lang="en-US" altLang="en-US" sz="2000" dirty="0">
                <a:latin typeface="Calibri" pitchFamily="34" charset="0"/>
              </a:rPr>
              <a:t> the build.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Maven vs Ant 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Font typeface="Arial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77" y="1228784"/>
            <a:ext cx="3520440" cy="138499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&lt;project&gt;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</a:t>
            </a:r>
            <a:r>
              <a:rPr lang="en-US" altLang="en-US" sz="1200" dirty="0" err="1">
                <a:latin typeface="Calibri" pitchFamily="34" charset="0"/>
              </a:rPr>
              <a:t>modelVersion</a:t>
            </a:r>
            <a:r>
              <a:rPr lang="en-US" altLang="en-US" sz="1200" dirty="0">
                <a:latin typeface="Calibri" pitchFamily="34" charset="0"/>
              </a:rPr>
              <a:t>&gt;4.0.0&lt;/</a:t>
            </a:r>
            <a:r>
              <a:rPr lang="en-US" altLang="en-US" sz="1200" dirty="0" err="1">
                <a:latin typeface="Calibri" pitchFamily="34" charset="0"/>
              </a:rPr>
              <a:t>modelVersion</a:t>
            </a:r>
            <a:r>
              <a:rPr lang="en-US" altLang="en-US" sz="12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</a:t>
            </a:r>
            <a:r>
              <a:rPr lang="en-US" altLang="en-US" sz="1200" dirty="0" err="1">
                <a:latin typeface="Calibri" pitchFamily="34" charset="0"/>
              </a:rPr>
              <a:t>groupId</a:t>
            </a:r>
            <a:r>
              <a:rPr lang="en-US" altLang="en-US" sz="1200" dirty="0">
                <a:latin typeface="Calibri" pitchFamily="34" charset="0"/>
              </a:rPr>
              <a:t>&gt;</a:t>
            </a:r>
            <a:r>
              <a:rPr lang="en-US" altLang="en-US" sz="1200" dirty="0" err="1">
                <a:latin typeface="Calibri" pitchFamily="34" charset="0"/>
              </a:rPr>
              <a:t>org.sonatype.mavenbook</a:t>
            </a:r>
            <a:r>
              <a:rPr lang="en-US" altLang="en-US" sz="1200" dirty="0">
                <a:latin typeface="Calibri" pitchFamily="34" charset="0"/>
              </a:rPr>
              <a:t>&lt;/</a:t>
            </a:r>
            <a:r>
              <a:rPr lang="en-US" altLang="en-US" sz="1200" dirty="0" err="1">
                <a:latin typeface="Calibri" pitchFamily="34" charset="0"/>
              </a:rPr>
              <a:t>groupId</a:t>
            </a:r>
            <a:r>
              <a:rPr lang="en-US" altLang="en-US" sz="12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</a:t>
            </a:r>
            <a:r>
              <a:rPr lang="en-US" altLang="en-US" sz="1200" dirty="0" err="1">
                <a:latin typeface="Calibri" pitchFamily="34" charset="0"/>
              </a:rPr>
              <a:t>artifactId</a:t>
            </a:r>
            <a:r>
              <a:rPr lang="en-US" altLang="en-US" sz="1200" dirty="0">
                <a:latin typeface="Calibri" pitchFamily="34" charset="0"/>
              </a:rPr>
              <a:t>&gt;my-project&lt;/</a:t>
            </a:r>
            <a:r>
              <a:rPr lang="en-US" altLang="en-US" sz="1200" dirty="0" err="1">
                <a:latin typeface="Calibri" pitchFamily="34" charset="0"/>
              </a:rPr>
              <a:t>artifactId</a:t>
            </a:r>
            <a:r>
              <a:rPr lang="en-US" altLang="en-US" sz="1200" dirty="0">
                <a:latin typeface="Calibri" pitchFamily="34" charset="0"/>
              </a:rPr>
              <a:t>&gt;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   &lt;version&gt;1.0&lt;/version&gt; </a:t>
            </a:r>
          </a:p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en-US" sz="1200" dirty="0">
                <a:latin typeface="Calibri" pitchFamily="34" charset="0"/>
              </a:rPr>
              <a:t>&lt;/project&gt;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795493"/>
            <a:ext cx="5197069" cy="4401205"/>
          </a:xfrm>
          <a:prstGeom prst="rect">
            <a:avLst/>
          </a:prstGeom>
          <a:solidFill>
            <a:schemeClr val="bg2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&lt;project name="my-project" default="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basedir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="."&gt;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&lt;description&gt; simple example build file &lt;/description&gt;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set global properties for this build --&gt; 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location="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/main/java"/&gt;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name="build" location="target/classes"/&gt;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&lt;property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location="target"/&gt;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Create the time stamp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tstamp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/&gt;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Create the build directory structure used by compile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name="compile" depends="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description="compile the source " 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Compile the java code from ${</a:t>
            </a:r>
            <a:r>
              <a:rPr lang="en-US" altLang="en-US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} into ${build}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javac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}"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destdir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" depends="compile" description="generate the distribution"&gt;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Create the distribution directory --&gt;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}/lib"/&gt;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Put everything in ${build} into the MyProject-${DSTAMP}.jar file --&gt; 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&lt;jar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jarfile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}/lib/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MyProject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-${DSTAMP}.jar"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basedir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&lt;target name="clean" description="clean up" &gt; </a:t>
            </a:r>
          </a:p>
          <a:p>
            <a:pPr>
              <a:defRPr/>
            </a:pP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&lt;!-- Delete the ${build} and ${</a:t>
            </a:r>
            <a:r>
              <a:rPr lang="en-US" altLang="en-US" sz="1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} directory trees --&gt;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&lt;delete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="${build}"/&gt;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&lt;delete 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="${</a:t>
            </a:r>
            <a:r>
              <a:rPr lang="en-US" alt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}"/&gt;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&lt;/target&gt; </a:t>
            </a:r>
          </a:p>
          <a:p>
            <a:pPr>
              <a:defRPr/>
            </a:pPr>
            <a:r>
              <a:rPr lang="en-US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&lt;/project&gt;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89877" y="3560730"/>
            <a:ext cx="2956402" cy="73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2000" i="1">
                <a:solidFill>
                  <a:srgbClr val="40404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Both are equivalent and perform same task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181610" y="2738015"/>
            <a:ext cx="2956402" cy="25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altLang="en-US" sz="1600" b="1" i="1">
                <a:solidFill>
                  <a:srgbClr val="40404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Maven’s Pom.xml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Object Model(POM)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8862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Projects are described through the use of a POM file.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Project Group(</a:t>
            </a:r>
            <a:r>
              <a:rPr lang="en-US" altLang="en-US" dirty="0" err="1">
                <a:latin typeface="Calibri" pitchFamily="34" charset="0"/>
              </a:rPr>
              <a:t>groupId</a:t>
            </a:r>
            <a:r>
              <a:rPr lang="en-US" altLang="en-US" dirty="0">
                <a:latin typeface="Calibri" pitchFamily="34" charset="0"/>
              </a:rPr>
              <a:t>), Name(</a:t>
            </a:r>
            <a:r>
              <a:rPr lang="en-US" altLang="en-US" dirty="0" err="1">
                <a:latin typeface="Calibri" pitchFamily="34" charset="0"/>
              </a:rPr>
              <a:t>artifactId</a:t>
            </a:r>
            <a:r>
              <a:rPr lang="en-US" altLang="en-US" dirty="0">
                <a:latin typeface="Calibri" pitchFamily="34" charset="0"/>
              </a:rPr>
              <a:t>) and Version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Artifact Type (project </a:t>
            </a:r>
            <a:r>
              <a:rPr lang="en-US" altLang="en-US">
                <a:latin typeface="Calibri" pitchFamily="34" charset="0"/>
              </a:rPr>
              <a:t>packaging)</a:t>
            </a:r>
            <a:endParaRPr lang="en-US" altLang="en-US" dirty="0">
              <a:latin typeface="Calibri" pitchFamily="34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Dependencies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Plugins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Release Management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Calibri" pitchFamily="34" charset="0"/>
              </a:rPr>
              <a:t>Profiles (Alternate build configurations)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en-US" dirty="0">
              <a:latin typeface="Calibri" pitchFamily="34" charset="0"/>
            </a:endParaRP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r>
              <a:rPr lang="en-US" altLang="en-US" sz="2000" dirty="0">
                <a:latin typeface="Calibri" pitchFamily="34" charset="0"/>
              </a:rPr>
              <a:t>Written in XML format</a:t>
            </a:r>
          </a:p>
          <a:p>
            <a:pPr algn="l">
              <a:spcBef>
                <a:spcPct val="20000"/>
              </a:spcBef>
              <a:buFont typeface="Arial" charset="0"/>
              <a:buChar char="•"/>
            </a:pPr>
            <a:endParaRPr lang="en-US" altLang="en-US" sz="3200" dirty="0">
              <a:latin typeface="Calibr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8826-2D86-464C-9B54-9CDC9A78D2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21181</TotalTime>
  <Words>1948</Words>
  <Application>Microsoft Office PowerPoint</Application>
  <PresentationFormat>Custom</PresentationFormat>
  <Paragraphs>363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 Narrow</vt:lpstr>
      <vt:lpstr>Calibri</vt:lpstr>
      <vt:lpstr>Segoe UI</vt:lpstr>
      <vt:lpstr>Segoe UI Light</vt:lpstr>
      <vt:lpstr>Tahoma</vt:lpstr>
      <vt:lpstr>Verdana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Mangesh Arun Suryawanshi</cp:lastModifiedBy>
  <cp:revision>189</cp:revision>
  <dcterms:created xsi:type="dcterms:W3CDTF">2018-01-05T05:23:08Z</dcterms:created>
  <dcterms:modified xsi:type="dcterms:W3CDTF">2020-10-30T04:22:50Z</dcterms:modified>
</cp:coreProperties>
</file>