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89" r:id="rId3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047783"/>
            <a:ext cx="1625600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08118" y="2"/>
            <a:ext cx="11180445" cy="10287000"/>
          </a:xfrm>
          <a:custGeom>
            <a:avLst/>
            <a:gdLst/>
            <a:ahLst/>
            <a:cxnLst/>
            <a:rect l="l" t="t" r="r" b="b"/>
            <a:pathLst>
              <a:path w="11180444" h="10287000">
                <a:moveTo>
                  <a:pt x="11179880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1179880" y="0"/>
                </a:lnTo>
                <a:lnTo>
                  <a:pt x="11179880" y="10286996"/>
                </a:lnTo>
                <a:close/>
              </a:path>
            </a:pathLst>
          </a:custGeom>
          <a:solidFill>
            <a:srgbClr val="F6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2679" y="4748283"/>
            <a:ext cx="3462640" cy="855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8404" y="3082381"/>
            <a:ext cx="13891190" cy="411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5460" cy="10287000"/>
            <a:chOff x="0" y="0"/>
            <a:chExt cx="1828546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288395" cy="10287000"/>
            </a:xfrm>
            <a:custGeom>
              <a:avLst/>
              <a:gdLst/>
              <a:ahLst/>
              <a:cxnLst/>
              <a:rect l="l" t="t" r="r" b="b"/>
              <a:pathLst>
                <a:path w="11288395" h="10287000">
                  <a:moveTo>
                    <a:pt x="0" y="10287000"/>
                  </a:moveTo>
                  <a:lnTo>
                    <a:pt x="0" y="0"/>
                  </a:lnTo>
                  <a:lnTo>
                    <a:pt x="11287826" y="0"/>
                  </a:lnTo>
                  <a:lnTo>
                    <a:pt x="11287826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D8E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284244" y="0"/>
              <a:ext cx="7000859" cy="102869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97374" y="3359275"/>
            <a:ext cx="752348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5950" spc="130" dirty="0">
                <a:latin typeface="Arial" panose="020B0604020202020204"/>
                <a:cs typeface="Arial" panose="020B0604020202020204"/>
              </a:rPr>
              <a:t>Đồ</a:t>
            </a:r>
            <a:r>
              <a:rPr sz="595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5950" spc="390" dirty="0">
                <a:latin typeface="Arial" panose="020B0604020202020204"/>
                <a:cs typeface="Arial" panose="020B0604020202020204"/>
              </a:rPr>
              <a:t>án</a:t>
            </a:r>
            <a:r>
              <a:rPr sz="595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5950" spc="545" dirty="0">
                <a:latin typeface="Arial" panose="020B0604020202020204"/>
                <a:cs typeface="Arial" panose="020B0604020202020204"/>
              </a:rPr>
              <a:t>môn</a:t>
            </a:r>
            <a:r>
              <a:rPr sz="595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5950" spc="509" dirty="0">
                <a:latin typeface="Arial" panose="020B0604020202020204"/>
                <a:cs typeface="Arial" panose="020B0604020202020204"/>
              </a:rPr>
              <a:t>máy</a:t>
            </a:r>
            <a:r>
              <a:rPr sz="595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5950" spc="250" dirty="0">
                <a:latin typeface="Arial" panose="020B0604020202020204"/>
                <a:cs typeface="Arial" panose="020B0604020202020204"/>
              </a:rPr>
              <a:t>học:  </a:t>
            </a:r>
            <a:r>
              <a:rPr sz="5950" spc="305" dirty="0">
                <a:latin typeface="Arial" panose="020B0604020202020204"/>
                <a:cs typeface="Arial" panose="020B0604020202020204"/>
              </a:rPr>
              <a:t>Auto </a:t>
            </a:r>
            <a:r>
              <a:rPr sz="5950" spc="-350" dirty="0">
                <a:latin typeface="Arial" panose="020B0604020202020204"/>
                <a:cs typeface="Arial" panose="020B0604020202020204"/>
              </a:rPr>
              <a:t>MPG </a:t>
            </a:r>
            <a:r>
              <a:rPr sz="5950" spc="280" dirty="0">
                <a:latin typeface="Arial" panose="020B0604020202020204"/>
                <a:cs typeface="Arial" panose="020B0604020202020204"/>
              </a:rPr>
              <a:t>Data</a:t>
            </a:r>
            <a:r>
              <a:rPr sz="5950" spc="-835" dirty="0">
                <a:latin typeface="Arial" panose="020B0604020202020204"/>
                <a:cs typeface="Arial" panose="020B0604020202020204"/>
              </a:rPr>
              <a:t> </a:t>
            </a:r>
            <a:r>
              <a:rPr sz="5950" spc="90" dirty="0">
                <a:latin typeface="Arial" panose="020B0604020202020204"/>
                <a:cs typeface="Arial" panose="020B0604020202020204"/>
              </a:rPr>
              <a:t>Set</a:t>
            </a:r>
            <a:endParaRPr sz="5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374" y="5861827"/>
            <a:ext cx="8206105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spc="35" dirty="0">
                <a:latin typeface="Arial" panose="020B0604020202020204"/>
                <a:cs typeface="Arial" panose="020B0604020202020204"/>
              </a:rPr>
              <a:t>Giáo</a:t>
            </a:r>
            <a:r>
              <a:rPr sz="335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114" dirty="0">
                <a:latin typeface="Arial" panose="020B0604020202020204"/>
                <a:cs typeface="Arial" panose="020B0604020202020204"/>
              </a:rPr>
              <a:t>viên</a:t>
            </a:r>
            <a:r>
              <a:rPr sz="33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65" dirty="0">
                <a:latin typeface="Arial" panose="020B0604020202020204"/>
                <a:cs typeface="Arial" panose="020B0604020202020204"/>
              </a:rPr>
              <a:t>hướng</a:t>
            </a:r>
            <a:r>
              <a:rPr sz="335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145" dirty="0">
                <a:latin typeface="Arial" panose="020B0604020202020204"/>
                <a:cs typeface="Arial" panose="020B0604020202020204"/>
              </a:rPr>
              <a:t>dẫn:</a:t>
            </a:r>
            <a:r>
              <a:rPr sz="33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-170" dirty="0">
                <a:latin typeface="Arial" panose="020B0604020202020204"/>
                <a:cs typeface="Arial" panose="020B0604020202020204"/>
              </a:rPr>
              <a:t>TS. </a:t>
            </a:r>
            <a:r>
              <a:rPr sz="3350" spc="140" dirty="0">
                <a:latin typeface="Arial" panose="020B0604020202020204"/>
                <a:cs typeface="Arial" panose="020B0604020202020204"/>
              </a:rPr>
              <a:t>Nguyễn</a:t>
            </a:r>
            <a:r>
              <a:rPr sz="33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80" dirty="0">
                <a:latin typeface="Arial" panose="020B0604020202020204"/>
                <a:cs typeface="Arial" panose="020B0604020202020204"/>
              </a:rPr>
              <a:t>Văn</a:t>
            </a:r>
            <a:r>
              <a:rPr sz="335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350" spc="45" dirty="0">
                <a:latin typeface="Arial" panose="020B0604020202020204"/>
                <a:cs typeface="Arial" panose="020B0604020202020204"/>
              </a:rPr>
              <a:t>Dũ</a:t>
            </a:r>
            <a:endParaRPr sz="33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975" y="1661957"/>
            <a:ext cx="530860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100"/>
              </a:spcBef>
            </a:pPr>
            <a:r>
              <a:rPr sz="3200" spc="70" dirty="0"/>
              <a:t>Thu</a:t>
            </a:r>
            <a:r>
              <a:rPr sz="3200" spc="-165" dirty="0"/>
              <a:t> </a:t>
            </a:r>
            <a:r>
              <a:rPr sz="3200" spc="235" dirty="0"/>
              <a:t>thập</a:t>
            </a:r>
            <a:r>
              <a:rPr sz="3200" spc="-165" dirty="0"/>
              <a:t> </a:t>
            </a:r>
            <a:r>
              <a:rPr sz="3200" spc="-10" dirty="0"/>
              <a:t>dữ</a:t>
            </a:r>
            <a:r>
              <a:rPr sz="3200" spc="-160" dirty="0"/>
              <a:t> </a:t>
            </a:r>
            <a:r>
              <a:rPr sz="3200" spc="160" dirty="0"/>
              <a:t>liệu</a:t>
            </a:r>
            <a:r>
              <a:rPr sz="3200" spc="-165" dirty="0"/>
              <a:t> </a:t>
            </a:r>
            <a:r>
              <a:rPr sz="3200" spc="90" dirty="0"/>
              <a:t>từ</a:t>
            </a:r>
            <a:r>
              <a:rPr sz="3200" spc="-160" dirty="0"/>
              <a:t> </a:t>
            </a:r>
            <a:r>
              <a:rPr sz="3200" spc="220" dirty="0"/>
              <a:t>các</a:t>
            </a:r>
            <a:r>
              <a:rPr sz="3200" spc="-165" dirty="0"/>
              <a:t> </a:t>
            </a:r>
            <a:r>
              <a:rPr sz="3200" spc="215" dirty="0"/>
              <a:t>đặc  </a:t>
            </a:r>
            <a:r>
              <a:rPr sz="3200" spc="125" dirty="0"/>
              <a:t>trưng</a:t>
            </a:r>
            <a:r>
              <a:rPr sz="3200" spc="-170" dirty="0"/>
              <a:t> </a:t>
            </a:r>
            <a:r>
              <a:rPr sz="3200" spc="160" dirty="0"/>
              <a:t>quay</a:t>
            </a:r>
            <a:r>
              <a:rPr sz="3200" spc="-170" dirty="0"/>
              <a:t> </a:t>
            </a:r>
            <a:r>
              <a:rPr sz="3200" spc="170" dirty="0"/>
              <a:t>quanh</a:t>
            </a:r>
            <a:r>
              <a:rPr sz="3200" spc="-170" dirty="0"/>
              <a:t> </a:t>
            </a:r>
            <a:r>
              <a:rPr sz="3200" spc="125" dirty="0"/>
              <a:t>mức</a:t>
            </a:r>
            <a:r>
              <a:rPr sz="3200" spc="-170" dirty="0"/>
              <a:t> </a:t>
            </a:r>
            <a:r>
              <a:rPr sz="3200" spc="180" dirty="0"/>
              <a:t>tiêu  </a:t>
            </a:r>
            <a:r>
              <a:rPr sz="3200" spc="225" dirty="0"/>
              <a:t>thụ</a:t>
            </a:r>
            <a:r>
              <a:rPr sz="3200" spc="-160" dirty="0"/>
              <a:t> </a:t>
            </a:r>
            <a:r>
              <a:rPr sz="3200" spc="135" dirty="0"/>
              <a:t>nhiên</a:t>
            </a:r>
            <a:r>
              <a:rPr sz="3200" spc="-160" dirty="0"/>
              <a:t> </a:t>
            </a:r>
            <a:r>
              <a:rPr sz="3200" spc="160" dirty="0"/>
              <a:t>liệu</a:t>
            </a:r>
            <a:r>
              <a:rPr sz="3200" spc="-160" dirty="0"/>
              <a:t> </a:t>
            </a:r>
            <a:r>
              <a:rPr sz="3200" spc="185" dirty="0"/>
              <a:t>của</a:t>
            </a:r>
            <a:r>
              <a:rPr sz="3200" spc="-160" dirty="0"/>
              <a:t> </a:t>
            </a:r>
            <a:r>
              <a:rPr sz="3200" spc="135" dirty="0"/>
              <a:t>xe</a:t>
            </a:r>
            <a:r>
              <a:rPr sz="3200" spc="-160" dirty="0"/>
              <a:t> </a:t>
            </a:r>
            <a:r>
              <a:rPr sz="3200" spc="40" dirty="0"/>
              <a:t>hơi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79975" y="3701005"/>
            <a:ext cx="5777230" cy="487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655">
              <a:lnSpc>
                <a:spcPct val="115000"/>
              </a:lnSpc>
              <a:spcBef>
                <a:spcPts val="100"/>
              </a:spcBef>
            </a:pPr>
            <a:r>
              <a:rPr sz="3200" spc="125" dirty="0">
                <a:latin typeface="Arial" panose="020B0604020202020204"/>
                <a:cs typeface="Arial" panose="020B0604020202020204"/>
              </a:rPr>
              <a:t>Các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04" dirty="0">
                <a:latin typeface="Arial" panose="020B0604020202020204"/>
                <a:cs typeface="Arial" panose="020B0604020202020204"/>
              </a:rPr>
              <a:t>thuộc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65" dirty="0">
                <a:latin typeface="Arial" panose="020B0604020202020204"/>
                <a:cs typeface="Arial" panose="020B0604020202020204"/>
              </a:rPr>
              <a:t>tính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60" dirty="0">
                <a:latin typeface="Arial" panose="020B0604020202020204"/>
                <a:cs typeface="Arial" panose="020B0604020202020204"/>
              </a:rPr>
              <a:t>này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65" dirty="0">
                <a:latin typeface="Arial" panose="020B0604020202020204"/>
                <a:cs typeface="Arial" panose="020B0604020202020204"/>
              </a:rPr>
              <a:t>bao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20" dirty="0">
                <a:latin typeface="Arial" panose="020B0604020202020204"/>
                <a:cs typeface="Arial" panose="020B0604020202020204"/>
              </a:rPr>
              <a:t>gồm  </a:t>
            </a:r>
            <a:r>
              <a:rPr sz="3200" spc="45" dirty="0">
                <a:latin typeface="Arial" panose="020B0604020202020204"/>
                <a:cs typeface="Arial" panose="020B0604020202020204"/>
              </a:rPr>
              <a:t>số </a:t>
            </a:r>
            <a:r>
              <a:rPr sz="3200" spc="254" dirty="0">
                <a:latin typeface="Arial" panose="020B0604020202020204"/>
                <a:cs typeface="Arial" panose="020B0604020202020204"/>
              </a:rPr>
              <a:t>xi-lanh,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dung </a:t>
            </a:r>
            <a:r>
              <a:rPr sz="3200" spc="180" dirty="0">
                <a:latin typeface="Arial" panose="020B0604020202020204"/>
                <a:cs typeface="Arial" panose="020B0604020202020204"/>
              </a:rPr>
              <a:t>tích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động  </a:t>
            </a:r>
            <a:r>
              <a:rPr sz="3200" spc="45" dirty="0">
                <a:latin typeface="Arial" panose="020B0604020202020204"/>
                <a:cs typeface="Arial" panose="020B0604020202020204"/>
              </a:rPr>
              <a:t>cơ, </a:t>
            </a:r>
            <a:r>
              <a:rPr sz="3200" spc="175" dirty="0">
                <a:latin typeface="Arial" panose="020B0604020202020204"/>
                <a:cs typeface="Arial" panose="020B0604020202020204"/>
              </a:rPr>
              <a:t>công </a:t>
            </a:r>
            <a:r>
              <a:rPr sz="3200" spc="150" dirty="0">
                <a:latin typeface="Arial" panose="020B0604020202020204"/>
                <a:cs typeface="Arial" panose="020B0604020202020204"/>
              </a:rPr>
              <a:t>suất, </a:t>
            </a:r>
            <a:r>
              <a:rPr sz="3200" spc="190" dirty="0">
                <a:latin typeface="Arial" panose="020B0604020202020204"/>
                <a:cs typeface="Arial" panose="020B0604020202020204"/>
              </a:rPr>
              <a:t>trọng </a:t>
            </a:r>
            <a:r>
              <a:rPr sz="3200" spc="60" dirty="0">
                <a:latin typeface="Arial" panose="020B0604020202020204"/>
                <a:cs typeface="Arial" panose="020B0604020202020204"/>
              </a:rPr>
              <a:t>lượng,  </a:t>
            </a:r>
            <a:r>
              <a:rPr sz="3200" spc="245" dirty="0">
                <a:latin typeface="Arial" panose="020B0604020202020204"/>
                <a:cs typeface="Arial" panose="020B0604020202020204"/>
              </a:rPr>
              <a:t>tốc </a:t>
            </a:r>
            <a:r>
              <a:rPr sz="3200" spc="160" dirty="0">
                <a:latin typeface="Arial" panose="020B0604020202020204"/>
                <a:cs typeface="Arial" panose="020B0604020202020204"/>
              </a:rPr>
              <a:t>độ </a:t>
            </a:r>
            <a:r>
              <a:rPr sz="3200" spc="235" dirty="0">
                <a:latin typeface="Arial" panose="020B0604020202020204"/>
                <a:cs typeface="Arial" panose="020B0604020202020204"/>
              </a:rPr>
              <a:t>tăng </a:t>
            </a:r>
            <a:r>
              <a:rPr sz="3200" spc="195" dirty="0">
                <a:latin typeface="Arial" panose="020B0604020202020204"/>
                <a:cs typeface="Arial" panose="020B0604020202020204"/>
              </a:rPr>
              <a:t>tốc, </a:t>
            </a:r>
            <a:r>
              <a:rPr sz="3200" spc="235" dirty="0">
                <a:latin typeface="Arial" panose="020B0604020202020204"/>
                <a:cs typeface="Arial" panose="020B0604020202020204"/>
              </a:rPr>
              <a:t>năm </a:t>
            </a:r>
            <a:r>
              <a:rPr sz="3200" spc="110" dirty="0">
                <a:latin typeface="Arial" panose="020B0604020202020204"/>
                <a:cs typeface="Arial" panose="020B0604020202020204"/>
              </a:rPr>
              <a:t>sản  </a:t>
            </a:r>
            <a:r>
              <a:rPr sz="3200" spc="225" dirty="0">
                <a:latin typeface="Arial" panose="020B0604020202020204"/>
                <a:cs typeface="Arial" panose="020B0604020202020204"/>
              </a:rPr>
              <a:t>xuất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80" dirty="0">
                <a:latin typeface="Arial" panose="020B0604020202020204"/>
                <a:cs typeface="Arial" panose="020B0604020202020204"/>
              </a:rPr>
              <a:t>và</a:t>
            </a:r>
            <a:r>
              <a:rPr sz="32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50" dirty="0">
                <a:latin typeface="Arial" panose="020B0604020202020204"/>
                <a:cs typeface="Arial" panose="020B0604020202020204"/>
              </a:rPr>
              <a:t>nguồn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80" dirty="0">
                <a:latin typeface="Arial" panose="020B0604020202020204"/>
                <a:cs typeface="Arial" panose="020B0604020202020204"/>
              </a:rPr>
              <a:t>gốc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2810"/>
              </a:spcBef>
            </a:pPr>
            <a:r>
              <a:rPr sz="3200" spc="110" dirty="0">
                <a:latin typeface="Arial" panose="020B0604020202020204"/>
                <a:cs typeface="Arial" panose="020B0604020202020204"/>
              </a:rPr>
              <a:t>Thông </a:t>
            </a:r>
            <a:r>
              <a:rPr sz="3200" spc="225" dirty="0">
                <a:latin typeface="Arial" panose="020B0604020202020204"/>
                <a:cs typeface="Arial" panose="020B0604020202020204"/>
              </a:rPr>
              <a:t>tin </a:t>
            </a:r>
            <a:r>
              <a:rPr sz="3200" spc="220" dirty="0">
                <a:latin typeface="Arial" panose="020B0604020202020204"/>
                <a:cs typeface="Arial" panose="020B0604020202020204"/>
              </a:rPr>
              <a:t>các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đặc </a:t>
            </a:r>
            <a:r>
              <a:rPr sz="3200" spc="125" dirty="0">
                <a:latin typeface="Arial" panose="020B0604020202020204"/>
                <a:cs typeface="Arial" panose="020B0604020202020204"/>
              </a:rPr>
              <a:t>trưng </a:t>
            </a:r>
            <a:r>
              <a:rPr sz="3200" spc="165" dirty="0">
                <a:latin typeface="Arial" panose="020B0604020202020204"/>
                <a:cs typeface="Arial" panose="020B0604020202020204"/>
              </a:rPr>
              <a:t>liên 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quan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45" dirty="0">
                <a:latin typeface="Arial" panose="020B0604020202020204"/>
                <a:cs typeface="Arial" panose="020B0604020202020204"/>
              </a:rPr>
              <a:t>đến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20" dirty="0">
                <a:latin typeface="Arial" panose="020B0604020202020204"/>
                <a:cs typeface="Arial" panose="020B0604020202020204"/>
              </a:rPr>
              <a:t>các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85" dirty="0">
                <a:latin typeface="Arial" panose="020B0604020202020204"/>
                <a:cs typeface="Arial" panose="020B0604020202020204"/>
              </a:rPr>
              <a:t>loại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35" dirty="0">
                <a:latin typeface="Arial" panose="020B0604020202020204"/>
                <a:cs typeface="Arial" panose="020B0604020202020204"/>
              </a:rPr>
              <a:t>xe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hơi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khác  </a:t>
            </a:r>
            <a:r>
              <a:rPr sz="3200" spc="160" dirty="0">
                <a:latin typeface="Arial" panose="020B0604020202020204"/>
                <a:cs typeface="Arial" panose="020B0604020202020204"/>
              </a:rPr>
              <a:t>nhau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6954" y="3163796"/>
            <a:ext cx="306324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100"/>
              </a:spcBef>
            </a:pPr>
            <a:r>
              <a:rPr sz="6350" spc="-290" dirty="0">
                <a:latin typeface="Arial" panose="020B0604020202020204"/>
                <a:cs typeface="Arial" panose="020B0604020202020204"/>
              </a:rPr>
              <a:t>2.1. </a:t>
            </a:r>
            <a:r>
              <a:rPr sz="6350" spc="195" dirty="0">
                <a:latin typeface="Arial" panose="020B0604020202020204"/>
                <a:cs typeface="Arial" panose="020B0604020202020204"/>
              </a:rPr>
              <a:t>Thu  </a:t>
            </a:r>
            <a:r>
              <a:rPr sz="6350" spc="450" dirty="0">
                <a:latin typeface="Arial" panose="020B0604020202020204"/>
                <a:cs typeface="Arial" panose="020B0604020202020204"/>
              </a:rPr>
              <a:t>thập</a:t>
            </a:r>
            <a:r>
              <a:rPr sz="635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6350" spc="-15" dirty="0">
                <a:latin typeface="Arial" panose="020B0604020202020204"/>
                <a:cs typeface="Arial" panose="020B0604020202020204"/>
              </a:rPr>
              <a:t>dữ  </a:t>
            </a:r>
            <a:r>
              <a:rPr sz="6350" spc="225" dirty="0">
                <a:latin typeface="Arial" panose="020B0604020202020204"/>
                <a:cs typeface="Arial" panose="020B0604020202020204"/>
              </a:rPr>
              <a:t>liệu</a:t>
            </a:r>
            <a:endParaRPr sz="63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634313"/>
            <a:ext cx="11582399" cy="23812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20419"/>
            <a:ext cx="5046345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5200" spc="-85" dirty="0"/>
              <a:t>2.2. </a:t>
            </a:r>
            <a:r>
              <a:rPr sz="5200" spc="365" dirty="0"/>
              <a:t>Thăm</a:t>
            </a:r>
            <a:r>
              <a:rPr sz="5200" spc="-1045" dirty="0"/>
              <a:t> </a:t>
            </a:r>
            <a:r>
              <a:rPr sz="5200" spc="310" dirty="0"/>
              <a:t>dò </a:t>
            </a:r>
            <a:r>
              <a:rPr sz="5200" spc="5" dirty="0"/>
              <a:t>dữ  </a:t>
            </a:r>
            <a:r>
              <a:rPr sz="5200" spc="195" dirty="0"/>
              <a:t>liệu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206317" y="6679691"/>
            <a:ext cx="3803015" cy="171640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900" spc="-15" dirty="0">
                <a:latin typeface="Arial" panose="020B0604020202020204"/>
                <a:cs typeface="Arial" panose="020B0604020202020204"/>
              </a:rPr>
              <a:t>Bộ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45" dirty="0">
                <a:latin typeface="Arial" panose="020B0604020202020204"/>
                <a:cs typeface="Arial" panose="020B0604020202020204"/>
              </a:rPr>
              <a:t>liệu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50" dirty="0">
                <a:latin typeface="Arial" panose="020B0604020202020204"/>
                <a:cs typeface="Arial" panose="020B0604020202020204"/>
              </a:rPr>
              <a:t>bao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70" dirty="0">
                <a:latin typeface="Arial" panose="020B0604020202020204"/>
                <a:cs typeface="Arial" panose="020B0604020202020204"/>
              </a:rPr>
              <a:t>gồm: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1115"/>
              </a:spcBef>
            </a:pPr>
            <a:r>
              <a:rPr sz="2500" spc="90" dirty="0">
                <a:latin typeface="Arial" panose="020B0604020202020204"/>
                <a:cs typeface="Arial" panose="020B0604020202020204"/>
              </a:rPr>
              <a:t>398</a:t>
            </a:r>
            <a:r>
              <a:rPr sz="25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235" dirty="0">
                <a:latin typeface="Arial" panose="020B0604020202020204"/>
                <a:cs typeface="Arial" panose="020B0604020202020204"/>
              </a:rPr>
              <a:t>mẫu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0" dirty="0">
                <a:latin typeface="Arial" panose="020B0604020202020204"/>
                <a:cs typeface="Arial" panose="020B0604020202020204"/>
              </a:rPr>
              <a:t>liệu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40" dirty="0">
                <a:latin typeface="Arial" panose="020B0604020202020204"/>
                <a:cs typeface="Arial" panose="020B0604020202020204"/>
              </a:rPr>
              <a:t>và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9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65" dirty="0">
                <a:latin typeface="Arial" panose="020B0604020202020204"/>
                <a:cs typeface="Arial" panose="020B0604020202020204"/>
              </a:rPr>
              <a:t>đặc 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trưng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1157" y="6679691"/>
            <a:ext cx="4392295" cy="215455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900" spc="114" dirty="0">
                <a:latin typeface="Arial" panose="020B0604020202020204"/>
                <a:cs typeface="Arial" panose="020B0604020202020204"/>
              </a:rPr>
              <a:t>Các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65" dirty="0">
                <a:latin typeface="Arial" panose="020B0604020202020204"/>
                <a:cs typeface="Arial" panose="020B0604020202020204"/>
              </a:rPr>
              <a:t>loại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90" dirty="0">
                <a:latin typeface="Arial" panose="020B0604020202020204"/>
                <a:cs typeface="Arial" panose="020B0604020202020204"/>
              </a:rPr>
              <a:t>đặc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14" dirty="0">
                <a:latin typeface="Arial" panose="020B0604020202020204"/>
                <a:cs typeface="Arial" panose="020B0604020202020204"/>
              </a:rPr>
              <a:t>trưng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1115"/>
              </a:spcBef>
            </a:pPr>
            <a:r>
              <a:rPr sz="2500" spc="55" dirty="0">
                <a:latin typeface="Arial" panose="020B0604020202020204"/>
                <a:cs typeface="Arial" panose="020B0604020202020204"/>
              </a:rPr>
              <a:t>Bao </a:t>
            </a:r>
            <a:r>
              <a:rPr sz="2500" spc="229" dirty="0">
                <a:latin typeface="Arial" panose="020B0604020202020204"/>
                <a:cs typeface="Arial" panose="020B0604020202020204"/>
              </a:rPr>
              <a:t>gồm </a:t>
            </a:r>
            <a:r>
              <a:rPr sz="2500" spc="165" dirty="0">
                <a:latin typeface="Arial" panose="020B0604020202020204"/>
                <a:cs typeface="Arial" panose="020B0604020202020204"/>
              </a:rPr>
              <a:t>đặc </a:t>
            </a:r>
            <a:r>
              <a:rPr sz="2500" spc="130" dirty="0">
                <a:latin typeface="Arial" panose="020B0604020202020204"/>
                <a:cs typeface="Arial" panose="020B0604020202020204"/>
              </a:rPr>
              <a:t>5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trưng </a:t>
            </a:r>
            <a:r>
              <a:rPr sz="2500" spc="110" dirty="0">
                <a:latin typeface="Arial" panose="020B0604020202020204"/>
                <a:cs typeface="Arial" panose="020B0604020202020204"/>
              </a:rPr>
              <a:t>định  </a:t>
            </a:r>
            <a:r>
              <a:rPr sz="2500" spc="45" dirty="0">
                <a:latin typeface="Arial" panose="020B0604020202020204"/>
                <a:cs typeface="Arial" panose="020B0604020202020204"/>
              </a:rPr>
              <a:t>lượng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5" dirty="0">
                <a:latin typeface="Arial" panose="020B0604020202020204"/>
                <a:cs typeface="Arial" panose="020B0604020202020204"/>
              </a:rPr>
              <a:t>liên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14" dirty="0">
                <a:latin typeface="Arial" panose="020B0604020202020204"/>
                <a:cs typeface="Arial" panose="020B0604020202020204"/>
              </a:rPr>
              <a:t>tục,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5" dirty="0">
                <a:latin typeface="Arial" panose="020B0604020202020204"/>
                <a:cs typeface="Arial" panose="020B0604020202020204"/>
              </a:rPr>
              <a:t>3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65" dirty="0">
                <a:latin typeface="Arial" panose="020B0604020202020204"/>
                <a:cs typeface="Arial" panose="020B0604020202020204"/>
              </a:rPr>
              <a:t>đặc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trưng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65" dirty="0">
                <a:latin typeface="Arial" panose="020B0604020202020204"/>
                <a:cs typeface="Arial" panose="020B0604020202020204"/>
              </a:rPr>
              <a:t>rời  </a:t>
            </a:r>
            <a:r>
              <a:rPr sz="2500" spc="105" dirty="0">
                <a:latin typeface="Arial" panose="020B0604020202020204"/>
                <a:cs typeface="Arial" panose="020B0604020202020204"/>
              </a:rPr>
              <a:t>rạc </a:t>
            </a:r>
            <a:r>
              <a:rPr sz="2500" spc="140" dirty="0">
                <a:latin typeface="Arial" panose="020B0604020202020204"/>
                <a:cs typeface="Arial" panose="020B0604020202020204"/>
              </a:rPr>
              <a:t>và</a:t>
            </a:r>
            <a:r>
              <a:rPr sz="25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235" dirty="0">
                <a:latin typeface="Arial" panose="020B0604020202020204"/>
                <a:cs typeface="Arial" panose="020B0604020202020204"/>
              </a:rPr>
              <a:t>1 </a:t>
            </a:r>
            <a:r>
              <a:rPr sz="2500" spc="114" dirty="0">
                <a:latin typeface="Arial" panose="020B0604020202020204"/>
                <a:cs typeface="Arial" panose="020B0604020202020204"/>
              </a:rPr>
              <a:t>chuỗi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9312" y="6679691"/>
            <a:ext cx="4466590" cy="171640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900" spc="35" dirty="0">
                <a:latin typeface="Arial" panose="020B0604020202020204"/>
                <a:cs typeface="Arial" panose="020B0604020202020204"/>
              </a:rPr>
              <a:t>Giá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80" dirty="0">
                <a:latin typeface="Arial" panose="020B0604020202020204"/>
                <a:cs typeface="Arial" panose="020B0604020202020204"/>
              </a:rPr>
              <a:t>trị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85" dirty="0">
                <a:latin typeface="Arial" panose="020B0604020202020204"/>
                <a:cs typeface="Arial" panose="020B0604020202020204"/>
              </a:rPr>
              <a:t>thuộc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45" dirty="0">
                <a:latin typeface="Arial" panose="020B0604020202020204"/>
                <a:cs typeface="Arial" panose="020B0604020202020204"/>
              </a:rPr>
              <a:t>tính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40" dirty="0">
                <a:latin typeface="Arial" panose="020B0604020202020204"/>
                <a:cs typeface="Arial" panose="020B0604020202020204"/>
              </a:rPr>
              <a:t>bị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45" dirty="0">
                <a:latin typeface="Arial" panose="020B0604020202020204"/>
                <a:cs typeface="Arial" panose="020B0604020202020204"/>
              </a:rPr>
              <a:t>thiếu: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102870">
              <a:lnSpc>
                <a:spcPct val="115000"/>
              </a:lnSpc>
              <a:spcBef>
                <a:spcPts val="1115"/>
              </a:spcBef>
            </a:pPr>
            <a:r>
              <a:rPr sz="2500" spc="105" dirty="0">
                <a:latin typeface="Arial" panose="020B0604020202020204"/>
                <a:cs typeface="Arial" panose="020B0604020202020204"/>
              </a:rPr>
              <a:t>Thuộc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5" dirty="0">
                <a:latin typeface="Arial" panose="020B0604020202020204"/>
                <a:cs typeface="Arial" panose="020B0604020202020204"/>
              </a:rPr>
              <a:t>tính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285" dirty="0">
                <a:latin typeface="Arial" panose="020B0604020202020204"/>
                <a:cs typeface="Arial" panose="020B0604020202020204"/>
              </a:rPr>
              <a:t>mã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lức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55" dirty="0">
                <a:latin typeface="Arial" panose="020B0604020202020204"/>
                <a:cs typeface="Arial" panose="020B0604020202020204"/>
              </a:rPr>
              <a:t>có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5" dirty="0">
                <a:latin typeface="Arial" panose="020B0604020202020204"/>
                <a:cs typeface="Arial" panose="020B0604020202020204"/>
              </a:rPr>
              <a:t>6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05" dirty="0">
                <a:latin typeface="Arial" panose="020B0604020202020204"/>
                <a:cs typeface="Arial" panose="020B0604020202020204"/>
              </a:rPr>
              <a:t>giá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0" dirty="0">
                <a:latin typeface="Arial" panose="020B0604020202020204"/>
                <a:cs typeface="Arial" panose="020B0604020202020204"/>
              </a:rPr>
              <a:t>trị  </a:t>
            </a:r>
            <a:r>
              <a:rPr sz="2500" spc="70" dirty="0">
                <a:latin typeface="Arial" panose="020B0604020202020204"/>
                <a:cs typeface="Arial" panose="020B0604020202020204"/>
              </a:rPr>
              <a:t>bị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0" dirty="0">
                <a:latin typeface="Arial" panose="020B0604020202020204"/>
                <a:cs typeface="Arial" panose="020B0604020202020204"/>
              </a:rPr>
              <a:t>thiếu.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255" y="1177210"/>
            <a:ext cx="6505590" cy="56864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71573" y="1298904"/>
            <a:ext cx="6505590" cy="5564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76002" y="7303216"/>
            <a:ext cx="5583555" cy="18364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78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90" dirty="0">
                <a:latin typeface="Arial" panose="020B0604020202020204"/>
                <a:cs typeface="Arial" panose="020B0604020202020204"/>
              </a:rPr>
              <a:t>Mã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10" dirty="0">
                <a:latin typeface="Arial" panose="020B0604020202020204"/>
                <a:cs typeface="Arial" panose="020B0604020202020204"/>
              </a:rPr>
              <a:t>lực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2800" spc="95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ở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khoảng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70-100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R="155575" algn="ctr">
              <a:lnSpc>
                <a:spcPct val="100000"/>
              </a:lnSpc>
              <a:spcBef>
                <a:spcPts val="540"/>
              </a:spcBef>
            </a:pPr>
            <a:r>
              <a:rPr sz="2800" spc="320" dirty="0">
                <a:latin typeface="Arial" panose="020B0604020202020204"/>
                <a:cs typeface="Arial" panose="020B0604020202020204"/>
              </a:rPr>
              <a:t>mã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latin typeface="Arial" panose="020B0604020202020204"/>
                <a:cs typeface="Arial" panose="020B0604020202020204"/>
              </a:rPr>
              <a:t>lực,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4516" y="7517071"/>
            <a:ext cx="3493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54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MPG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165" y="8123193"/>
            <a:ext cx="54622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16000"/>
              </a:lnSpc>
              <a:spcBef>
                <a:spcPts val="100"/>
              </a:spcBef>
            </a:pPr>
            <a:r>
              <a:rPr sz="2800" spc="75" dirty="0">
                <a:latin typeface="Arial" panose="020B0604020202020204"/>
                <a:cs typeface="Arial" panose="020B0604020202020204"/>
              </a:rPr>
              <a:t>Phần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lớn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xe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hơi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 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75" dirty="0">
                <a:latin typeface="Arial" panose="020B0604020202020204"/>
                <a:cs typeface="Arial" panose="020B0604020202020204"/>
              </a:rPr>
              <a:t>mpg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từ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15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đến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25.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255" y="1266234"/>
            <a:ext cx="6505590" cy="55974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71573" y="1266937"/>
            <a:ext cx="6505590" cy="546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1578" y="7303216"/>
            <a:ext cx="5330825" cy="18364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35" dirty="0">
                <a:latin typeface="Arial" panose="020B0604020202020204"/>
                <a:cs typeface="Arial" panose="020B0604020202020204"/>
              </a:rPr>
              <a:t>tăng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45" dirty="0">
                <a:latin typeface="Arial" panose="020B0604020202020204"/>
                <a:cs typeface="Arial" panose="020B0604020202020204"/>
              </a:rPr>
              <a:t>tốc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16000"/>
              </a:lnSpc>
              <a:spcBef>
                <a:spcPts val="935"/>
              </a:spcBef>
            </a:pP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ở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khoảng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15-20 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giây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5433" y="7517071"/>
            <a:ext cx="4972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95" dirty="0">
                <a:latin typeface="Arial" panose="020B0604020202020204"/>
                <a:cs typeface="Arial" panose="020B0604020202020204"/>
              </a:rPr>
              <a:t>Trọng</a:t>
            </a:r>
            <a:r>
              <a:rPr sz="32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60" dirty="0">
                <a:latin typeface="Arial" panose="020B0604020202020204"/>
                <a:cs typeface="Arial" panose="020B0604020202020204"/>
              </a:rPr>
              <a:t>lượng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790" y="8123193"/>
            <a:ext cx="53670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1675" marR="5080" indent="-1959610">
              <a:lnSpc>
                <a:spcPct val="116000"/>
              </a:lnSpc>
              <a:spcBef>
                <a:spcPts val="100"/>
              </a:spcBef>
            </a:pP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ở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khoảng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10" dirty="0">
                <a:latin typeface="Arial" panose="020B0604020202020204"/>
                <a:cs typeface="Arial" panose="020B0604020202020204"/>
              </a:rPr>
              <a:t>2000- 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3500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lbs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255" y="1177228"/>
            <a:ext cx="6505590" cy="55739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09617" y="1240817"/>
            <a:ext cx="6467545" cy="553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0150" y="7303216"/>
            <a:ext cx="5793105" cy="2331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4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30" dirty="0">
                <a:latin typeface="Arial" panose="020B0604020202020204"/>
                <a:cs typeface="Arial" panose="020B0604020202020204"/>
              </a:rPr>
              <a:t>origin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16000"/>
              </a:lnSpc>
              <a:spcBef>
                <a:spcPts val="935"/>
              </a:spcBef>
            </a:pPr>
            <a:r>
              <a:rPr sz="2800" spc="180" dirty="0">
                <a:latin typeface="Arial" panose="020B0604020202020204"/>
                <a:cs typeface="Arial" panose="020B0604020202020204"/>
              </a:rPr>
              <a:t>phân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phối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chủ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yếu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vào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latin typeface="Arial" panose="020B0604020202020204"/>
                <a:cs typeface="Arial" panose="020B0604020202020204"/>
              </a:rPr>
              <a:t>3 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nguồn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gốc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khác nhau,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với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số 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lượng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lớn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nhất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từ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nguồn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gốc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Mỹ.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633" y="7517071"/>
            <a:ext cx="4819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0" dirty="0">
                <a:latin typeface="Arial" panose="020B0604020202020204"/>
                <a:cs typeface="Arial" panose="020B0604020202020204"/>
              </a:rPr>
              <a:t>model</a:t>
            </a:r>
            <a:r>
              <a:rPr sz="32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20" dirty="0">
                <a:latin typeface="Arial" panose="020B0604020202020204"/>
                <a:cs typeface="Arial" panose="020B0604020202020204"/>
              </a:rPr>
              <a:t>year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6488" y="8123193"/>
            <a:ext cx="57099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 indent="-57785">
              <a:lnSpc>
                <a:spcPct val="116000"/>
              </a:lnSpc>
              <a:spcBef>
                <a:spcPts val="100"/>
              </a:spcBef>
            </a:pPr>
            <a:r>
              <a:rPr sz="2800" spc="60" dirty="0">
                <a:latin typeface="Arial" panose="020B0604020202020204"/>
                <a:cs typeface="Arial" panose="020B0604020202020204"/>
              </a:rPr>
              <a:t>số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lượng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xe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sản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xuất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tăng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0" dirty="0">
                <a:latin typeface="Arial" panose="020B0604020202020204"/>
                <a:cs typeface="Arial" panose="020B0604020202020204"/>
              </a:rPr>
              <a:t>lên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vào 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thập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niên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70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giảm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dần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sau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latin typeface="Arial" panose="020B0604020202020204"/>
                <a:cs typeface="Arial" panose="020B0604020202020204"/>
              </a:rPr>
              <a:t>đó.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255" y="1289215"/>
            <a:ext cx="6505590" cy="55744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71573" y="1177216"/>
            <a:ext cx="6505590" cy="5686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9786" y="7303216"/>
            <a:ext cx="5434330" cy="2331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55" dirty="0">
                <a:latin typeface="Arial" panose="020B0604020202020204"/>
                <a:cs typeface="Arial" panose="020B0604020202020204"/>
              </a:rPr>
              <a:t>xi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0" dirty="0">
                <a:latin typeface="Arial" panose="020B0604020202020204"/>
                <a:cs typeface="Arial" panose="020B0604020202020204"/>
              </a:rPr>
              <a:t>lanh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065" marR="5080" algn="ctr">
              <a:lnSpc>
                <a:spcPct val="116000"/>
              </a:lnSpc>
              <a:spcBef>
                <a:spcPts val="935"/>
              </a:spcBef>
            </a:pP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ở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4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8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xi-lanh,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với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số 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lượng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4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20" dirty="0">
                <a:latin typeface="Arial" panose="020B0604020202020204"/>
                <a:cs typeface="Arial" panose="020B0604020202020204"/>
              </a:rPr>
              <a:t>xi-lanh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nhiều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hơn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nhiều 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so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với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khác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7613" y="7517071"/>
            <a:ext cx="6125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Arial" panose="020B0604020202020204"/>
                <a:cs typeface="Arial" panose="020B0604020202020204"/>
              </a:rPr>
              <a:t>Histogram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dung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80" dirty="0">
                <a:latin typeface="Arial" panose="020B0604020202020204"/>
                <a:cs typeface="Arial" panose="020B0604020202020204"/>
              </a:rPr>
              <a:t>tích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170" dirty="0">
                <a:latin typeface="Arial" panose="020B0604020202020204"/>
                <a:cs typeface="Arial" panose="020B0604020202020204"/>
              </a:rPr>
              <a:t>động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40" dirty="0">
                <a:latin typeface="Arial" panose="020B0604020202020204"/>
                <a:cs typeface="Arial" panose="020B0604020202020204"/>
              </a:rPr>
              <a:t>cơ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084" y="8123193"/>
            <a:ext cx="57086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7515" marR="5080" indent="-1695450">
              <a:lnSpc>
                <a:spcPct val="116000"/>
              </a:lnSpc>
              <a:spcBef>
                <a:spcPts val="100"/>
              </a:spcBef>
            </a:pP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ở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khoảng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100-150  </a:t>
            </a:r>
            <a:r>
              <a:rPr sz="2800" spc="150" dirty="0">
                <a:latin typeface="Arial" panose="020B0604020202020204"/>
                <a:cs typeface="Arial" panose="020B0604020202020204"/>
              </a:rPr>
              <a:t>cubic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inches,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8118" y="0"/>
            <a:ext cx="11180445" cy="10287000"/>
          </a:xfrm>
          <a:custGeom>
            <a:avLst/>
            <a:gdLst/>
            <a:ahLst/>
            <a:cxnLst/>
            <a:rect l="l" t="t" r="r" b="b"/>
            <a:pathLst>
              <a:path w="11180444" h="10287000">
                <a:moveTo>
                  <a:pt x="1117988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1179880" y="0"/>
                </a:lnTo>
                <a:lnTo>
                  <a:pt x="11179880" y="10286999"/>
                </a:lnTo>
                <a:close/>
              </a:path>
            </a:pathLst>
          </a:custGeom>
          <a:solidFill>
            <a:srgbClr val="F6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975" y="965827"/>
            <a:ext cx="74295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800" spc="130" dirty="0"/>
              <a:t>Các</a:t>
            </a:r>
            <a:r>
              <a:rPr sz="2800" spc="-135" dirty="0"/>
              <a:t> </a:t>
            </a:r>
            <a:r>
              <a:rPr sz="2800" spc="185" dirty="0"/>
              <a:t>đặc</a:t>
            </a:r>
            <a:r>
              <a:rPr sz="2800" spc="-135" dirty="0"/>
              <a:t> </a:t>
            </a:r>
            <a:r>
              <a:rPr sz="2800" spc="85" dirty="0"/>
              <a:t>trưng</a:t>
            </a:r>
            <a:r>
              <a:rPr sz="2800" spc="-130" dirty="0"/>
              <a:t> </a:t>
            </a:r>
            <a:r>
              <a:rPr sz="2800" spc="175" dirty="0"/>
              <a:t>dung</a:t>
            </a:r>
            <a:r>
              <a:rPr sz="2800" spc="-135" dirty="0"/>
              <a:t> </a:t>
            </a:r>
            <a:r>
              <a:rPr sz="2800" spc="114" dirty="0"/>
              <a:t>tích</a:t>
            </a:r>
            <a:r>
              <a:rPr sz="2800" spc="-135" dirty="0"/>
              <a:t> </a:t>
            </a:r>
            <a:r>
              <a:rPr sz="2800" spc="165" dirty="0"/>
              <a:t>động</a:t>
            </a:r>
            <a:r>
              <a:rPr sz="2800" spc="-130" dirty="0"/>
              <a:t> </a:t>
            </a:r>
            <a:r>
              <a:rPr sz="2800" spc="-5" dirty="0"/>
              <a:t>cơ,</a:t>
            </a:r>
            <a:r>
              <a:rPr sz="2800" spc="-135" dirty="0"/>
              <a:t> </a:t>
            </a:r>
            <a:r>
              <a:rPr sz="2800" spc="320" dirty="0"/>
              <a:t>mã</a:t>
            </a:r>
            <a:r>
              <a:rPr sz="2800" spc="-130" dirty="0"/>
              <a:t> </a:t>
            </a:r>
            <a:r>
              <a:rPr sz="2800" spc="85" dirty="0"/>
              <a:t>lực</a:t>
            </a:r>
            <a:r>
              <a:rPr sz="2800" spc="-135" dirty="0"/>
              <a:t> </a:t>
            </a:r>
            <a:r>
              <a:rPr sz="2800" spc="155" dirty="0"/>
              <a:t>và  </a:t>
            </a:r>
            <a:r>
              <a:rPr sz="2800" spc="85" dirty="0"/>
              <a:t>tkhối</a:t>
            </a:r>
            <a:r>
              <a:rPr sz="2800" spc="-140" dirty="0"/>
              <a:t> </a:t>
            </a:r>
            <a:r>
              <a:rPr sz="2800" spc="50" dirty="0"/>
              <a:t>lướng</a:t>
            </a:r>
            <a:r>
              <a:rPr sz="2800" spc="-135" dirty="0"/>
              <a:t> </a:t>
            </a:r>
            <a:r>
              <a:rPr sz="2800" spc="175" dirty="0"/>
              <a:t>có</a:t>
            </a:r>
            <a:r>
              <a:rPr sz="2800" spc="-135" dirty="0"/>
              <a:t> </a:t>
            </a:r>
            <a:r>
              <a:rPr sz="2800" spc="180" dirty="0"/>
              <a:t>phân</a:t>
            </a:r>
            <a:r>
              <a:rPr sz="2800" spc="-135" dirty="0"/>
              <a:t> </a:t>
            </a:r>
            <a:r>
              <a:rPr sz="2800" spc="114" dirty="0"/>
              <a:t>phối</a:t>
            </a:r>
            <a:r>
              <a:rPr sz="2800" spc="-135" dirty="0"/>
              <a:t> </a:t>
            </a:r>
            <a:r>
              <a:rPr sz="2800" spc="165" dirty="0"/>
              <a:t>đồng</a:t>
            </a:r>
            <a:r>
              <a:rPr sz="2800" spc="-135" dirty="0"/>
              <a:t> </a:t>
            </a:r>
            <a:r>
              <a:rPr sz="2800" spc="60" dirty="0"/>
              <a:t>đều.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779975" y="2977670"/>
            <a:ext cx="65633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latin typeface="Arial" panose="020B0604020202020204"/>
                <a:cs typeface="Arial" panose="020B0604020202020204"/>
              </a:rPr>
              <a:t>Đặc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trưng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xi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lanh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phân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phối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bất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đều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975" y="4356961"/>
            <a:ext cx="722757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800" spc="120" dirty="0">
                <a:latin typeface="Arial" panose="020B0604020202020204"/>
                <a:cs typeface="Arial" panose="020B0604020202020204"/>
              </a:rPr>
              <a:t>Tăng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tốc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phân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phối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không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đồng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đều,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  </a:t>
            </a:r>
            <a:r>
              <a:rPr sz="2800" spc="275" dirty="0">
                <a:latin typeface="Arial" panose="020B0604020202020204"/>
                <a:cs typeface="Arial" panose="020B0604020202020204"/>
              </a:rPr>
              <a:t>một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số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lượng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nhỏ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thấp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hơn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khoảng 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39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chính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6954" y="4444032"/>
            <a:ext cx="318770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50" spc="95" dirty="0">
                <a:latin typeface="Arial" panose="020B0604020202020204"/>
                <a:cs typeface="Arial" panose="020B0604020202020204"/>
              </a:rPr>
              <a:t>Kết</a:t>
            </a:r>
            <a:r>
              <a:rPr sz="6350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6350" spc="395" dirty="0">
                <a:latin typeface="Arial" panose="020B0604020202020204"/>
                <a:cs typeface="Arial" panose="020B0604020202020204"/>
              </a:rPr>
              <a:t>luận</a:t>
            </a:r>
            <a:endParaRPr sz="6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975" y="6806152"/>
            <a:ext cx="728345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2800" spc="130" dirty="0">
                <a:latin typeface="Arial" panose="020B0604020202020204"/>
                <a:cs typeface="Arial" panose="020B0604020202020204"/>
              </a:rPr>
              <a:t>Đặc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trưng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70" dirty="0">
                <a:latin typeface="Arial" panose="020B0604020202020204"/>
                <a:cs typeface="Arial" panose="020B0604020202020204"/>
              </a:rPr>
              <a:t>năm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sản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xuất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phân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phối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tăng 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dần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theo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thời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gian,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khi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đặc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trưng 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nguồn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ốc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có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phân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phối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chủ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yếu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  vào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latin typeface="Arial" panose="020B0604020202020204"/>
                <a:cs typeface="Arial" panose="020B0604020202020204"/>
              </a:rPr>
              <a:t>3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nguồn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gốc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khác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nhau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20127"/>
            <a:ext cx="3870325" cy="798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50" spc="-75" dirty="0"/>
              <a:t>2.3. </a:t>
            </a:r>
            <a:r>
              <a:rPr sz="5050" spc="90" dirty="0"/>
              <a:t>Tiền </a:t>
            </a:r>
            <a:r>
              <a:rPr sz="5050" spc="-20" dirty="0"/>
              <a:t>xử</a:t>
            </a:r>
            <a:r>
              <a:rPr sz="5050" spc="-810" dirty="0"/>
              <a:t> </a:t>
            </a:r>
            <a:r>
              <a:rPr sz="5050" spc="5" dirty="0"/>
              <a:t>lí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1288206" y="2260532"/>
            <a:ext cx="14860269" cy="583565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44805" indent="-280670">
              <a:lnSpc>
                <a:spcPct val="100000"/>
              </a:lnSpc>
              <a:spcBef>
                <a:spcPts val="1315"/>
              </a:spcBef>
              <a:buAutoNum type="arabicPeriod"/>
              <a:tabLst>
                <a:tab pos="345440" algn="l"/>
              </a:tabLst>
            </a:pPr>
            <a:r>
              <a:rPr sz="2800" spc="110" dirty="0">
                <a:latin typeface="Arial" panose="020B0604020202020204"/>
                <a:cs typeface="Arial" panose="020B0604020202020204"/>
              </a:rPr>
              <a:t>Đọc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từ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đường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dẫn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url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đặt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tên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cho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latin typeface="Arial" panose="020B0604020202020204"/>
                <a:cs typeface="Arial" panose="020B0604020202020204"/>
              </a:rPr>
              <a:t>liệu.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indent="-320675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345440" algn="l"/>
              </a:tabLst>
            </a:pPr>
            <a:r>
              <a:rPr sz="2800" spc="60" dirty="0">
                <a:latin typeface="Arial" panose="020B0604020202020204"/>
                <a:cs typeface="Arial" panose="020B0604020202020204"/>
              </a:rPr>
              <a:t>Điền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bị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khuyết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bằng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trung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bình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của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từng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latin typeface="Arial" panose="020B0604020202020204"/>
                <a:cs typeface="Arial" panose="020B0604020202020204"/>
              </a:rPr>
              <a:t>tương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ứng.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marR="5080" indent="-321945">
              <a:lnSpc>
                <a:spcPts val="4580"/>
              </a:lnSpc>
              <a:spcBef>
                <a:spcPts val="350"/>
              </a:spcBef>
              <a:buAutoNum type="arabicPeriod"/>
              <a:tabLst>
                <a:tab pos="345440" algn="l"/>
              </a:tabLst>
            </a:pPr>
            <a:r>
              <a:rPr sz="2800" spc="75" dirty="0">
                <a:latin typeface="Arial" panose="020B0604020202020204"/>
                <a:cs typeface="Arial" panose="020B0604020202020204"/>
              </a:rPr>
              <a:t>Tạo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75" dirty="0">
                <a:latin typeface="Arial" panose="020B0604020202020204"/>
                <a:cs typeface="Arial" panose="020B0604020202020204"/>
              </a:rPr>
              <a:t>một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mới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"target"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được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tính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bằng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cách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so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sánh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của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315" dirty="0">
                <a:latin typeface="Arial" panose="020B0604020202020204"/>
                <a:cs typeface="Arial" panose="020B0604020202020204"/>
              </a:rPr>
              <a:t>"mpg"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với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 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hao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tổn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.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Nếu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315" dirty="0">
                <a:latin typeface="Arial" panose="020B0604020202020204"/>
                <a:cs typeface="Arial" panose="020B0604020202020204"/>
              </a:rPr>
              <a:t>"mpg"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lớn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hơn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hoặc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bằng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hao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tổn,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trị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"target"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sẽ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là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latin typeface="Arial" panose="020B0604020202020204"/>
                <a:cs typeface="Arial" panose="020B0604020202020204"/>
              </a:rPr>
              <a:t>1, 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ngược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lại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sẽ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là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0.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indent="-32575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345440" algn="l"/>
              </a:tabLst>
            </a:pPr>
            <a:r>
              <a:rPr sz="2800" spc="130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đặc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trưng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bao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60" dirty="0">
                <a:latin typeface="Arial" panose="020B0604020202020204"/>
                <a:cs typeface="Arial" panose="020B0604020202020204"/>
              </a:rPr>
              <a:t>gồm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20" dirty="0">
                <a:latin typeface="Arial" panose="020B0604020202020204"/>
                <a:cs typeface="Arial" panose="020B0604020202020204"/>
              </a:rPr>
              <a:t>tất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cả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các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DataFrame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trừ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50" dirty="0">
                <a:latin typeface="Arial" panose="020B0604020202020204"/>
                <a:cs typeface="Arial" panose="020B0604020202020204"/>
              </a:rPr>
              <a:t>"mpg",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"car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54" dirty="0">
                <a:latin typeface="Arial" panose="020B0604020202020204"/>
                <a:cs typeface="Arial" panose="020B0604020202020204"/>
              </a:rPr>
              <a:t>name"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>
              <a:lnSpc>
                <a:spcPct val="100000"/>
              </a:lnSpc>
              <a:spcBef>
                <a:spcPts val="1215"/>
              </a:spcBef>
            </a:pPr>
            <a:r>
              <a:rPr sz="2800" spc="165" dirty="0">
                <a:latin typeface="Arial" panose="020B0604020202020204"/>
                <a:cs typeface="Arial" panose="020B0604020202020204"/>
              </a:rPr>
              <a:t>"target".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indent="-332740">
              <a:lnSpc>
                <a:spcPct val="100000"/>
              </a:lnSpc>
              <a:spcBef>
                <a:spcPts val="1215"/>
              </a:spcBef>
              <a:buAutoNum type="arabicPeriod" startAt="5"/>
              <a:tabLst>
                <a:tab pos="345440" algn="l"/>
              </a:tabLst>
            </a:pPr>
            <a:r>
              <a:rPr sz="2800" spc="95" dirty="0">
                <a:latin typeface="Arial" panose="020B0604020202020204"/>
                <a:cs typeface="Arial" panose="020B0604020202020204"/>
              </a:rPr>
              <a:t>Mục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tiêu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là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cột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"target"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DataFrame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indent="-325120">
              <a:lnSpc>
                <a:spcPct val="100000"/>
              </a:lnSpc>
              <a:spcBef>
                <a:spcPts val="1215"/>
              </a:spcBef>
              <a:buAutoNum type="arabicPeriod" startAt="5"/>
              <a:tabLst>
                <a:tab pos="345440" algn="l"/>
              </a:tabLst>
            </a:pPr>
            <a:r>
              <a:rPr sz="2800" spc="85" dirty="0">
                <a:latin typeface="Arial" panose="020B0604020202020204"/>
                <a:cs typeface="Arial" panose="020B0604020202020204"/>
              </a:rPr>
              <a:t>Chia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90" dirty="0">
                <a:latin typeface="Arial" panose="020B0604020202020204"/>
                <a:cs typeface="Arial" panose="020B0604020202020204"/>
              </a:rPr>
              <a:t>thành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huấn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luyện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0" dirty="0">
                <a:latin typeface="Arial" panose="020B0604020202020204"/>
                <a:cs typeface="Arial" panose="020B0604020202020204"/>
              </a:rPr>
              <a:t>tập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kiểm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tra,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với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tỷ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lệ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80/20.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44805" indent="-294005">
              <a:lnSpc>
                <a:spcPct val="100000"/>
              </a:lnSpc>
              <a:spcBef>
                <a:spcPts val="1215"/>
              </a:spcBef>
              <a:buAutoNum type="arabicPeriod" startAt="5"/>
              <a:tabLst>
                <a:tab pos="345440" algn="l"/>
              </a:tabLst>
            </a:pPr>
            <a:r>
              <a:rPr sz="2800" spc="135" dirty="0">
                <a:latin typeface="Arial" panose="020B0604020202020204"/>
                <a:cs typeface="Arial" panose="020B0604020202020204"/>
              </a:rPr>
              <a:t>Chuẩn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hóa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sử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dụng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phương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pháp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75" dirty="0">
                <a:latin typeface="Arial" panose="020B0604020202020204"/>
                <a:cs typeface="Arial" panose="020B0604020202020204"/>
              </a:rPr>
              <a:t>StandardScaler.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706209" cy="100699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5762" y="3410241"/>
            <a:ext cx="347916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sz="4400" spc="-70" dirty="0"/>
              <a:t>3. </a:t>
            </a:r>
            <a:r>
              <a:rPr sz="4400" spc="-140" dirty="0"/>
              <a:t>XÂY </a:t>
            </a:r>
            <a:r>
              <a:rPr sz="4400" spc="-295" dirty="0"/>
              <a:t>DỰNG  </a:t>
            </a:r>
            <a:r>
              <a:rPr sz="4400" spc="-90" dirty="0"/>
              <a:t>VÀ </a:t>
            </a:r>
            <a:r>
              <a:rPr sz="4400" spc="-40" dirty="0"/>
              <a:t>ĐÁNH</a:t>
            </a:r>
            <a:r>
              <a:rPr sz="4400" spc="-409" dirty="0"/>
              <a:t> </a:t>
            </a:r>
            <a:r>
              <a:rPr sz="4400" spc="-155" dirty="0"/>
              <a:t>GIÁ  </a:t>
            </a:r>
            <a:r>
              <a:rPr sz="4400" spc="-135" dirty="0"/>
              <a:t>MÔ</a:t>
            </a:r>
            <a:r>
              <a:rPr sz="4400" spc="-225" dirty="0"/>
              <a:t> </a:t>
            </a:r>
            <a:r>
              <a:rPr sz="4400" spc="-170" dirty="0"/>
              <a:t>HÌNH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20419"/>
            <a:ext cx="5971540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5200" spc="-70" dirty="0"/>
              <a:t>3. </a:t>
            </a:r>
            <a:r>
              <a:rPr sz="5200" spc="-145" dirty="0"/>
              <a:t>XÂY </a:t>
            </a:r>
            <a:r>
              <a:rPr sz="5200" spc="-330" dirty="0"/>
              <a:t>DỰNG </a:t>
            </a:r>
            <a:r>
              <a:rPr sz="5200" spc="-90" dirty="0"/>
              <a:t>VÀ  </a:t>
            </a:r>
            <a:r>
              <a:rPr sz="5200" spc="-25" dirty="0"/>
              <a:t>ĐÁNH </a:t>
            </a:r>
            <a:r>
              <a:rPr sz="5200" spc="-170" dirty="0"/>
              <a:t>GIÁ </a:t>
            </a:r>
            <a:r>
              <a:rPr sz="5200" spc="-140" dirty="0"/>
              <a:t>MÔ</a:t>
            </a:r>
            <a:r>
              <a:rPr sz="5200" spc="-620" dirty="0"/>
              <a:t> </a:t>
            </a:r>
            <a:r>
              <a:rPr sz="5200" spc="-185" dirty="0"/>
              <a:t>HÌNH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206317" y="6679691"/>
            <a:ext cx="4309110" cy="215455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900" spc="145" dirty="0">
                <a:latin typeface="Arial" panose="020B0604020202020204"/>
                <a:cs typeface="Arial" panose="020B0604020202020204"/>
              </a:rPr>
              <a:t>Thuật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95" dirty="0">
                <a:latin typeface="Arial" panose="020B0604020202020204"/>
                <a:cs typeface="Arial" panose="020B0604020202020204"/>
              </a:rPr>
              <a:t>toán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30" dirty="0">
                <a:latin typeface="Arial" panose="020B0604020202020204"/>
                <a:cs typeface="Arial" panose="020B0604020202020204"/>
              </a:rPr>
              <a:t>đề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30" dirty="0">
                <a:latin typeface="Arial" panose="020B0604020202020204"/>
                <a:cs typeface="Arial" panose="020B0604020202020204"/>
              </a:rPr>
              <a:t>nghị: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 indent="72390">
              <a:lnSpc>
                <a:spcPct val="115000"/>
              </a:lnSpc>
              <a:spcBef>
                <a:spcPts val="1115"/>
              </a:spcBef>
            </a:pPr>
            <a:r>
              <a:rPr sz="2500" spc="80" dirty="0">
                <a:latin typeface="Arial" panose="020B0604020202020204"/>
                <a:cs typeface="Arial" panose="020B0604020202020204"/>
              </a:rPr>
              <a:t>Neural </a:t>
            </a:r>
            <a:r>
              <a:rPr sz="2500" spc="10" dirty="0">
                <a:latin typeface="Arial" panose="020B0604020202020204"/>
                <a:cs typeface="Arial" panose="020B0604020202020204"/>
              </a:rPr>
              <a:t>network,SVM, </a:t>
            </a:r>
            <a:r>
              <a:rPr sz="2500" spc="-40" dirty="0">
                <a:latin typeface="Arial" panose="020B0604020202020204"/>
                <a:cs typeface="Arial" panose="020B0604020202020204"/>
              </a:rPr>
              <a:t>kNN,  </a:t>
            </a:r>
            <a:r>
              <a:rPr sz="2500" spc="35" dirty="0">
                <a:latin typeface="Arial" panose="020B0604020202020204"/>
                <a:cs typeface="Arial" panose="020B0604020202020204"/>
              </a:rPr>
              <a:t>Naïve </a:t>
            </a:r>
            <a:r>
              <a:rPr sz="2500" spc="20" dirty="0">
                <a:latin typeface="Arial" panose="020B0604020202020204"/>
                <a:cs typeface="Arial" panose="020B0604020202020204"/>
              </a:rPr>
              <a:t>Bayes,</a:t>
            </a:r>
            <a:r>
              <a:rPr sz="25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5" dirty="0">
                <a:latin typeface="Arial" panose="020B0604020202020204"/>
                <a:cs typeface="Arial" panose="020B0604020202020204"/>
              </a:rPr>
              <a:t>RandomForest,  </a:t>
            </a:r>
            <a:r>
              <a:rPr sz="2500" spc="50" dirty="0">
                <a:latin typeface="Arial" panose="020B0604020202020204"/>
                <a:cs typeface="Arial" panose="020B0604020202020204"/>
              </a:rPr>
              <a:t>Decision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0" dirty="0">
                <a:latin typeface="Arial" panose="020B0604020202020204"/>
                <a:cs typeface="Arial" panose="020B0604020202020204"/>
              </a:rPr>
              <a:t>Tree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157" y="6679691"/>
            <a:ext cx="4591685" cy="127825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2900" spc="145" dirty="0">
                <a:latin typeface="Arial" panose="020B0604020202020204"/>
                <a:cs typeface="Arial" panose="020B0604020202020204"/>
              </a:rPr>
              <a:t>Thuật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95" dirty="0">
                <a:latin typeface="Arial" panose="020B0604020202020204"/>
                <a:cs typeface="Arial" panose="020B0604020202020204"/>
              </a:rPr>
              <a:t>toán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30" dirty="0">
                <a:latin typeface="Arial" panose="020B0604020202020204"/>
                <a:cs typeface="Arial" panose="020B0604020202020204"/>
              </a:rPr>
              <a:t>đối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95" dirty="0">
                <a:latin typeface="Arial" panose="020B0604020202020204"/>
                <a:cs typeface="Arial" panose="020B0604020202020204"/>
              </a:rPr>
              <a:t>chứng: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85090">
              <a:lnSpc>
                <a:spcPct val="100000"/>
              </a:lnSpc>
              <a:spcBef>
                <a:spcPts val="1565"/>
              </a:spcBef>
            </a:pPr>
            <a:r>
              <a:rPr sz="2500" spc="95" dirty="0">
                <a:latin typeface="Arial" panose="020B0604020202020204"/>
                <a:cs typeface="Arial" panose="020B0604020202020204"/>
              </a:rPr>
              <a:t>Accuracy, </a:t>
            </a:r>
            <a:r>
              <a:rPr sz="2500" spc="15" dirty="0">
                <a:latin typeface="Arial" panose="020B0604020202020204"/>
                <a:cs typeface="Arial" panose="020B0604020202020204"/>
              </a:rPr>
              <a:t>Precision,</a:t>
            </a:r>
            <a:r>
              <a:rPr sz="25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5" dirty="0">
                <a:latin typeface="Arial" panose="020B0604020202020204"/>
                <a:cs typeface="Arial" panose="020B0604020202020204"/>
              </a:rPr>
              <a:t>Recall,F1,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9312" y="6679691"/>
            <a:ext cx="4335145" cy="2154555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15"/>
              </a:spcBef>
            </a:pPr>
            <a:r>
              <a:rPr sz="2900" spc="120" dirty="0">
                <a:latin typeface="Arial" panose="020B0604020202020204"/>
                <a:cs typeface="Arial" panose="020B0604020202020204"/>
              </a:rPr>
              <a:t>Thiết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215" dirty="0">
                <a:latin typeface="Arial" panose="020B0604020202020204"/>
                <a:cs typeface="Arial" panose="020B0604020202020204"/>
              </a:rPr>
              <a:t>lập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215" dirty="0">
                <a:latin typeface="Arial" panose="020B0604020202020204"/>
                <a:cs typeface="Arial" panose="020B0604020202020204"/>
              </a:rPr>
              <a:t>hàm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195" dirty="0">
                <a:latin typeface="Arial" panose="020B0604020202020204"/>
                <a:cs typeface="Arial" panose="020B0604020202020204"/>
              </a:rPr>
              <a:t>tổng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204" dirty="0">
                <a:latin typeface="Arial" panose="020B0604020202020204"/>
                <a:cs typeface="Arial" panose="020B0604020202020204"/>
              </a:rPr>
              <a:t>quát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5000"/>
              </a:lnSpc>
              <a:spcBef>
                <a:spcPts val="1115"/>
              </a:spcBef>
            </a:pPr>
            <a:r>
              <a:rPr sz="2500" spc="185" dirty="0">
                <a:latin typeface="Arial" panose="020B0604020202020204"/>
                <a:cs typeface="Arial" panose="020B0604020202020204"/>
              </a:rPr>
              <a:t>build_and_eval_model(clf)  </a:t>
            </a:r>
            <a:r>
              <a:rPr sz="2500" spc="110" dirty="0">
                <a:latin typeface="Arial" panose="020B0604020202020204"/>
                <a:cs typeface="Arial" panose="020B0604020202020204"/>
              </a:rPr>
              <a:t>để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80" dirty="0">
                <a:latin typeface="Arial" panose="020B0604020202020204"/>
                <a:cs typeface="Arial" panose="020B0604020202020204"/>
              </a:rPr>
              <a:t>triển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5" dirty="0">
                <a:latin typeface="Arial" panose="020B0604020202020204"/>
                <a:cs typeface="Arial" panose="020B0604020202020204"/>
              </a:rPr>
              <a:t>khai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55" dirty="0">
                <a:latin typeface="Arial" panose="020B0604020202020204"/>
                <a:cs typeface="Arial" panose="020B0604020202020204"/>
              </a:rPr>
              <a:t>cho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00" dirty="0">
                <a:latin typeface="Arial" panose="020B0604020202020204"/>
                <a:cs typeface="Arial" panose="020B0604020202020204"/>
              </a:rPr>
              <a:t>nhiều</a:t>
            </a:r>
            <a:r>
              <a:rPr sz="25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75" dirty="0">
                <a:latin typeface="Arial" panose="020B0604020202020204"/>
                <a:cs typeface="Arial" panose="020B0604020202020204"/>
              </a:rPr>
              <a:t>thuật  </a:t>
            </a:r>
            <a:r>
              <a:rPr sz="2500" spc="160" dirty="0">
                <a:latin typeface="Arial" panose="020B0604020202020204"/>
                <a:cs typeface="Arial" panose="020B0604020202020204"/>
              </a:rPr>
              <a:t>toán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55" dirty="0">
                <a:latin typeface="Arial" panose="020B0604020202020204"/>
                <a:cs typeface="Arial" panose="020B0604020202020204"/>
              </a:rPr>
              <a:t>đã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10" dirty="0">
                <a:latin typeface="Arial" panose="020B0604020202020204"/>
                <a:cs typeface="Arial" panose="020B0604020202020204"/>
              </a:rPr>
              <a:t>đề</a:t>
            </a:r>
            <a:r>
              <a:rPr sz="25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70" dirty="0">
                <a:latin typeface="Arial" panose="020B0604020202020204"/>
                <a:cs typeface="Arial" panose="020B0604020202020204"/>
              </a:rPr>
              <a:t>cập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1558734"/>
            <a:ext cx="7717790" cy="913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285" dirty="0"/>
              <a:t>Thành</a:t>
            </a:r>
            <a:r>
              <a:rPr sz="5800" spc="-295" dirty="0"/>
              <a:t> </a:t>
            </a:r>
            <a:r>
              <a:rPr sz="5800" spc="210" dirty="0"/>
              <a:t>viên</a:t>
            </a:r>
            <a:r>
              <a:rPr sz="5800" spc="-295" dirty="0"/>
              <a:t> </a:t>
            </a:r>
            <a:r>
              <a:rPr sz="5800" spc="400" dirty="0"/>
              <a:t>của</a:t>
            </a:r>
            <a:r>
              <a:rPr sz="5800" spc="-295" dirty="0"/>
              <a:t> </a:t>
            </a:r>
            <a:r>
              <a:rPr sz="5800" spc="509" dirty="0"/>
              <a:t>nhóm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978173" y="3280827"/>
            <a:ext cx="47631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75" dirty="0">
                <a:latin typeface="Arial" panose="020B0604020202020204"/>
                <a:cs typeface="Arial" panose="020B0604020202020204"/>
              </a:rPr>
              <a:t>1.</a:t>
            </a:r>
            <a:r>
              <a:rPr sz="3700" spc="-670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80" dirty="0">
                <a:latin typeface="Arial" panose="020B0604020202020204"/>
                <a:cs typeface="Arial" panose="020B0604020202020204"/>
              </a:rPr>
              <a:t>Trần</a:t>
            </a:r>
            <a:r>
              <a:rPr sz="37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60" dirty="0">
                <a:latin typeface="Arial" panose="020B0604020202020204"/>
                <a:cs typeface="Arial" panose="020B0604020202020204"/>
              </a:rPr>
              <a:t>Đình</a:t>
            </a:r>
            <a:r>
              <a:rPr sz="37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85" dirty="0">
                <a:latin typeface="Arial" panose="020B0604020202020204"/>
                <a:cs typeface="Arial" panose="020B0604020202020204"/>
              </a:rPr>
              <a:t>Minh</a:t>
            </a:r>
            <a:r>
              <a:rPr sz="37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55" dirty="0">
                <a:latin typeface="Arial" panose="020B0604020202020204"/>
                <a:cs typeface="Arial" panose="020B0604020202020204"/>
              </a:rPr>
              <a:t>Tiến</a:t>
            </a:r>
            <a:endParaRPr sz="3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1891" y="3280827"/>
            <a:ext cx="21647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40" dirty="0">
                <a:latin typeface="Arial" panose="020B0604020202020204"/>
                <a:cs typeface="Arial" panose="020B0604020202020204"/>
              </a:rPr>
              <a:t>20130434</a:t>
            </a:r>
            <a:endParaRPr sz="3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596" y="4595277"/>
            <a:ext cx="55537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05" dirty="0">
                <a:latin typeface="Arial" panose="020B0604020202020204"/>
                <a:cs typeface="Arial" panose="020B0604020202020204"/>
              </a:rPr>
              <a:t>2.Phạm</a:t>
            </a:r>
            <a:r>
              <a:rPr sz="37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150" dirty="0">
                <a:latin typeface="Arial" panose="020B0604020202020204"/>
                <a:cs typeface="Arial" panose="020B0604020202020204"/>
              </a:rPr>
              <a:t>Nguyễn</a:t>
            </a:r>
            <a:r>
              <a:rPr sz="37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180" dirty="0">
                <a:latin typeface="Arial" panose="020B0604020202020204"/>
                <a:cs typeface="Arial" panose="020B0604020202020204"/>
              </a:rPr>
              <a:t>Anh</a:t>
            </a:r>
            <a:r>
              <a:rPr sz="37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3700" spc="40" dirty="0">
                <a:latin typeface="Arial" panose="020B0604020202020204"/>
                <a:cs typeface="Arial" panose="020B0604020202020204"/>
              </a:rPr>
              <a:t>Phú</a:t>
            </a:r>
            <a:endParaRPr sz="3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8" y="4595277"/>
            <a:ext cx="21634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40" dirty="0">
                <a:latin typeface="Arial" panose="020B0604020202020204"/>
                <a:cs typeface="Arial" panose="020B0604020202020204"/>
              </a:rPr>
              <a:t>20130366</a:t>
            </a:r>
            <a:endParaRPr sz="3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061" y="424875"/>
            <a:ext cx="17289145" cy="9432925"/>
            <a:chOff x="498061" y="424875"/>
            <a:chExt cx="17289145" cy="9432925"/>
          </a:xfrm>
        </p:grpSpPr>
        <p:sp>
          <p:nvSpPr>
            <p:cNvPr id="3" name="object 3"/>
            <p:cNvSpPr/>
            <p:nvPr/>
          </p:nvSpPr>
          <p:spPr>
            <a:xfrm>
              <a:off x="498061" y="424875"/>
              <a:ext cx="17289145" cy="9432925"/>
            </a:xfrm>
            <a:custGeom>
              <a:avLst/>
              <a:gdLst/>
              <a:ahLst/>
              <a:cxnLst/>
              <a:rect l="l" t="t" r="r" b="b"/>
              <a:pathLst>
                <a:path w="17289145" h="9432925">
                  <a:moveTo>
                    <a:pt x="17288920" y="9432880"/>
                  </a:moveTo>
                  <a:lnTo>
                    <a:pt x="0" y="9432880"/>
                  </a:lnTo>
                  <a:lnTo>
                    <a:pt x="0" y="0"/>
                  </a:lnTo>
                  <a:lnTo>
                    <a:pt x="17288920" y="0"/>
                  </a:lnTo>
                  <a:lnTo>
                    <a:pt x="17288920" y="9432880"/>
                  </a:lnTo>
                  <a:close/>
                </a:path>
              </a:pathLst>
            </a:custGeom>
            <a:solidFill>
              <a:srgbClr val="D8E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22135" y="3334389"/>
              <a:ext cx="10439399" cy="592454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7086" y="689874"/>
            <a:ext cx="1111059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70" dirty="0"/>
              <a:t>3. </a:t>
            </a:r>
            <a:r>
              <a:rPr sz="5200" spc="-145" dirty="0"/>
              <a:t>XÂY </a:t>
            </a:r>
            <a:r>
              <a:rPr sz="5200" spc="-330" dirty="0"/>
              <a:t>DỰNG </a:t>
            </a:r>
            <a:r>
              <a:rPr sz="5200" spc="-90" dirty="0"/>
              <a:t>VÀ </a:t>
            </a:r>
            <a:r>
              <a:rPr sz="5200" spc="-25" dirty="0"/>
              <a:t>ĐÁNH </a:t>
            </a:r>
            <a:r>
              <a:rPr sz="5200" spc="-170" dirty="0"/>
              <a:t>GIÁ </a:t>
            </a:r>
            <a:r>
              <a:rPr sz="5200" spc="-140" dirty="0"/>
              <a:t>MÔ</a:t>
            </a:r>
            <a:r>
              <a:rPr sz="5200" spc="-940" dirty="0"/>
              <a:t> </a:t>
            </a:r>
            <a:r>
              <a:rPr sz="5200" spc="-185" dirty="0"/>
              <a:t>HÌNH</a:t>
            </a:r>
            <a:endParaRPr sz="5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061" y="424869"/>
            <a:ext cx="17289145" cy="9432925"/>
            <a:chOff x="498061" y="424869"/>
            <a:chExt cx="17289145" cy="9432925"/>
          </a:xfrm>
        </p:grpSpPr>
        <p:sp>
          <p:nvSpPr>
            <p:cNvPr id="3" name="object 3"/>
            <p:cNvSpPr/>
            <p:nvPr/>
          </p:nvSpPr>
          <p:spPr>
            <a:xfrm>
              <a:off x="498061" y="424869"/>
              <a:ext cx="17289145" cy="9432925"/>
            </a:xfrm>
            <a:custGeom>
              <a:avLst/>
              <a:gdLst/>
              <a:ahLst/>
              <a:cxnLst/>
              <a:rect l="l" t="t" r="r" b="b"/>
              <a:pathLst>
                <a:path w="17289145" h="9432925">
                  <a:moveTo>
                    <a:pt x="17288920" y="9432880"/>
                  </a:moveTo>
                  <a:lnTo>
                    <a:pt x="0" y="9432880"/>
                  </a:lnTo>
                  <a:lnTo>
                    <a:pt x="0" y="0"/>
                  </a:lnTo>
                  <a:lnTo>
                    <a:pt x="17288920" y="0"/>
                  </a:lnTo>
                  <a:lnTo>
                    <a:pt x="17288920" y="9432880"/>
                  </a:lnTo>
                  <a:close/>
                </a:path>
              </a:pathLst>
            </a:custGeom>
            <a:solidFill>
              <a:srgbClr val="D8E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8475" y="3117189"/>
              <a:ext cx="7810499" cy="614360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48130"/>
            <a:ext cx="1111059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70" dirty="0"/>
              <a:t>3. </a:t>
            </a:r>
            <a:r>
              <a:rPr sz="5200" spc="-145" dirty="0"/>
              <a:t>XÂY </a:t>
            </a:r>
            <a:r>
              <a:rPr sz="5200" spc="-330" dirty="0"/>
              <a:t>DỰNG </a:t>
            </a:r>
            <a:r>
              <a:rPr sz="5200" spc="-90" dirty="0"/>
              <a:t>VÀ </a:t>
            </a:r>
            <a:r>
              <a:rPr sz="5200" spc="-25" dirty="0"/>
              <a:t>ĐÁNH </a:t>
            </a:r>
            <a:r>
              <a:rPr sz="5200" spc="-170" dirty="0"/>
              <a:t>GIÁ </a:t>
            </a:r>
            <a:r>
              <a:rPr sz="5200" spc="-140" dirty="0"/>
              <a:t>MÔ</a:t>
            </a:r>
            <a:r>
              <a:rPr sz="5200" spc="-940" dirty="0"/>
              <a:t> </a:t>
            </a:r>
            <a:r>
              <a:rPr sz="5200" spc="-185" dirty="0"/>
              <a:t>HÌNH</a:t>
            </a:r>
            <a:endParaRPr sz="5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061" y="424872"/>
            <a:ext cx="17289145" cy="9432925"/>
          </a:xfrm>
          <a:custGeom>
            <a:avLst/>
            <a:gdLst/>
            <a:ahLst/>
            <a:cxnLst/>
            <a:rect l="l" t="t" r="r" b="b"/>
            <a:pathLst>
              <a:path w="17289145" h="9432925">
                <a:moveTo>
                  <a:pt x="17288920" y="9432880"/>
                </a:moveTo>
                <a:lnTo>
                  <a:pt x="0" y="9432880"/>
                </a:lnTo>
                <a:lnTo>
                  <a:pt x="0" y="0"/>
                </a:lnTo>
                <a:lnTo>
                  <a:pt x="17288920" y="0"/>
                </a:lnTo>
                <a:lnTo>
                  <a:pt x="17288920" y="9432880"/>
                </a:lnTo>
                <a:close/>
              </a:path>
            </a:pathLst>
          </a:custGeom>
          <a:solidFill>
            <a:srgbClr val="D8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8404" y="3082381"/>
            <a:ext cx="12763500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>
                <a:latin typeface="Arial" panose="020B0604020202020204"/>
                <a:cs typeface="Arial" panose="020B0604020202020204"/>
              </a:rPr>
              <a:t>Training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Set: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Đánh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4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hệ 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số: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Accuracy,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Precision, 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Recall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 </a:t>
            </a:r>
            <a:r>
              <a:rPr sz="2800" spc="-265" dirty="0">
                <a:latin typeface="Arial" panose="020B0604020202020204"/>
                <a:cs typeface="Arial" panose="020B0604020202020204"/>
              </a:rPr>
              <a:t>F1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trong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quá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800" spc="75" dirty="0">
                <a:latin typeface="Arial" panose="020B0604020202020204"/>
                <a:cs typeface="Arial" panose="020B0604020202020204"/>
              </a:rPr>
              <a:t>trình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Cross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Validation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4" dirty="0">
                <a:latin typeface="Arial" panose="020B0604020202020204"/>
                <a:cs typeface="Arial" panose="020B0604020202020204"/>
              </a:rPr>
              <a:t>(5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fold,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65" dirty="0">
                <a:latin typeface="Arial" panose="020B0604020202020204"/>
                <a:cs typeface="Arial" panose="020B0604020202020204"/>
              </a:rPr>
              <a:t>1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lần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lặp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lại).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72000"/>
              </a:lnSpc>
            </a:pPr>
            <a:r>
              <a:rPr sz="2800" spc="80" dirty="0">
                <a:latin typeface="Arial" panose="020B0604020202020204"/>
                <a:cs typeface="Arial" panose="020B0604020202020204"/>
              </a:rPr>
              <a:t>Test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Set: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Huấn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luyện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90" dirty="0">
                <a:latin typeface="Arial" panose="020B0604020202020204"/>
                <a:cs typeface="Arial" panose="020B0604020202020204"/>
              </a:rPr>
              <a:t>mô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hình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dùng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90" dirty="0">
                <a:latin typeface="Arial" panose="020B0604020202020204"/>
                <a:cs typeface="Arial" panose="020B0604020202020204"/>
              </a:rPr>
              <a:t>mô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hình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dự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đoán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trên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Test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Set.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Đánh 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giá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kết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quả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dự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đoán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của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90" dirty="0">
                <a:latin typeface="Arial" panose="020B0604020202020204"/>
                <a:cs typeface="Arial" panose="020B0604020202020204"/>
              </a:rPr>
              <a:t>mô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hình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trên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Test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Set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5" dirty="0">
                <a:latin typeface="Arial" panose="020B0604020202020204"/>
                <a:cs typeface="Arial" panose="020B0604020202020204"/>
              </a:rPr>
              <a:t>bằng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4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hệ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số.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715">
              <a:lnSpc>
                <a:spcPct val="172000"/>
              </a:lnSpc>
              <a:tabLst>
                <a:tab pos="3423920" algn="l"/>
              </a:tabLst>
            </a:pPr>
            <a:r>
              <a:rPr sz="2800" spc="10" dirty="0">
                <a:latin typeface="Arial" panose="020B0604020202020204"/>
                <a:cs typeface="Arial" panose="020B0604020202020204"/>
              </a:rPr>
              <a:t>Trực </a:t>
            </a:r>
            <a:r>
              <a:rPr sz="2800" spc="150" dirty="0">
                <a:latin typeface="Arial" panose="020B0604020202020204"/>
                <a:cs typeface="Arial" panose="020B0604020202020204"/>
              </a:rPr>
              <a:t>quan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hóa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kết </a:t>
            </a:r>
            <a:r>
              <a:rPr sz="2800" spc="150" dirty="0">
                <a:latin typeface="Arial" panose="020B0604020202020204"/>
                <a:cs typeface="Arial" panose="020B0604020202020204"/>
              </a:rPr>
              <a:t>quả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đánh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giá: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Biểu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đồ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hộp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4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hệ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số 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từ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Cross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Validation 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trên 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Training</a:t>
            </a:r>
            <a:r>
              <a:rPr sz="28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Set</a:t>
            </a:r>
            <a:r>
              <a:rPr sz="2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và	</a:t>
            </a:r>
            <a:r>
              <a:rPr sz="2800" spc="80" dirty="0">
                <a:latin typeface="Arial" panose="020B0604020202020204"/>
                <a:cs typeface="Arial" panose="020B0604020202020204"/>
              </a:rPr>
              <a:t>kết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quả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dự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đoán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của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290" dirty="0">
                <a:latin typeface="Arial" panose="020B0604020202020204"/>
                <a:cs typeface="Arial" panose="020B0604020202020204"/>
              </a:rPr>
              <a:t>mô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hình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trên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Test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Set.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3383" y="1559926"/>
            <a:ext cx="1111059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70" dirty="0"/>
              <a:t>3. </a:t>
            </a:r>
            <a:r>
              <a:rPr sz="5200" spc="-145" dirty="0"/>
              <a:t>XÂY </a:t>
            </a:r>
            <a:r>
              <a:rPr sz="5200" spc="-330" dirty="0"/>
              <a:t>DỰNG </a:t>
            </a:r>
            <a:r>
              <a:rPr sz="5200" spc="-90" dirty="0"/>
              <a:t>VÀ </a:t>
            </a:r>
            <a:r>
              <a:rPr sz="5200" spc="-25" dirty="0"/>
              <a:t>ĐÁNH </a:t>
            </a:r>
            <a:r>
              <a:rPr sz="5200" spc="-170" dirty="0"/>
              <a:t>GIÁ </a:t>
            </a:r>
            <a:r>
              <a:rPr sz="5200" spc="-140" dirty="0"/>
              <a:t>MÔ</a:t>
            </a:r>
            <a:r>
              <a:rPr sz="5200" spc="-940" dirty="0"/>
              <a:t> </a:t>
            </a:r>
            <a:r>
              <a:rPr sz="5200" spc="-185" dirty="0"/>
              <a:t>HÌNH</a:t>
            </a:r>
            <a:endParaRPr sz="5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57221"/>
            <a:ext cx="6705599" cy="30289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5624047"/>
            <a:ext cx="4391040" cy="3638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54410" y="2457221"/>
            <a:ext cx="9153509" cy="6800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46862"/>
            <a:ext cx="1269555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3.1. </a:t>
            </a:r>
            <a:r>
              <a:rPr spc="-250" dirty="0"/>
              <a:t>SVM: </a:t>
            </a:r>
            <a:r>
              <a:rPr spc="220" dirty="0"/>
              <a:t>clf=SVC(kernel='linear',</a:t>
            </a:r>
            <a:r>
              <a:rPr spc="-310" dirty="0"/>
              <a:t> </a:t>
            </a:r>
            <a:r>
              <a:rPr spc="370" dirty="0"/>
              <a:t>C=5)</a:t>
            </a:r>
            <a:endParaRPr spc="37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935479"/>
            <a:ext cx="7267590" cy="32099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5546597"/>
            <a:ext cx="4457699" cy="371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0" y="3175497"/>
            <a:ext cx="8115299" cy="608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54741"/>
            <a:ext cx="153054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60" dirty="0"/>
              <a:t>3.2. </a:t>
            </a:r>
            <a:r>
              <a:rPr sz="3550" spc="-90" dirty="0"/>
              <a:t>KNN: </a:t>
            </a:r>
            <a:r>
              <a:rPr sz="3550" spc="135" dirty="0"/>
              <a:t>clf=KNeighborsClassifier(n_neighbors=5,</a:t>
            </a:r>
            <a:r>
              <a:rPr sz="3550" spc="-360" dirty="0"/>
              <a:t> </a:t>
            </a:r>
            <a:r>
              <a:rPr sz="3550" spc="215" dirty="0"/>
              <a:t>weights='distance')</a:t>
            </a:r>
            <a:endParaRPr sz="35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693837"/>
            <a:ext cx="6696090" cy="29051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5848685"/>
            <a:ext cx="4133849" cy="340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27419" y="2748798"/>
            <a:ext cx="8734409" cy="6411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46862"/>
            <a:ext cx="1187132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3.3.</a:t>
            </a:r>
            <a:r>
              <a:rPr spc="-265" dirty="0"/>
              <a:t> </a:t>
            </a:r>
            <a:r>
              <a:rPr spc="85" dirty="0"/>
              <a:t>Naïve</a:t>
            </a:r>
            <a:r>
              <a:rPr spc="-260" dirty="0"/>
              <a:t> </a:t>
            </a:r>
            <a:r>
              <a:rPr spc="50" dirty="0"/>
              <a:t>Bayes:</a:t>
            </a:r>
            <a:r>
              <a:rPr spc="-265" dirty="0"/>
              <a:t> </a:t>
            </a:r>
            <a:r>
              <a:rPr spc="395" dirty="0"/>
              <a:t>clf</a:t>
            </a:r>
            <a:r>
              <a:rPr spc="-260" dirty="0"/>
              <a:t> </a:t>
            </a:r>
            <a:r>
              <a:rPr spc="685" dirty="0"/>
              <a:t>=</a:t>
            </a:r>
            <a:r>
              <a:rPr spc="-265" dirty="0"/>
              <a:t> </a:t>
            </a:r>
            <a:r>
              <a:rPr spc="140" dirty="0"/>
              <a:t>GaussianNB()</a:t>
            </a:r>
            <a:endParaRPr spc="1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610886"/>
            <a:ext cx="7353299" cy="3228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6015776"/>
            <a:ext cx="3962399" cy="323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0835" y="3060740"/>
            <a:ext cx="8258159" cy="6200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28340"/>
            <a:ext cx="14504035" cy="137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  <a:tabLst>
                <a:tab pos="1028700" algn="l"/>
              </a:tabLst>
            </a:pPr>
            <a:r>
              <a:rPr sz="3850" spc="-50" dirty="0"/>
              <a:t>3.4.	</a:t>
            </a:r>
            <a:r>
              <a:rPr sz="3850" spc="90" dirty="0"/>
              <a:t>RandomForest: </a:t>
            </a:r>
            <a:r>
              <a:rPr sz="3850" spc="280" dirty="0"/>
              <a:t>clf </a:t>
            </a:r>
            <a:r>
              <a:rPr sz="3850" spc="484" dirty="0"/>
              <a:t>=  </a:t>
            </a:r>
            <a:r>
              <a:rPr sz="3850" spc="130" dirty="0"/>
              <a:t>RandomForestClassifier(n_estimators=100,</a:t>
            </a:r>
            <a:r>
              <a:rPr sz="3850" spc="-190" dirty="0"/>
              <a:t> </a:t>
            </a:r>
            <a:r>
              <a:rPr sz="3850" spc="270" dirty="0"/>
              <a:t>random_state=0)</a:t>
            </a:r>
            <a:endParaRPr sz="3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745991"/>
            <a:ext cx="7496159" cy="3343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6455115"/>
            <a:ext cx="3457559" cy="280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0" y="3204728"/>
            <a:ext cx="8115299" cy="5911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83341"/>
            <a:ext cx="14214475" cy="79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50" spc="60" dirty="0"/>
              <a:t>3.5.Decision</a:t>
            </a:r>
            <a:r>
              <a:rPr sz="5050" spc="-265" dirty="0"/>
              <a:t> </a:t>
            </a:r>
            <a:r>
              <a:rPr sz="5050" dirty="0"/>
              <a:t>Tree:</a:t>
            </a:r>
            <a:r>
              <a:rPr sz="5050" spc="-260" dirty="0"/>
              <a:t> </a:t>
            </a:r>
            <a:r>
              <a:rPr sz="5050" spc="370" dirty="0"/>
              <a:t>clf</a:t>
            </a:r>
            <a:r>
              <a:rPr sz="5050" spc="-260" dirty="0"/>
              <a:t> </a:t>
            </a:r>
            <a:r>
              <a:rPr sz="5050" spc="635" dirty="0"/>
              <a:t>=</a:t>
            </a:r>
            <a:r>
              <a:rPr sz="5050" spc="-260" dirty="0"/>
              <a:t> </a:t>
            </a:r>
            <a:r>
              <a:rPr sz="5050" spc="125" dirty="0"/>
              <a:t>DecisionTreeClassifier()</a:t>
            </a:r>
            <a:endParaRPr sz="5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334895"/>
            <a:ext cx="7238999" cy="28765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5646084"/>
            <a:ext cx="4410059" cy="351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0" y="3206831"/>
            <a:ext cx="8115299" cy="6048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06325"/>
            <a:ext cx="12545695" cy="15246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pc="-75" dirty="0"/>
              <a:t>3.6.</a:t>
            </a:r>
            <a:r>
              <a:rPr spc="-275" dirty="0"/>
              <a:t> </a:t>
            </a:r>
            <a:r>
              <a:rPr spc="180" dirty="0"/>
              <a:t>Neural</a:t>
            </a:r>
            <a:r>
              <a:rPr spc="-270" dirty="0"/>
              <a:t> </a:t>
            </a:r>
            <a:r>
              <a:rPr spc="210" dirty="0"/>
              <a:t>network</a:t>
            </a:r>
            <a:r>
              <a:rPr spc="-275" dirty="0"/>
              <a:t> </a:t>
            </a:r>
            <a:r>
              <a:rPr spc="-120" dirty="0"/>
              <a:t>:</a:t>
            </a:r>
            <a:r>
              <a:rPr spc="-270" dirty="0"/>
              <a:t> </a:t>
            </a:r>
            <a:r>
              <a:rPr spc="395" dirty="0"/>
              <a:t>clf</a:t>
            </a:r>
            <a:r>
              <a:rPr spc="-270" dirty="0"/>
              <a:t> </a:t>
            </a:r>
            <a:r>
              <a:rPr spc="685" dirty="0"/>
              <a:t>=</a:t>
            </a:r>
            <a:r>
              <a:rPr spc="-275" dirty="0"/>
              <a:t> </a:t>
            </a:r>
            <a:r>
              <a:rPr spc="260" dirty="0"/>
              <a:t>Sequential()</a:t>
            </a:r>
            <a:endParaRPr spc="260" dirty="0"/>
          </a:p>
          <a:p>
            <a:pPr marL="1360805">
              <a:lnSpc>
                <a:spcPct val="100000"/>
              </a:lnSpc>
              <a:spcBef>
                <a:spcPts val="645"/>
              </a:spcBef>
            </a:pPr>
            <a:r>
              <a:rPr sz="2800" spc="25" dirty="0"/>
              <a:t>Mô</a:t>
            </a:r>
            <a:r>
              <a:rPr sz="2800" spc="-135" dirty="0"/>
              <a:t> </a:t>
            </a:r>
            <a:r>
              <a:rPr sz="2800" spc="90" dirty="0"/>
              <a:t>hình</a:t>
            </a:r>
            <a:r>
              <a:rPr sz="2800" spc="-135" dirty="0"/>
              <a:t> </a:t>
            </a:r>
            <a:r>
              <a:rPr sz="2800" spc="20" dirty="0"/>
              <a:t>được</a:t>
            </a:r>
            <a:r>
              <a:rPr sz="2800" spc="-135" dirty="0"/>
              <a:t> </a:t>
            </a:r>
            <a:r>
              <a:rPr sz="2800" spc="170" dirty="0"/>
              <a:t>huấn</a:t>
            </a:r>
            <a:r>
              <a:rPr sz="2800" spc="-130" dirty="0"/>
              <a:t> </a:t>
            </a:r>
            <a:r>
              <a:rPr sz="2800" spc="135" dirty="0"/>
              <a:t>luyện</a:t>
            </a:r>
            <a:r>
              <a:rPr sz="2800" spc="-135" dirty="0"/>
              <a:t> </a:t>
            </a:r>
            <a:r>
              <a:rPr sz="2800" spc="140" dirty="0"/>
              <a:t>trong</a:t>
            </a:r>
            <a:r>
              <a:rPr sz="2800" spc="-135" dirty="0"/>
              <a:t> </a:t>
            </a:r>
            <a:r>
              <a:rPr sz="2800" spc="114" dirty="0"/>
              <a:t>50</a:t>
            </a:r>
            <a:r>
              <a:rPr sz="2800" spc="-130" dirty="0"/>
              <a:t> </a:t>
            </a:r>
            <a:r>
              <a:rPr sz="2800" spc="155" dirty="0"/>
              <a:t>epoch</a:t>
            </a:r>
            <a:r>
              <a:rPr sz="2800" spc="-135" dirty="0"/>
              <a:t> </a:t>
            </a:r>
            <a:r>
              <a:rPr sz="2800" spc="-15" dirty="0"/>
              <a:t>với</a:t>
            </a:r>
            <a:r>
              <a:rPr sz="2800" spc="-135" dirty="0"/>
              <a:t> </a:t>
            </a:r>
            <a:r>
              <a:rPr sz="2800" spc="35" dirty="0"/>
              <a:t>kích</a:t>
            </a:r>
            <a:r>
              <a:rPr sz="2800" spc="-135" dirty="0"/>
              <a:t> </a:t>
            </a:r>
            <a:r>
              <a:rPr sz="2800" spc="70" dirty="0"/>
              <a:t>thước</a:t>
            </a:r>
            <a:r>
              <a:rPr sz="2800" spc="-130" dirty="0"/>
              <a:t> </a:t>
            </a:r>
            <a:r>
              <a:rPr sz="2800" spc="155" dirty="0"/>
              <a:t>lô</a:t>
            </a:r>
            <a:r>
              <a:rPr sz="2800" spc="-135" dirty="0"/>
              <a:t> </a:t>
            </a:r>
            <a:r>
              <a:rPr sz="2800" spc="180" dirty="0"/>
              <a:t>là</a:t>
            </a:r>
            <a:r>
              <a:rPr sz="2800" spc="-135" dirty="0"/>
              <a:t> </a:t>
            </a:r>
            <a:r>
              <a:rPr sz="2800" spc="-15" dirty="0"/>
              <a:t>32.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061" y="424872"/>
            <a:ext cx="17287859" cy="94392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4. </a:t>
            </a:r>
            <a:r>
              <a:rPr spc="80" dirty="0"/>
              <a:t>Kết</a:t>
            </a:r>
            <a:r>
              <a:rPr spc="-555" dirty="0"/>
              <a:t> </a:t>
            </a:r>
            <a:r>
              <a:rPr spc="340" dirty="0"/>
              <a:t>luận</a:t>
            </a:r>
            <a:endParaRPr spc="3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1547307"/>
            <a:ext cx="284924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75" dirty="0"/>
              <a:t>Nội</a:t>
            </a:r>
            <a:r>
              <a:rPr sz="5200" spc="-325" dirty="0"/>
              <a:t> </a:t>
            </a:r>
            <a:r>
              <a:rPr sz="5200" spc="350" dirty="0"/>
              <a:t>dung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968797" y="2829677"/>
            <a:ext cx="8231505" cy="3949700"/>
          </a:xfrm>
          <a:prstGeom prst="rect">
            <a:avLst/>
          </a:prstGeom>
        </p:spPr>
        <p:txBody>
          <a:bodyPr vert="horz" wrap="square" lIns="0" tIns="353695" rIns="0" bIns="0" rtlCol="0">
            <a:spAutoFit/>
          </a:bodyPr>
          <a:lstStyle/>
          <a:p>
            <a:pPr marL="499745" indent="-421005">
              <a:lnSpc>
                <a:spcPct val="100000"/>
              </a:lnSpc>
              <a:spcBef>
                <a:spcPts val="2785"/>
              </a:spcBef>
              <a:buAutoNum type="arabicPeriod"/>
              <a:tabLst>
                <a:tab pos="500380" algn="l"/>
              </a:tabLst>
            </a:pPr>
            <a:r>
              <a:rPr sz="4200" spc="-140" dirty="0">
                <a:latin typeface="Arial" panose="020B0604020202020204"/>
                <a:cs typeface="Arial" panose="020B0604020202020204"/>
              </a:rPr>
              <a:t>Giới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190" dirty="0">
                <a:latin typeface="Arial" panose="020B0604020202020204"/>
                <a:cs typeface="Arial" panose="020B0604020202020204"/>
              </a:rPr>
              <a:t>thiệu</a:t>
            </a:r>
            <a:endParaRPr sz="4200">
              <a:latin typeface="Arial" panose="020B0604020202020204"/>
              <a:cs typeface="Arial" panose="020B0604020202020204"/>
            </a:endParaRPr>
          </a:p>
          <a:p>
            <a:pPr marL="499745" indent="-480695">
              <a:lnSpc>
                <a:spcPct val="100000"/>
              </a:lnSpc>
              <a:spcBef>
                <a:spcPts val="2685"/>
              </a:spcBef>
              <a:buAutoNum type="arabicPeriod"/>
              <a:tabLst>
                <a:tab pos="500380" algn="l"/>
              </a:tabLst>
            </a:pPr>
            <a:r>
              <a:rPr sz="4200" spc="210" dirty="0">
                <a:latin typeface="Arial" panose="020B0604020202020204"/>
                <a:cs typeface="Arial" panose="020B0604020202020204"/>
              </a:rPr>
              <a:t>Chuẩn </a:t>
            </a:r>
            <a:r>
              <a:rPr sz="4200" spc="120" dirty="0">
                <a:latin typeface="Arial" panose="020B0604020202020204"/>
                <a:cs typeface="Arial" panose="020B0604020202020204"/>
              </a:rPr>
              <a:t>bị</a:t>
            </a:r>
            <a:r>
              <a:rPr sz="4200" spc="-825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-10" dirty="0">
                <a:latin typeface="Arial" panose="020B0604020202020204"/>
                <a:cs typeface="Arial" panose="020B0604020202020204"/>
              </a:rPr>
              <a:t>dữ </a:t>
            </a:r>
            <a:r>
              <a:rPr sz="4200" spc="145" dirty="0">
                <a:latin typeface="Arial" panose="020B0604020202020204"/>
                <a:cs typeface="Arial" panose="020B0604020202020204"/>
              </a:rPr>
              <a:t>liệu</a:t>
            </a:r>
            <a:endParaRPr sz="4200">
              <a:latin typeface="Arial" panose="020B0604020202020204"/>
              <a:cs typeface="Arial" panose="020B0604020202020204"/>
            </a:endParaRPr>
          </a:p>
          <a:p>
            <a:pPr marL="499745" indent="-483235">
              <a:lnSpc>
                <a:spcPct val="100000"/>
              </a:lnSpc>
              <a:spcBef>
                <a:spcPts val="2685"/>
              </a:spcBef>
              <a:buAutoNum type="arabicPeriod"/>
              <a:tabLst>
                <a:tab pos="500380" algn="l"/>
              </a:tabLst>
            </a:pPr>
            <a:r>
              <a:rPr sz="4200" spc="90" dirty="0">
                <a:latin typeface="Arial" panose="020B0604020202020204"/>
                <a:cs typeface="Arial" panose="020B0604020202020204"/>
              </a:rPr>
              <a:t>Xây</a:t>
            </a:r>
            <a:r>
              <a:rPr sz="4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160" dirty="0">
                <a:latin typeface="Arial" panose="020B0604020202020204"/>
                <a:cs typeface="Arial" panose="020B0604020202020204"/>
              </a:rPr>
              <a:t>dựng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240" dirty="0">
                <a:latin typeface="Arial" panose="020B0604020202020204"/>
                <a:cs typeface="Arial" panose="020B0604020202020204"/>
              </a:rPr>
              <a:t>và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265" dirty="0">
                <a:latin typeface="Arial" panose="020B0604020202020204"/>
                <a:cs typeface="Arial" panose="020B0604020202020204"/>
              </a:rPr>
              <a:t>đánh</a:t>
            </a:r>
            <a:r>
              <a:rPr sz="4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180" dirty="0">
                <a:latin typeface="Arial" panose="020B0604020202020204"/>
                <a:cs typeface="Arial" panose="020B0604020202020204"/>
              </a:rPr>
              <a:t>giá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440" dirty="0">
                <a:latin typeface="Arial" panose="020B0604020202020204"/>
                <a:cs typeface="Arial" panose="020B0604020202020204"/>
              </a:rPr>
              <a:t>mô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135" dirty="0">
                <a:latin typeface="Arial" panose="020B0604020202020204"/>
                <a:cs typeface="Arial" panose="020B0604020202020204"/>
              </a:rPr>
              <a:t>hình</a:t>
            </a:r>
            <a:endParaRPr sz="4200">
              <a:latin typeface="Arial" panose="020B0604020202020204"/>
              <a:cs typeface="Arial" panose="020B0604020202020204"/>
            </a:endParaRPr>
          </a:p>
          <a:p>
            <a:pPr marL="499745" indent="-487680">
              <a:lnSpc>
                <a:spcPct val="100000"/>
              </a:lnSpc>
              <a:spcBef>
                <a:spcPts val="2685"/>
              </a:spcBef>
              <a:buAutoNum type="arabicPeriod"/>
              <a:tabLst>
                <a:tab pos="500380" algn="l"/>
              </a:tabLst>
            </a:pPr>
            <a:r>
              <a:rPr sz="4200" spc="60" dirty="0">
                <a:latin typeface="Arial" panose="020B0604020202020204"/>
                <a:cs typeface="Arial" panose="020B0604020202020204"/>
              </a:rPr>
              <a:t>Kết</a:t>
            </a:r>
            <a:r>
              <a:rPr sz="42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260" dirty="0">
                <a:latin typeface="Arial" panose="020B0604020202020204"/>
                <a:cs typeface="Arial" panose="020B0604020202020204"/>
              </a:rPr>
              <a:t>luận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372" y="2443489"/>
            <a:ext cx="7400909" cy="53720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53126" y="2443489"/>
            <a:ext cx="7436273" cy="537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43973"/>
            <a:ext cx="78028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65" dirty="0"/>
              <a:t>4.1</a:t>
            </a:r>
            <a:r>
              <a:rPr sz="4300" spc="-220" dirty="0"/>
              <a:t> </a:t>
            </a:r>
            <a:r>
              <a:rPr sz="4300" spc="204" dirty="0"/>
              <a:t>Đánh</a:t>
            </a:r>
            <a:r>
              <a:rPr sz="4300" spc="-215" dirty="0"/>
              <a:t> </a:t>
            </a:r>
            <a:r>
              <a:rPr sz="4300" spc="185" dirty="0"/>
              <a:t>giá</a:t>
            </a:r>
            <a:r>
              <a:rPr sz="4300" spc="-220" dirty="0"/>
              <a:t> </a:t>
            </a:r>
            <a:r>
              <a:rPr sz="4300" spc="65" dirty="0"/>
              <a:t>giữa</a:t>
            </a:r>
            <a:r>
              <a:rPr sz="4300" spc="-215" dirty="0"/>
              <a:t> </a:t>
            </a:r>
            <a:r>
              <a:rPr sz="4300" spc="315" dirty="0"/>
              <a:t>các</a:t>
            </a:r>
            <a:r>
              <a:rPr sz="4300" spc="-220" dirty="0"/>
              <a:t> </a:t>
            </a:r>
            <a:r>
              <a:rPr sz="4300" spc="450" dirty="0"/>
              <a:t>mô</a:t>
            </a:r>
            <a:r>
              <a:rPr sz="4300" spc="-215" dirty="0"/>
              <a:t> </a:t>
            </a:r>
            <a:r>
              <a:rPr sz="4300" spc="140" dirty="0"/>
              <a:t>hình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4103410" y="8344576"/>
            <a:ext cx="16281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latin typeface="Arial" panose="020B0604020202020204"/>
                <a:cs typeface="Arial" panose="020B0604020202020204"/>
              </a:rPr>
              <a:t>Accuracy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0290" y="8344576"/>
            <a:ext cx="152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Arial" panose="020B0604020202020204"/>
                <a:cs typeface="Arial" panose="020B0604020202020204"/>
              </a:rPr>
              <a:t>Precision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8404" y="2552173"/>
            <a:ext cx="7305690" cy="52634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7589" y="2443489"/>
            <a:ext cx="7429499" cy="53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43970"/>
            <a:ext cx="78028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65" dirty="0"/>
              <a:t>4.1</a:t>
            </a:r>
            <a:r>
              <a:rPr sz="4300" spc="-220" dirty="0"/>
              <a:t> </a:t>
            </a:r>
            <a:r>
              <a:rPr sz="4300" spc="204" dirty="0"/>
              <a:t>Đánh</a:t>
            </a:r>
            <a:r>
              <a:rPr sz="4300" spc="-215" dirty="0"/>
              <a:t> </a:t>
            </a:r>
            <a:r>
              <a:rPr sz="4300" spc="185" dirty="0"/>
              <a:t>giá</a:t>
            </a:r>
            <a:r>
              <a:rPr sz="4300" spc="-220" dirty="0"/>
              <a:t> </a:t>
            </a:r>
            <a:r>
              <a:rPr sz="4300" spc="65" dirty="0"/>
              <a:t>giữa</a:t>
            </a:r>
            <a:r>
              <a:rPr sz="4300" spc="-215" dirty="0"/>
              <a:t> </a:t>
            </a:r>
            <a:r>
              <a:rPr sz="4300" spc="315" dirty="0"/>
              <a:t>các</a:t>
            </a:r>
            <a:r>
              <a:rPr sz="4300" spc="-220" dirty="0"/>
              <a:t> </a:t>
            </a:r>
            <a:r>
              <a:rPr sz="4300" spc="450" dirty="0"/>
              <a:t>mô</a:t>
            </a:r>
            <a:r>
              <a:rPr sz="4300" spc="-215" dirty="0"/>
              <a:t> </a:t>
            </a:r>
            <a:r>
              <a:rPr sz="4300" spc="140" dirty="0"/>
              <a:t>hình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4326280" y="8336499"/>
            <a:ext cx="1181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40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e</a:t>
            </a:r>
            <a:r>
              <a:rPr sz="2800" spc="215" dirty="0">
                <a:latin typeface="Arial" panose="020B0604020202020204"/>
                <a:cs typeface="Arial" panose="020B0604020202020204"/>
              </a:rPr>
              <a:t>c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lll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0805" y="8336499"/>
            <a:ext cx="375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0" dirty="0">
                <a:latin typeface="Arial" panose="020B0604020202020204"/>
                <a:cs typeface="Arial" panose="020B0604020202020204"/>
              </a:rPr>
              <a:t>F</a:t>
            </a:r>
            <a:r>
              <a:rPr sz="2800" spc="-265" dirty="0">
                <a:latin typeface="Arial" panose="020B0604020202020204"/>
                <a:cs typeface="Arial" panose="020B0604020202020204"/>
              </a:rPr>
              <a:t>1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061" y="296923"/>
            <a:ext cx="17201592" cy="96964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173" y="2975006"/>
            <a:ext cx="12693650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25" dirty="0">
                <a:latin typeface="Arial" panose="020B0604020202020204"/>
                <a:cs typeface="Arial" panose="020B0604020202020204"/>
              </a:rPr>
              <a:t>Mô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hình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45" dirty="0">
                <a:latin typeface="Arial" panose="020B0604020202020204"/>
                <a:cs typeface="Arial" panose="020B0604020202020204"/>
              </a:rPr>
              <a:t>Random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Forest</a:t>
            </a:r>
            <a:r>
              <a:rPr sz="3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90" dirty="0">
                <a:latin typeface="Arial" panose="020B0604020202020204"/>
                <a:cs typeface="Arial" panose="020B0604020202020204"/>
              </a:rPr>
              <a:t>Network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90" dirty="0">
                <a:latin typeface="Arial" panose="020B0604020202020204"/>
                <a:cs typeface="Arial" panose="020B0604020202020204"/>
              </a:rPr>
              <a:t>Neuron</a:t>
            </a:r>
            <a:r>
              <a:rPr sz="3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là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80" dirty="0">
                <a:latin typeface="Arial" panose="020B0604020202020204"/>
                <a:cs typeface="Arial" panose="020B0604020202020204"/>
              </a:rPr>
              <a:t>lựa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chọn</a:t>
            </a:r>
            <a:r>
              <a:rPr sz="31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25" dirty="0">
                <a:latin typeface="Arial" panose="020B0604020202020204"/>
                <a:cs typeface="Arial" panose="020B0604020202020204"/>
              </a:rPr>
              <a:t>tốt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cho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35" dirty="0">
                <a:latin typeface="Arial" panose="020B0604020202020204"/>
                <a:cs typeface="Arial" panose="020B0604020202020204"/>
              </a:rPr>
              <a:t>tác</a:t>
            </a:r>
            <a:endParaRPr sz="3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06000"/>
              </a:lnSpc>
            </a:pPr>
            <a:r>
              <a:rPr sz="3100" spc="160" dirty="0">
                <a:latin typeface="Arial" panose="020B0604020202020204"/>
                <a:cs typeface="Arial" panose="020B0604020202020204"/>
              </a:rPr>
              <a:t>vụ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phân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loại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này,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15" dirty="0">
                <a:latin typeface="Arial" panose="020B0604020202020204"/>
                <a:cs typeface="Arial" panose="020B0604020202020204"/>
              </a:rPr>
              <a:t>với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65" dirty="0">
                <a:latin typeface="Arial" panose="020B0604020202020204"/>
                <a:cs typeface="Arial" panose="020B0604020202020204"/>
              </a:rPr>
              <a:t>độ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chính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xác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cao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khả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năng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phân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loại  tốt.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047783"/>
            <a:ext cx="28162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204" dirty="0">
                <a:latin typeface="Arial" panose="020B0604020202020204"/>
                <a:cs typeface="Arial" panose="020B0604020202020204"/>
              </a:rPr>
              <a:t>Kết</a:t>
            </a:r>
            <a:r>
              <a:rPr sz="55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5500" spc="350" dirty="0">
                <a:latin typeface="Arial" panose="020B0604020202020204"/>
                <a:cs typeface="Arial" panose="020B0604020202020204"/>
              </a:rPr>
              <a:t>luận</a:t>
            </a:r>
            <a:endParaRPr sz="5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047783"/>
            <a:ext cx="16256000" cy="838200"/>
          </a:xfrm>
        </p:spPr>
        <p:txBody>
          <a:bodyPr/>
          <a:p>
            <a:r>
              <a:rPr lang="en-US"/>
              <a:t>Phân công công việc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2552700"/>
            <a:ext cx="14928850" cy="5539740"/>
          </a:xfrm>
        </p:spPr>
        <p:txBody>
          <a:bodyPr wrap="square"/>
          <a:p>
            <a:r>
              <a:rPr lang="en-US" sz="4000"/>
              <a:t>1. Trần Đình Minh Tiến - 20130434</a:t>
            </a:r>
            <a:endParaRPr lang="en-US" sz="4000"/>
          </a:p>
          <a:p>
            <a:r>
              <a:rPr lang="en-US" sz="4000"/>
              <a:t>	- Thăm dò dữ liệu</a:t>
            </a:r>
            <a:endParaRPr lang="en-US" sz="4000"/>
          </a:p>
          <a:p>
            <a:r>
              <a:rPr lang="en-US" sz="4000"/>
              <a:t>	- Xây dựng các mô hình SVM, </a:t>
            </a:r>
            <a:r>
              <a:rPr sz="4000" spc="85" dirty="0">
                <a:sym typeface="+mn-ea"/>
              </a:rPr>
              <a:t>Naïve</a:t>
            </a:r>
            <a:r>
              <a:rPr sz="4000" spc="-260" dirty="0">
                <a:sym typeface="+mn-ea"/>
              </a:rPr>
              <a:t> </a:t>
            </a:r>
            <a:r>
              <a:rPr sz="4000" spc="50" dirty="0">
                <a:sym typeface="+mn-ea"/>
              </a:rPr>
              <a:t>Bayes</a:t>
            </a:r>
            <a:r>
              <a:rPr lang="en-US" sz="4000" spc="50" dirty="0">
                <a:sym typeface="+mn-ea"/>
              </a:rPr>
              <a:t>, Network neuron</a:t>
            </a:r>
            <a:endParaRPr lang="en-US" sz="4000" spc="50" dirty="0">
              <a:sym typeface="+mn-ea"/>
            </a:endParaRPr>
          </a:p>
          <a:p>
            <a:r>
              <a:rPr lang="en-US" sz="4000" spc="50" dirty="0">
                <a:sym typeface="+mn-ea"/>
              </a:rPr>
              <a:t>	- Kết luận</a:t>
            </a:r>
            <a:endParaRPr lang="en-US" sz="4000" spc="50" dirty="0">
              <a:sym typeface="+mn-ea"/>
            </a:endParaRPr>
          </a:p>
          <a:p>
            <a:r>
              <a:rPr lang="en-US" sz="4000" spc="50" dirty="0">
                <a:sym typeface="+mn-ea"/>
              </a:rPr>
              <a:t>2. Phạm Nguyễn Anh Phú - </a:t>
            </a:r>
            <a:r>
              <a:rPr sz="4000" spc="40" dirty="0">
                <a:latin typeface="Arial" panose="020B0604020202020204"/>
                <a:cs typeface="Arial" panose="020B0604020202020204"/>
                <a:sym typeface="+mn-ea"/>
              </a:rPr>
              <a:t>20130366</a:t>
            </a:r>
            <a:endParaRPr sz="4000" spc="40" dirty="0">
              <a:latin typeface="Arial" panose="020B0604020202020204"/>
              <a:cs typeface="Arial" panose="020B0604020202020204"/>
              <a:sym typeface="+mn-ea"/>
            </a:endParaRPr>
          </a:p>
          <a:p>
            <a:r>
              <a:rPr lang="en-US" sz="4000">
                <a:sym typeface="+mn-ea"/>
              </a:rPr>
              <a:t>	- Thu thập dữ liệu</a:t>
            </a:r>
            <a:endParaRPr sz="4000" spc="40" dirty="0">
              <a:latin typeface="Arial" panose="020B0604020202020204"/>
              <a:cs typeface="Arial" panose="020B0604020202020204"/>
              <a:sym typeface="+mn-ea"/>
            </a:endParaRPr>
          </a:p>
          <a:p>
            <a:r>
              <a:rPr lang="en-US" sz="4000" spc="50" dirty="0">
                <a:sym typeface="+mn-ea"/>
              </a:rPr>
              <a:t>	- Tiền sử lí dữ liệu</a:t>
            </a:r>
            <a:endParaRPr lang="en-US" sz="4000" spc="50" dirty="0">
              <a:sym typeface="+mn-ea"/>
            </a:endParaRPr>
          </a:p>
          <a:p>
            <a:r>
              <a:rPr lang="en-US" sz="4000" spc="50" dirty="0">
                <a:sym typeface="+mn-ea"/>
              </a:rPr>
              <a:t>	- Xây dựng các thuật toán: </a:t>
            </a:r>
            <a:r>
              <a:rPr sz="4000" spc="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4000" spc="-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kNN</a:t>
            </a:r>
            <a:r>
              <a:rPr sz="4000" spc="2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4000" spc="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RandomForest,  </a:t>
            </a:r>
            <a:r>
              <a:rPr sz="4000" spc="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sz="4000" spc="-1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4000" spc="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Tree</a:t>
            </a:r>
            <a:endParaRPr sz="4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spc="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97541"/>
            <a:ext cx="85801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6700" spc="525" dirty="0"/>
              <a:t>Cảm</a:t>
            </a:r>
            <a:r>
              <a:rPr sz="6700" spc="-335" dirty="0"/>
              <a:t> </a:t>
            </a:r>
            <a:r>
              <a:rPr sz="6700" spc="50" dirty="0"/>
              <a:t>ơn</a:t>
            </a:r>
            <a:r>
              <a:rPr sz="6700" spc="-330" dirty="0"/>
              <a:t> </a:t>
            </a:r>
            <a:r>
              <a:rPr sz="6700" spc="420" dirty="0"/>
              <a:t>thầy</a:t>
            </a:r>
            <a:r>
              <a:rPr sz="6700" spc="-330" dirty="0"/>
              <a:t> </a:t>
            </a:r>
            <a:r>
              <a:rPr sz="6700" spc="434" dirty="0"/>
              <a:t>đã</a:t>
            </a:r>
            <a:r>
              <a:rPr sz="6700" spc="-330" dirty="0"/>
              <a:t> </a:t>
            </a:r>
            <a:r>
              <a:rPr sz="6700" spc="450" dirty="0"/>
              <a:t>lắng  </a:t>
            </a:r>
            <a:r>
              <a:rPr sz="6700" spc="35" dirty="0"/>
              <a:t>nghe!!!</a:t>
            </a:r>
            <a:endParaRPr sz="6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061" y="424872"/>
            <a:ext cx="17287859" cy="94392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2237" y="4748283"/>
            <a:ext cx="306006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Giới</a:t>
            </a:r>
            <a:r>
              <a:rPr spc="-335" dirty="0"/>
              <a:t> </a:t>
            </a:r>
            <a:r>
              <a:rPr spc="250" dirty="0"/>
              <a:t>thiệu</a:t>
            </a:r>
            <a:endParaRPr spc="250" dirty="0"/>
          </a:p>
        </p:txBody>
      </p:sp>
      <p:sp>
        <p:nvSpPr>
          <p:cNvPr id="4" name="object 4"/>
          <p:cNvSpPr txBox="1"/>
          <p:nvPr/>
        </p:nvSpPr>
        <p:spPr>
          <a:xfrm>
            <a:off x="4631104" y="4748283"/>
            <a:ext cx="50165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50" spc="-515" dirty="0">
                <a:latin typeface="Arial" panose="020B0604020202020204"/>
                <a:cs typeface="Arial" panose="020B0604020202020204"/>
              </a:rPr>
              <a:t>1</a:t>
            </a:r>
            <a:r>
              <a:rPr sz="5450" spc="-290" dirty="0">
                <a:latin typeface="Arial" panose="020B0604020202020204"/>
                <a:cs typeface="Arial" panose="020B0604020202020204"/>
              </a:rPr>
              <a:t>.</a:t>
            </a:r>
            <a:endParaRPr sz="5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2095" cy="10287000"/>
          </a:xfrm>
          <a:custGeom>
            <a:avLst/>
            <a:gdLst/>
            <a:ahLst/>
            <a:cxnLst/>
            <a:rect l="l" t="t" r="r" b="b"/>
            <a:pathLst>
              <a:path w="9142095" h="10287000">
                <a:moveTo>
                  <a:pt x="9141915" y="10287001"/>
                </a:moveTo>
                <a:lnTo>
                  <a:pt x="0" y="10287001"/>
                </a:lnTo>
                <a:lnTo>
                  <a:pt x="0" y="0"/>
                </a:lnTo>
                <a:lnTo>
                  <a:pt x="9141915" y="0"/>
                </a:lnTo>
                <a:lnTo>
                  <a:pt x="9141915" y="10287001"/>
                </a:lnTo>
                <a:close/>
              </a:path>
            </a:pathLst>
          </a:custGeom>
          <a:solidFill>
            <a:srgbClr val="D8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0" y="1547307"/>
            <a:ext cx="3271520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215" dirty="0"/>
              <a:t>Tổng</a:t>
            </a:r>
            <a:r>
              <a:rPr sz="5200" spc="-305" dirty="0"/>
              <a:t> </a:t>
            </a:r>
            <a:r>
              <a:rPr sz="5200" spc="365" dirty="0"/>
              <a:t>quát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0535391" y="1852140"/>
            <a:ext cx="6645275" cy="654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3100" spc="5" dirty="0">
                <a:latin typeface="Arial" panose="020B0604020202020204"/>
                <a:cs typeface="Arial" panose="020B0604020202020204"/>
              </a:rPr>
              <a:t>Bộ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 </a:t>
            </a:r>
            <a:r>
              <a:rPr sz="3100" spc="160" dirty="0">
                <a:latin typeface="Arial" panose="020B0604020202020204"/>
                <a:cs typeface="Arial" panose="020B0604020202020204"/>
              </a:rPr>
              <a:t>Auto </a:t>
            </a:r>
            <a:r>
              <a:rPr sz="3100" spc="-185" dirty="0">
                <a:latin typeface="Arial" panose="020B0604020202020204"/>
                <a:cs typeface="Arial" panose="020B0604020202020204"/>
              </a:rPr>
              <a:t>MPG </a:t>
            </a:r>
            <a:r>
              <a:rPr sz="3100" spc="145" dirty="0">
                <a:latin typeface="Arial" panose="020B0604020202020204"/>
                <a:cs typeface="Arial" panose="020B0604020202020204"/>
              </a:rPr>
              <a:t>Data </a:t>
            </a:r>
            <a:r>
              <a:rPr sz="3100" spc="45" dirty="0">
                <a:latin typeface="Arial" panose="020B0604020202020204"/>
                <a:cs typeface="Arial" panose="020B0604020202020204"/>
              </a:rPr>
              <a:t>Set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là  </a:t>
            </a:r>
            <a:r>
              <a:rPr sz="3100" spc="305" dirty="0">
                <a:latin typeface="Arial" panose="020B0604020202020204"/>
                <a:cs typeface="Arial" panose="020B0604020202020204"/>
              </a:rPr>
              <a:t>một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bộ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được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80" dirty="0">
                <a:latin typeface="Arial" panose="020B0604020202020204"/>
                <a:cs typeface="Arial" panose="020B0604020202020204"/>
              </a:rPr>
              <a:t>sử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dụng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5" dirty="0">
                <a:latin typeface="Arial" panose="020B0604020202020204"/>
                <a:cs typeface="Arial" panose="020B0604020202020204"/>
              </a:rPr>
              <a:t>trong 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lĩnh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75" dirty="0">
                <a:latin typeface="Arial" panose="020B0604020202020204"/>
                <a:cs typeface="Arial" panose="020B0604020202020204"/>
              </a:rPr>
              <a:t>vực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học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65" dirty="0">
                <a:latin typeface="Arial" panose="020B0604020202020204"/>
                <a:cs typeface="Arial" panose="020B0604020202020204"/>
              </a:rPr>
              <a:t>máy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thống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dirty="0">
                <a:latin typeface="Arial" panose="020B0604020202020204"/>
                <a:cs typeface="Arial" panose="020B0604020202020204"/>
              </a:rPr>
              <a:t>kê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để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dự 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đoán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tiêu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10" dirty="0">
                <a:latin typeface="Arial" panose="020B0604020202020204"/>
                <a:cs typeface="Arial" panose="020B0604020202020204"/>
              </a:rPr>
              <a:t>thụ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5" dirty="0">
                <a:latin typeface="Arial" panose="020B0604020202020204"/>
                <a:cs typeface="Arial" panose="020B0604020202020204"/>
              </a:rPr>
              <a:t>nhiên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của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25" dirty="0">
                <a:latin typeface="Arial" panose="020B0604020202020204"/>
                <a:cs typeface="Arial" panose="020B0604020202020204"/>
              </a:rPr>
              <a:t>các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xe  </a:t>
            </a:r>
            <a:r>
              <a:rPr sz="3100" dirty="0">
                <a:latin typeface="Arial" panose="020B0604020202020204"/>
                <a:cs typeface="Arial" panose="020B0604020202020204"/>
              </a:rPr>
              <a:t>hơi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trên </a:t>
            </a:r>
            <a:r>
              <a:rPr sz="3100" spc="120" dirty="0">
                <a:latin typeface="Arial" panose="020B0604020202020204"/>
                <a:cs typeface="Arial" panose="020B0604020202020204"/>
              </a:rPr>
              <a:t>địa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hình </a:t>
            </a:r>
            <a:r>
              <a:rPr sz="3100" spc="165" dirty="0">
                <a:latin typeface="Arial" panose="020B0604020202020204"/>
                <a:cs typeface="Arial" panose="020B0604020202020204"/>
              </a:rPr>
              <a:t>đô </a:t>
            </a:r>
            <a:r>
              <a:rPr sz="3100" spc="70" dirty="0">
                <a:latin typeface="Arial" panose="020B0604020202020204"/>
                <a:cs typeface="Arial" panose="020B0604020202020204"/>
              </a:rPr>
              <a:t>thị. </a:t>
            </a:r>
            <a:r>
              <a:rPr sz="3100" spc="5" dirty="0">
                <a:latin typeface="Arial" panose="020B0604020202020204"/>
                <a:cs typeface="Arial" panose="020B0604020202020204"/>
              </a:rPr>
              <a:t>Bộ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 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gốc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được </a:t>
            </a:r>
            <a:r>
              <a:rPr sz="3100" spc="210" dirty="0">
                <a:latin typeface="Arial" panose="020B0604020202020204"/>
                <a:cs typeface="Arial" panose="020B0604020202020204"/>
              </a:rPr>
              <a:t>thu </a:t>
            </a:r>
            <a:r>
              <a:rPr sz="3100" spc="215" dirty="0">
                <a:latin typeface="Arial" panose="020B0604020202020204"/>
                <a:cs typeface="Arial" panose="020B0604020202020204"/>
              </a:rPr>
              <a:t>thập </a:t>
            </a:r>
            <a:r>
              <a:rPr sz="3100" spc="60" dirty="0">
                <a:latin typeface="Arial" panose="020B0604020202020204"/>
                <a:cs typeface="Arial" panose="020B0604020202020204"/>
              </a:rPr>
              <a:t>từ </a:t>
            </a:r>
            <a:r>
              <a:rPr sz="3100" spc="105" dirty="0">
                <a:latin typeface="Arial" panose="020B0604020202020204"/>
                <a:cs typeface="Arial" panose="020B0604020202020204"/>
              </a:rPr>
              <a:t>thư viện  </a:t>
            </a:r>
            <a:r>
              <a:rPr sz="3100" spc="85" dirty="0">
                <a:latin typeface="Arial" panose="020B0604020202020204"/>
                <a:cs typeface="Arial" panose="020B0604020202020204"/>
              </a:rPr>
              <a:t>StatLib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được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80" dirty="0">
                <a:latin typeface="Arial" panose="020B0604020202020204"/>
                <a:cs typeface="Arial" panose="020B0604020202020204"/>
              </a:rPr>
              <a:t>sử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dụng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5" dirty="0">
                <a:latin typeface="Arial" panose="020B0604020202020204"/>
                <a:cs typeface="Arial" panose="020B0604020202020204"/>
              </a:rPr>
              <a:t>trong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triển  </a:t>
            </a:r>
            <a:r>
              <a:rPr sz="3100" spc="300" dirty="0">
                <a:latin typeface="Arial" panose="020B0604020202020204"/>
                <a:cs typeface="Arial" panose="020B0604020202020204"/>
              </a:rPr>
              <a:t>lãm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Hội </a:t>
            </a:r>
            <a:r>
              <a:rPr sz="3100" spc="145" dirty="0">
                <a:latin typeface="Arial" panose="020B0604020202020204"/>
                <a:cs typeface="Arial" panose="020B0604020202020204"/>
              </a:rPr>
              <a:t>nghị </a:t>
            </a:r>
            <a:r>
              <a:rPr sz="3100" spc="135" dirty="0">
                <a:latin typeface="Arial" panose="020B0604020202020204"/>
                <a:cs typeface="Arial" panose="020B0604020202020204"/>
              </a:rPr>
              <a:t>Thống </a:t>
            </a:r>
            <a:r>
              <a:rPr sz="3100" dirty="0">
                <a:latin typeface="Arial" panose="020B0604020202020204"/>
                <a:cs typeface="Arial" panose="020B0604020202020204"/>
              </a:rPr>
              <a:t>kê Mỹ </a:t>
            </a:r>
            <a:r>
              <a:rPr sz="3100" spc="300" dirty="0">
                <a:latin typeface="Arial" panose="020B0604020202020204"/>
                <a:cs typeface="Arial" panose="020B0604020202020204"/>
              </a:rPr>
              <a:t>năm  </a:t>
            </a:r>
            <a:r>
              <a:rPr sz="3100" spc="-25" dirty="0">
                <a:latin typeface="Arial" panose="020B0604020202020204"/>
                <a:cs typeface="Arial" panose="020B0604020202020204"/>
              </a:rPr>
              <a:t>1983. </a:t>
            </a:r>
            <a:r>
              <a:rPr sz="3100" spc="5" dirty="0">
                <a:latin typeface="Arial" panose="020B0604020202020204"/>
                <a:cs typeface="Arial" panose="020B0604020202020204"/>
              </a:rPr>
              <a:t>Bộ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đã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được </a:t>
            </a:r>
            <a:r>
              <a:rPr sz="3100" spc="10" dirty="0">
                <a:latin typeface="Arial" panose="020B0604020202020204"/>
                <a:cs typeface="Arial" panose="020B0604020202020204"/>
              </a:rPr>
              <a:t>sửa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đổi  </a:t>
            </a:r>
            <a:r>
              <a:rPr sz="3100" spc="165" dirty="0">
                <a:latin typeface="Arial" panose="020B0604020202020204"/>
                <a:cs typeface="Arial" panose="020B0604020202020204"/>
              </a:rPr>
              <a:t>nhẹ </a:t>
            </a:r>
            <a:r>
              <a:rPr sz="3100" spc="5" dirty="0">
                <a:latin typeface="Arial" panose="020B0604020202020204"/>
                <a:cs typeface="Arial" panose="020B0604020202020204"/>
              </a:rPr>
              <a:t>bởi </a:t>
            </a:r>
            <a:r>
              <a:rPr sz="3100" spc="-65" dirty="0">
                <a:latin typeface="Arial" panose="020B0604020202020204"/>
                <a:cs typeface="Arial" panose="020B0604020202020204"/>
              </a:rPr>
              <a:t>Ross </a:t>
            </a:r>
            <a:r>
              <a:rPr sz="3100" spc="114" dirty="0">
                <a:latin typeface="Arial" panose="020B0604020202020204"/>
                <a:cs typeface="Arial" panose="020B0604020202020204"/>
              </a:rPr>
              <a:t>Quinlan </a:t>
            </a:r>
            <a:r>
              <a:rPr sz="3100" spc="90" dirty="0">
                <a:latin typeface="Arial" panose="020B0604020202020204"/>
                <a:cs typeface="Arial" panose="020B0604020202020204"/>
              </a:rPr>
              <a:t>(1993)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để </a:t>
            </a:r>
            <a:r>
              <a:rPr sz="3100" spc="-80" dirty="0">
                <a:latin typeface="Arial" panose="020B0604020202020204"/>
                <a:cs typeface="Arial" panose="020B0604020202020204"/>
              </a:rPr>
              <a:t>sử 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dụng </a:t>
            </a:r>
            <a:r>
              <a:rPr sz="3100" spc="155" dirty="0">
                <a:latin typeface="Arial" panose="020B0604020202020204"/>
                <a:cs typeface="Arial" panose="020B0604020202020204"/>
              </a:rPr>
              <a:t>trong </a:t>
            </a:r>
            <a:r>
              <a:rPr sz="3100" spc="114" dirty="0">
                <a:latin typeface="Arial" panose="020B0604020202020204"/>
                <a:cs typeface="Arial" panose="020B0604020202020204"/>
              </a:rPr>
              <a:t>việc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dự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đoán </a:t>
            </a:r>
            <a:r>
              <a:rPr sz="3100" spc="135" dirty="0">
                <a:latin typeface="Arial" panose="020B0604020202020204"/>
                <a:cs typeface="Arial" panose="020B0604020202020204"/>
              </a:rPr>
              <a:t>giá </a:t>
            </a:r>
            <a:r>
              <a:rPr sz="3100" spc="65" dirty="0">
                <a:latin typeface="Arial" panose="020B0604020202020204"/>
                <a:cs typeface="Arial" panose="020B0604020202020204"/>
              </a:rPr>
              <a:t>trị  </a:t>
            </a:r>
            <a:r>
              <a:rPr sz="3100" spc="350" dirty="0">
                <a:latin typeface="Arial" panose="020B0604020202020204"/>
                <a:cs typeface="Arial" panose="020B0604020202020204"/>
              </a:rPr>
              <a:t>"mpg"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của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25" dirty="0">
                <a:latin typeface="Arial" panose="020B0604020202020204"/>
                <a:cs typeface="Arial" panose="020B0604020202020204"/>
              </a:rPr>
              <a:t>các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xe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-40" dirty="0">
                <a:latin typeface="Arial" panose="020B0604020202020204"/>
                <a:cs typeface="Arial" panose="020B0604020202020204"/>
              </a:rPr>
              <a:t>hơi.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095" cy="10287000"/>
          </a:xfrm>
          <a:custGeom>
            <a:avLst/>
            <a:gdLst/>
            <a:ahLst/>
            <a:cxnLst/>
            <a:rect l="l" t="t" r="r" b="b"/>
            <a:pathLst>
              <a:path w="9142095" h="10287000">
                <a:moveTo>
                  <a:pt x="9141915" y="10287001"/>
                </a:moveTo>
                <a:lnTo>
                  <a:pt x="0" y="10287001"/>
                </a:lnTo>
                <a:lnTo>
                  <a:pt x="0" y="0"/>
                </a:lnTo>
                <a:lnTo>
                  <a:pt x="9141915" y="0"/>
                </a:lnTo>
                <a:lnTo>
                  <a:pt x="9141915" y="10287001"/>
                </a:lnTo>
                <a:close/>
              </a:path>
            </a:pathLst>
          </a:custGeom>
          <a:solidFill>
            <a:srgbClr val="D8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0" y="1547303"/>
            <a:ext cx="375094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375" dirty="0"/>
              <a:t>1.1. </a:t>
            </a:r>
            <a:r>
              <a:rPr sz="5200" spc="195" dirty="0"/>
              <a:t>Mục</a:t>
            </a:r>
            <a:r>
              <a:rPr sz="5200" spc="-185" dirty="0"/>
              <a:t> </a:t>
            </a:r>
            <a:r>
              <a:rPr sz="5200" spc="225" dirty="0"/>
              <a:t>tiêu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0535391" y="1852140"/>
            <a:ext cx="669544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15000"/>
              </a:lnSpc>
              <a:spcBef>
                <a:spcPts val="100"/>
              </a:spcBef>
            </a:pPr>
            <a:r>
              <a:rPr sz="3100" spc="145" dirty="0">
                <a:latin typeface="Arial" panose="020B0604020202020204"/>
                <a:cs typeface="Arial" panose="020B0604020202020204"/>
              </a:rPr>
              <a:t>Các </a:t>
            </a:r>
            <a:r>
              <a:rPr sz="3100" spc="85" dirty="0">
                <a:latin typeface="Arial" panose="020B0604020202020204"/>
                <a:cs typeface="Arial" panose="020B0604020202020204"/>
              </a:rPr>
              <a:t>ứng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dụng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thực </a:t>
            </a:r>
            <a:r>
              <a:rPr sz="3100" spc="185" dirty="0">
                <a:latin typeface="Arial" panose="020B0604020202020204"/>
                <a:cs typeface="Arial" panose="020B0604020202020204"/>
              </a:rPr>
              <a:t>tế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của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bộ </a:t>
            </a:r>
            <a:r>
              <a:rPr sz="3100" spc="-10" dirty="0">
                <a:latin typeface="Arial" panose="020B0604020202020204"/>
                <a:cs typeface="Arial" panose="020B0604020202020204"/>
              </a:rPr>
              <a:t>dữ 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 </a:t>
            </a:r>
            <a:r>
              <a:rPr sz="3100" spc="160" dirty="0">
                <a:latin typeface="Arial" panose="020B0604020202020204"/>
                <a:cs typeface="Arial" panose="020B0604020202020204"/>
              </a:rPr>
              <a:t>này </a:t>
            </a:r>
            <a:r>
              <a:rPr sz="3100" spc="190" dirty="0">
                <a:latin typeface="Arial" panose="020B0604020202020204"/>
                <a:cs typeface="Arial" panose="020B0604020202020204"/>
              </a:rPr>
              <a:t>có thể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là </a:t>
            </a:r>
            <a:r>
              <a:rPr sz="3100" spc="114" dirty="0">
                <a:latin typeface="Arial" panose="020B0604020202020204"/>
                <a:cs typeface="Arial" panose="020B0604020202020204"/>
              </a:rPr>
              <a:t>việc </a:t>
            </a:r>
            <a:r>
              <a:rPr sz="3100" spc="25" dirty="0">
                <a:latin typeface="Arial" panose="020B0604020202020204"/>
                <a:cs typeface="Arial" panose="020B0604020202020204"/>
              </a:rPr>
              <a:t>dự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đoán </a:t>
            </a:r>
            <a:r>
              <a:rPr sz="3100" spc="190" dirty="0">
                <a:latin typeface="Arial" panose="020B0604020202020204"/>
                <a:cs typeface="Arial" panose="020B0604020202020204"/>
              </a:rPr>
              <a:t>có 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hao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tổn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60" dirty="0">
                <a:latin typeface="Arial" panose="020B0604020202020204"/>
                <a:cs typeface="Arial" panose="020B0604020202020204"/>
              </a:rPr>
              <a:t>nguyên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liêu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của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25" dirty="0">
                <a:latin typeface="Arial" panose="020B0604020202020204"/>
                <a:cs typeface="Arial" panose="020B0604020202020204"/>
              </a:rPr>
              <a:t>các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loại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0" dirty="0">
                <a:latin typeface="Arial" panose="020B0604020202020204"/>
                <a:cs typeface="Arial" panose="020B0604020202020204"/>
              </a:rPr>
              <a:t>xe  </a:t>
            </a:r>
            <a:r>
              <a:rPr sz="3100" dirty="0">
                <a:latin typeface="Arial" panose="020B0604020202020204"/>
                <a:cs typeface="Arial" panose="020B0604020202020204"/>
              </a:rPr>
              <a:t>hơi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5" dirty="0">
                <a:latin typeface="Arial" panose="020B0604020202020204"/>
                <a:cs typeface="Arial" panose="020B0604020202020204"/>
              </a:rPr>
              <a:t>khác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0" dirty="0">
                <a:latin typeface="Arial" panose="020B0604020202020204"/>
                <a:cs typeface="Arial" panose="020B0604020202020204"/>
              </a:rPr>
              <a:t>nhau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5" dirty="0">
                <a:latin typeface="Arial" panose="020B0604020202020204"/>
                <a:cs typeface="Arial" panose="020B0604020202020204"/>
              </a:rPr>
              <a:t>trong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05" dirty="0">
                <a:latin typeface="Arial" panose="020B0604020202020204"/>
                <a:cs typeface="Arial" panose="020B0604020202020204"/>
              </a:rPr>
              <a:t>điều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45" dirty="0">
                <a:latin typeface="Arial" panose="020B0604020202020204"/>
                <a:cs typeface="Arial" panose="020B0604020202020204"/>
              </a:rPr>
              <a:t>kiện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65" dirty="0">
                <a:latin typeface="Arial" panose="020B0604020202020204"/>
                <a:cs typeface="Arial" panose="020B0604020202020204"/>
              </a:rPr>
              <a:t>đô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0" dirty="0">
                <a:latin typeface="Arial" panose="020B0604020202020204"/>
                <a:cs typeface="Arial" panose="020B0604020202020204"/>
              </a:rPr>
              <a:t>thị 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để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giúp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" dirty="0">
                <a:latin typeface="Arial" panose="020B0604020202020204"/>
                <a:cs typeface="Arial" panose="020B0604020202020204"/>
              </a:rPr>
              <a:t>người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tiêu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5" dirty="0">
                <a:latin typeface="Arial" panose="020B0604020202020204"/>
                <a:cs typeface="Arial" panose="020B0604020202020204"/>
              </a:rPr>
              <a:t>dùng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25" dirty="0">
                <a:latin typeface="Arial" panose="020B0604020202020204"/>
                <a:cs typeface="Arial" panose="020B0604020202020204"/>
              </a:rPr>
              <a:t>các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0" dirty="0">
                <a:latin typeface="Arial" panose="020B0604020202020204"/>
                <a:cs typeface="Arial" panose="020B0604020202020204"/>
              </a:rPr>
              <a:t>nhà 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sản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85" dirty="0">
                <a:latin typeface="Arial" panose="020B0604020202020204"/>
                <a:cs typeface="Arial" panose="020B0604020202020204"/>
              </a:rPr>
              <a:t>xuất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45" dirty="0">
                <a:latin typeface="Arial" panose="020B0604020202020204"/>
                <a:cs typeface="Arial" panose="020B0604020202020204"/>
              </a:rPr>
              <a:t>ô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tô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40" dirty="0">
                <a:latin typeface="Arial" panose="020B0604020202020204"/>
                <a:cs typeface="Arial" panose="020B0604020202020204"/>
              </a:rPr>
              <a:t>cải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50" dirty="0">
                <a:latin typeface="Arial" panose="020B0604020202020204"/>
                <a:cs typeface="Arial" panose="020B0604020202020204"/>
              </a:rPr>
              <a:t>thiện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hiệu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90" dirty="0">
                <a:latin typeface="Arial" panose="020B0604020202020204"/>
                <a:cs typeface="Arial" panose="020B0604020202020204"/>
              </a:rPr>
              <a:t>quả</a:t>
            </a:r>
            <a:r>
              <a:rPr sz="31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0" dirty="0">
                <a:latin typeface="Arial" panose="020B0604020202020204"/>
                <a:cs typeface="Arial" panose="020B0604020202020204"/>
              </a:rPr>
              <a:t>tiêu  </a:t>
            </a:r>
            <a:r>
              <a:rPr sz="3100" spc="210" dirty="0">
                <a:latin typeface="Arial" panose="020B0604020202020204"/>
                <a:cs typeface="Arial" panose="020B0604020202020204"/>
              </a:rPr>
              <a:t>thụ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35" dirty="0">
                <a:latin typeface="Arial" panose="020B0604020202020204"/>
                <a:cs typeface="Arial" panose="020B0604020202020204"/>
              </a:rPr>
              <a:t>nhiên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10" dirty="0">
                <a:latin typeface="Arial" panose="020B0604020202020204"/>
                <a:cs typeface="Arial" panose="020B0604020202020204"/>
              </a:rPr>
              <a:t>liệu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75" dirty="0">
                <a:latin typeface="Arial" panose="020B0604020202020204"/>
                <a:cs typeface="Arial" panose="020B0604020202020204"/>
              </a:rPr>
              <a:t>và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80" dirty="0">
                <a:latin typeface="Arial" panose="020B0604020202020204"/>
                <a:cs typeface="Arial" panose="020B0604020202020204"/>
              </a:rPr>
              <a:t>bảo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120" dirty="0">
                <a:latin typeface="Arial" panose="020B0604020202020204"/>
                <a:cs typeface="Arial" panose="020B0604020202020204"/>
              </a:rPr>
              <a:t>vệ</a:t>
            </a:r>
            <a:r>
              <a:rPr sz="31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4" dirty="0">
                <a:latin typeface="Arial" panose="020B0604020202020204"/>
                <a:cs typeface="Arial" panose="020B0604020202020204"/>
              </a:rPr>
              <a:t>môi</a:t>
            </a:r>
            <a:r>
              <a:rPr sz="31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100" spc="20" dirty="0">
                <a:latin typeface="Arial" panose="020B0604020202020204"/>
                <a:cs typeface="Arial" panose="020B0604020202020204"/>
              </a:rPr>
              <a:t>trường.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20127"/>
            <a:ext cx="3612515" cy="798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50" spc="-225" dirty="0"/>
              <a:t>1.2. </a:t>
            </a:r>
            <a:r>
              <a:rPr sz="5050" spc="-155" dirty="0"/>
              <a:t>Giới</a:t>
            </a:r>
            <a:r>
              <a:rPr sz="5050" spc="-330" dirty="0"/>
              <a:t> </a:t>
            </a:r>
            <a:r>
              <a:rPr sz="5050" spc="345" dirty="0"/>
              <a:t>hạn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1181926" y="4452580"/>
            <a:ext cx="6800850" cy="22796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spc="110" dirty="0">
                <a:latin typeface="Arial" panose="020B0604020202020204"/>
                <a:cs typeface="Arial" panose="020B0604020202020204"/>
              </a:rPr>
              <a:t>Nguồn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6000"/>
              </a:lnSpc>
              <a:spcBef>
                <a:spcPts val="745"/>
              </a:spcBef>
            </a:pPr>
            <a:r>
              <a:rPr sz="2800" spc="-140" dirty="0">
                <a:latin typeface="Arial" panose="020B0604020202020204"/>
                <a:cs typeface="Arial" panose="020B0604020202020204"/>
              </a:rPr>
              <a:t>Dữ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được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lấy: 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https://archive.ics.uci.edu/ml/datasets.  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php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6722" y="5438119"/>
            <a:ext cx="142875" cy="142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26722" y="5933419"/>
            <a:ext cx="142875" cy="142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26722" y="6428719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26722" y="6924019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26722" y="7419319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26722" y="7914619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66372" y="4452580"/>
            <a:ext cx="3175635" cy="37655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16585" marR="5080" indent="-604520">
              <a:lnSpc>
                <a:spcPct val="125000"/>
              </a:lnSpc>
              <a:spcBef>
                <a:spcPts val="615"/>
              </a:spcBef>
            </a:pPr>
            <a:r>
              <a:rPr sz="3200" spc="125" dirty="0">
                <a:latin typeface="Arial" panose="020B0604020202020204"/>
                <a:cs typeface="Arial" panose="020B0604020202020204"/>
              </a:rPr>
              <a:t>Các </a:t>
            </a:r>
            <a:r>
              <a:rPr sz="3200" spc="254" dirty="0">
                <a:latin typeface="Arial" panose="020B0604020202020204"/>
                <a:cs typeface="Arial" panose="020B0604020202020204"/>
              </a:rPr>
              <a:t>thuật </a:t>
            </a:r>
            <a:r>
              <a:rPr sz="3200" spc="215" dirty="0">
                <a:latin typeface="Arial" panose="020B0604020202020204"/>
                <a:cs typeface="Arial" panose="020B0604020202020204"/>
              </a:rPr>
              <a:t>toán 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Neural</a:t>
            </a:r>
            <a:r>
              <a:rPr sz="28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network  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SVM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</a:pPr>
            <a:r>
              <a:rPr sz="2800" spc="-35" dirty="0">
                <a:latin typeface="Arial" panose="020B0604020202020204"/>
                <a:cs typeface="Arial" panose="020B0604020202020204"/>
              </a:rPr>
              <a:t>kNN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16585" marR="73660">
              <a:lnSpc>
                <a:spcPct val="116000"/>
              </a:lnSpc>
            </a:pPr>
            <a:r>
              <a:rPr sz="2800" spc="45" dirty="0">
                <a:latin typeface="Arial" panose="020B0604020202020204"/>
                <a:cs typeface="Arial" panose="020B0604020202020204"/>
              </a:rPr>
              <a:t>Naïve </a:t>
            </a:r>
            <a:r>
              <a:rPr sz="2800" spc="40" dirty="0">
                <a:latin typeface="Arial" panose="020B0604020202020204"/>
                <a:cs typeface="Arial" panose="020B0604020202020204"/>
              </a:rPr>
              <a:t>Bayes  </a:t>
            </a:r>
            <a:r>
              <a:rPr sz="2800" spc="-340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175" dirty="0">
                <a:latin typeface="Arial" panose="020B0604020202020204"/>
                <a:cs typeface="Arial" panose="020B0604020202020204"/>
              </a:rPr>
              <a:t>n</a:t>
            </a:r>
            <a:r>
              <a:rPr sz="2800" spc="180" dirty="0">
                <a:latin typeface="Arial" panose="020B0604020202020204"/>
                <a:cs typeface="Arial" panose="020B0604020202020204"/>
              </a:rPr>
              <a:t>d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o</a:t>
            </a:r>
            <a:r>
              <a:rPr sz="2800" spc="450" dirty="0">
                <a:latin typeface="Arial" panose="020B0604020202020204"/>
                <a:cs typeface="Arial" panose="020B0604020202020204"/>
              </a:rPr>
              <a:t>m</a:t>
            </a:r>
            <a:r>
              <a:rPr sz="2800" spc="-260" dirty="0">
                <a:latin typeface="Arial" panose="020B0604020202020204"/>
                <a:cs typeface="Arial" panose="020B0604020202020204"/>
              </a:rPr>
              <a:t>F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o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e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800" spc="240" dirty="0">
                <a:latin typeface="Arial" panose="020B0604020202020204"/>
                <a:cs typeface="Arial" panose="020B0604020202020204"/>
              </a:rPr>
              <a:t>t  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Decision</a:t>
            </a:r>
            <a:r>
              <a:rPr sz="28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061" y="424872"/>
            <a:ext cx="17287859" cy="9439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5044" y="4748283"/>
            <a:ext cx="603821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2.</a:t>
            </a:r>
            <a:r>
              <a:rPr spc="-285" dirty="0"/>
              <a:t> </a:t>
            </a:r>
            <a:r>
              <a:rPr spc="275" dirty="0"/>
              <a:t>Chuẩn</a:t>
            </a:r>
            <a:r>
              <a:rPr spc="-285" dirty="0"/>
              <a:t> </a:t>
            </a:r>
            <a:r>
              <a:rPr spc="160" dirty="0"/>
              <a:t>bị</a:t>
            </a:r>
            <a:r>
              <a:rPr spc="-285" dirty="0"/>
              <a:t> </a:t>
            </a:r>
            <a:r>
              <a:rPr spc="-10" dirty="0"/>
              <a:t>dữ</a:t>
            </a:r>
            <a:r>
              <a:rPr spc="-285" dirty="0"/>
              <a:t> </a:t>
            </a:r>
            <a:r>
              <a:rPr spc="195" dirty="0"/>
              <a:t>liệu</a:t>
            </a:r>
            <a:endParaRPr spc="19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095" cy="10287000"/>
          </a:xfrm>
          <a:custGeom>
            <a:avLst/>
            <a:gdLst/>
            <a:ahLst/>
            <a:cxnLst/>
            <a:rect l="l" t="t" r="r" b="b"/>
            <a:pathLst>
              <a:path w="9142095" h="10287000">
                <a:moveTo>
                  <a:pt x="9141915" y="10287001"/>
                </a:moveTo>
                <a:lnTo>
                  <a:pt x="0" y="10287001"/>
                </a:lnTo>
                <a:lnTo>
                  <a:pt x="0" y="0"/>
                </a:lnTo>
                <a:lnTo>
                  <a:pt x="9141915" y="0"/>
                </a:lnTo>
                <a:lnTo>
                  <a:pt x="9141915" y="10287001"/>
                </a:lnTo>
                <a:close/>
              </a:path>
            </a:pathLst>
          </a:custGeom>
          <a:solidFill>
            <a:srgbClr val="D8E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400" y="1419595"/>
            <a:ext cx="5816600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5200" spc="100" dirty="0"/>
              <a:t>Quy </a:t>
            </a:r>
            <a:r>
              <a:rPr sz="5200" spc="150" dirty="0"/>
              <a:t>trình </a:t>
            </a:r>
            <a:r>
              <a:rPr sz="5200" spc="505" dirty="0"/>
              <a:t>gồm</a:t>
            </a:r>
            <a:r>
              <a:rPr sz="5200" spc="-1055" dirty="0"/>
              <a:t> </a:t>
            </a:r>
            <a:r>
              <a:rPr sz="5200" spc="400" dirty="0"/>
              <a:t>các  </a:t>
            </a:r>
            <a:r>
              <a:rPr sz="5200" spc="70" dirty="0"/>
              <a:t>bước</a:t>
            </a:r>
            <a:r>
              <a:rPr sz="5200" spc="-250" dirty="0"/>
              <a:t> </a:t>
            </a:r>
            <a:r>
              <a:rPr sz="5200" spc="135" dirty="0"/>
              <a:t>sau: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0818314" y="2799469"/>
            <a:ext cx="307403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2806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34645" algn="l"/>
              </a:tabLst>
            </a:pPr>
            <a:r>
              <a:rPr sz="2800" spc="85" dirty="0">
                <a:latin typeface="Arial" panose="020B0604020202020204"/>
                <a:cs typeface="Arial" panose="020B0604020202020204"/>
              </a:rPr>
              <a:t>Thu </a:t>
            </a:r>
            <a:r>
              <a:rPr sz="2800" spc="195" dirty="0">
                <a:latin typeface="Arial" panose="020B0604020202020204"/>
                <a:cs typeface="Arial" panose="020B0604020202020204"/>
              </a:rPr>
              <a:t>thập</a:t>
            </a:r>
            <a:r>
              <a:rPr sz="2800" spc="-5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4010" indent="-320675">
              <a:lnSpc>
                <a:spcPct val="100000"/>
              </a:lnSpc>
              <a:spcBef>
                <a:spcPts val="3540"/>
              </a:spcBef>
              <a:buAutoNum type="arabicPeriod"/>
              <a:tabLst>
                <a:tab pos="334645" algn="l"/>
              </a:tabLst>
            </a:pPr>
            <a:r>
              <a:rPr sz="2800" spc="185" dirty="0">
                <a:latin typeface="Arial" panose="020B0604020202020204"/>
                <a:cs typeface="Arial" panose="020B0604020202020204"/>
              </a:rPr>
              <a:t>Thăm</a:t>
            </a:r>
            <a:r>
              <a:rPr sz="28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5" dirty="0">
                <a:latin typeface="Arial" panose="020B0604020202020204"/>
                <a:cs typeface="Arial" panose="020B0604020202020204"/>
              </a:rPr>
              <a:t>dò</a:t>
            </a:r>
            <a:r>
              <a:rPr sz="2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34010" indent="-321945">
              <a:lnSpc>
                <a:spcPct val="100000"/>
              </a:lnSpc>
              <a:spcBef>
                <a:spcPts val="3540"/>
              </a:spcBef>
              <a:buAutoNum type="arabicPeriod"/>
              <a:tabLst>
                <a:tab pos="334645" algn="l"/>
              </a:tabLst>
            </a:pPr>
            <a:r>
              <a:rPr sz="2800" spc="-180" dirty="0">
                <a:latin typeface="Arial" panose="020B0604020202020204"/>
                <a:cs typeface="Arial" panose="020B0604020202020204"/>
              </a:rPr>
              <a:t>Sơ </a:t>
            </a:r>
            <a:r>
              <a:rPr sz="2800" spc="160" dirty="0">
                <a:latin typeface="Arial" panose="020B0604020202020204"/>
                <a:cs typeface="Arial" panose="020B0604020202020204"/>
              </a:rPr>
              <a:t>chế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dữ</a:t>
            </a:r>
            <a:r>
              <a:rPr sz="2800" spc="-4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liệu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5026</Words>
  <Application>WPS Presentation</Application>
  <PresentationFormat>On-screen Show (4:3)</PresentationFormat>
  <Paragraphs>188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Thành viên của nhóm</vt:lpstr>
      <vt:lpstr>Nội dung</vt:lpstr>
      <vt:lpstr>Giới thiệu</vt:lpstr>
      <vt:lpstr>Tổng quát</vt:lpstr>
      <vt:lpstr>1.1. Mục tiêu</vt:lpstr>
      <vt:lpstr>1.2. Giới hạn</vt:lpstr>
      <vt:lpstr>2. Chuẩn bị dữ liệu</vt:lpstr>
      <vt:lpstr>Quy trình gồm các  bước sau:</vt:lpstr>
      <vt:lpstr>Thu thập dữ liệu từ các đặc  trưng quay quanh mức tiêu  thụ nhiên liệu của xe hơi</vt:lpstr>
      <vt:lpstr>2.2. Thăm dò dữ  liệu</vt:lpstr>
      <vt:lpstr>PowerPoint 演示文稿</vt:lpstr>
      <vt:lpstr>PowerPoint 演示文稿</vt:lpstr>
      <vt:lpstr>PowerPoint 演示文稿</vt:lpstr>
      <vt:lpstr>PowerPoint 演示文稿</vt:lpstr>
      <vt:lpstr>Các đặc trưng dung tích động cơ, mã lực và  tkhối lướng có phân phối đồng đều.</vt:lpstr>
      <vt:lpstr>2.3. Tiền xử lí</vt:lpstr>
      <vt:lpstr>3. XÂY DỰNG  VÀ ĐÁNH GIÁ  MÔ HÌNH</vt:lpstr>
      <vt:lpstr>3. XÂY DỰNG VÀ  ĐÁNH GIÁ MÔ HÌNH</vt:lpstr>
      <vt:lpstr>3. XÂY DỰNG VÀ ĐÁNH GIÁ MÔ HÌNH</vt:lpstr>
      <vt:lpstr>3. XÂY DỰNG VÀ ĐÁNH GIÁ MÔ HÌNH</vt:lpstr>
      <vt:lpstr>3. XÂY DỰNG VÀ ĐÁNH GIÁ MÔ HÌNH</vt:lpstr>
      <vt:lpstr>3.1. SVM: clf=SVC(kernel='linear', C=5)</vt:lpstr>
      <vt:lpstr>3.2. KNN: clf=KNeighborsClassifier(n_neighbors=5, weights='distance')</vt:lpstr>
      <vt:lpstr>3.3. Naïve Bayes: clf = GaussianNB()</vt:lpstr>
      <vt:lpstr>3.4.	RandomForest: clf =  RandomForestClassifier(n_estimators=100, random_state=0)</vt:lpstr>
      <vt:lpstr>3.5.Decision Tree: clf = DecisionTreeClassifier()</vt:lpstr>
      <vt:lpstr>Mô hình được huấn luyện trong 50 epoch với kích thước lô là 32.</vt:lpstr>
      <vt:lpstr>4. Kết luận</vt:lpstr>
      <vt:lpstr>4.1 Đánh giá giữa các mô hình</vt:lpstr>
      <vt:lpstr>4.1 Đánh giá giữa các mô hình</vt:lpstr>
      <vt:lpstr>PowerPoint 演示文稿</vt:lpstr>
      <vt:lpstr>PowerPoint 演示文稿</vt:lpstr>
      <vt:lpstr>PowerPoint 演示文稿</vt:lpstr>
      <vt:lpstr>Cảm ơn thầy đã lắng  nghe!!!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trần đình minh tiến</dc:creator>
  <cp:keywords>DAFiHrv2w5E,BAFPqMZ20A4</cp:keywords>
  <cp:lastModifiedBy>MINH TIEN</cp:lastModifiedBy>
  <cp:revision>1</cp:revision>
  <dcterms:created xsi:type="dcterms:W3CDTF">2023-05-17T06:10:06Z</dcterms:created>
  <dcterms:modified xsi:type="dcterms:W3CDTF">2023-05-17T06:10:06Z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2023-05-17T07:00:00Z</vt:filetime>
  </property>
  <property fmtid="{D5CDD505-2E9C-101B-9397-08002B2CF9AE}" pid="3" name="Creator">
    <vt:lpwstr>Canva</vt:lpwstr>
  </property>
  <property fmtid="{D5CDD505-2E9C-101B-9397-08002B2CF9AE}" pid="4" name="LastSaved">
    <vt:filetime>2023-05-17T07:00:00Z</vt:filetime>
  </property>
  <property fmtid="{D5CDD505-2E9C-101B-9397-08002B2CF9AE}" pid="5" name="ICV">
    <vt:lpwstr>7F0E465A64D442D4A27C35C236419D32</vt:lpwstr>
  </property>
  <property fmtid="{D5CDD505-2E9C-101B-9397-08002B2CF9AE}" pid="6" name="KSOProductBuildVer">
    <vt:lpwstr>1033-11.2.0.11537</vt:lpwstr>
  </property>
</Properties>
</file>