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1F795-7351-41B2-BD29-E89525F5A19B}" v="1" dt="2020-10-25T21:16:01.387"/>
    <p1510:client id="{D8DB7E61-C9D8-447E-8D91-E73C0B8BB458}" v="1222" dt="2020-10-22T15:55:03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N-DANIEL PĂTROESCU" userId="S::ion.patroescu@stud.ubbcluj.ro::e248fd10-0b29-4e46-91d9-8da593e6beec" providerId="AD" clId="Web-{6901F795-7351-41B2-BD29-E89525F5A19B}"/>
    <pc:docChg chg="addSld">
      <pc:chgData name="ION-DANIEL PĂTROESCU" userId="S::ion.patroescu@stud.ubbcluj.ro::e248fd10-0b29-4e46-91d9-8da593e6beec" providerId="AD" clId="Web-{6901F795-7351-41B2-BD29-E89525F5A19B}" dt="2020-10-25T21:16:01.387" v="0"/>
      <pc:docMkLst>
        <pc:docMk/>
      </pc:docMkLst>
      <pc:sldChg chg="new">
        <pc:chgData name="ION-DANIEL PĂTROESCU" userId="S::ion.patroescu@stud.ubbcluj.ro::e248fd10-0b29-4e46-91d9-8da593e6beec" providerId="AD" clId="Web-{6901F795-7351-41B2-BD29-E89525F5A19B}" dt="2020-10-25T21:16:01.387" v="0"/>
        <pc:sldMkLst>
          <pc:docMk/>
          <pc:sldMk cId="1033853109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316" y="802298"/>
            <a:ext cx="10207536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Tema seminar </a:t>
            </a:r>
            <a:br>
              <a:rPr lang="en-US" dirty="0"/>
            </a:b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computationala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951" y="3531204"/>
            <a:ext cx="10123901" cy="977621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 err="1"/>
              <a:t>Problema</a:t>
            </a:r>
            <a:r>
              <a:rPr lang="en-US" dirty="0"/>
              <a:t> 9.1.1.5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979D2A7-C2A3-45B5-91D1-B05004A31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98849"/>
              </p:ext>
            </p:extLst>
          </p:nvPr>
        </p:nvGraphicFramePr>
        <p:xfrm>
          <a:off x="446048" y="2053682"/>
          <a:ext cx="8203895" cy="362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779">
                  <a:extLst>
                    <a:ext uri="{9D8B030D-6E8A-4147-A177-3AD203B41FA5}">
                      <a16:colId xmlns:a16="http://schemas.microsoft.com/office/drawing/2014/main" val="4238590555"/>
                    </a:ext>
                  </a:extLst>
                </a:gridCol>
                <a:gridCol w="1640779">
                  <a:extLst>
                    <a:ext uri="{9D8B030D-6E8A-4147-A177-3AD203B41FA5}">
                      <a16:colId xmlns:a16="http://schemas.microsoft.com/office/drawing/2014/main" val="2890240506"/>
                    </a:ext>
                  </a:extLst>
                </a:gridCol>
                <a:gridCol w="1640779">
                  <a:extLst>
                    <a:ext uri="{9D8B030D-6E8A-4147-A177-3AD203B41FA5}">
                      <a16:colId xmlns:a16="http://schemas.microsoft.com/office/drawing/2014/main" val="204791898"/>
                    </a:ext>
                  </a:extLst>
                </a:gridCol>
                <a:gridCol w="1640779">
                  <a:extLst>
                    <a:ext uri="{9D8B030D-6E8A-4147-A177-3AD203B41FA5}">
                      <a16:colId xmlns:a16="http://schemas.microsoft.com/office/drawing/2014/main" val="359011248"/>
                    </a:ext>
                  </a:extLst>
                </a:gridCol>
                <a:gridCol w="1640779">
                  <a:extLst>
                    <a:ext uri="{9D8B030D-6E8A-4147-A177-3AD203B41FA5}">
                      <a16:colId xmlns:a16="http://schemas.microsoft.com/office/drawing/2014/main" val="2813952785"/>
                    </a:ext>
                  </a:extLst>
                </a:gridCol>
              </a:tblGrid>
              <a:tr h="7248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( p ↓ q)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p ↑ ( p ↓ q)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357333"/>
                  </a:ext>
                </a:extLst>
              </a:tr>
              <a:tr h="7248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i1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633071"/>
                  </a:ext>
                </a:extLst>
              </a:tr>
              <a:tr h="7248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i2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508631"/>
                  </a:ext>
                </a:extLst>
              </a:tr>
              <a:tr h="7248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i3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087178"/>
                  </a:ext>
                </a:extLst>
              </a:tr>
              <a:tr h="7248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i4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9800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04FC54-9921-41C4-BD77-CA1CBD38596A}"/>
              </a:ext>
            </a:extLst>
          </p:cNvPr>
          <p:cNvSpPr txBox="1"/>
          <p:nvPr/>
        </p:nvSpPr>
        <p:spPr>
          <a:xfrm>
            <a:off x="496230" y="273205"/>
            <a:ext cx="72036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Folosind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metoda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tabelelor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adevăr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verificaţi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r>
              <a:rPr lang="en-US" dirty="0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 are loc </a:t>
            </a:r>
            <a:r>
              <a:rPr lang="en-US" dirty="0" err="1">
                <a:ea typeface="+mn-lt"/>
                <a:cs typeface="+mn-lt"/>
              </a:rPr>
              <a:t>proprietatea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absorbţie</a:t>
            </a:r>
            <a:r>
              <a:rPr lang="en-US" dirty="0">
                <a:ea typeface="+mn-lt"/>
                <a:cs typeface="+mn-lt"/>
              </a:rPr>
              <a:t>: p ↑ ( p ↓ q) ≡ p</a:t>
            </a:r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60488E93-D231-4570-A8B8-911292D2C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641221"/>
              </p:ext>
            </p:extLst>
          </p:nvPr>
        </p:nvGraphicFramePr>
        <p:xfrm>
          <a:off x="5733585" y="2908609"/>
          <a:ext cx="742657" cy="4646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2657">
                  <a:extLst>
                    <a:ext uri="{9D8B030D-6E8A-4147-A177-3AD203B41FA5}">
                      <a16:colId xmlns:a16="http://schemas.microsoft.com/office/drawing/2014/main" val="1086797618"/>
                    </a:ext>
                  </a:extLst>
                </a:gridCol>
              </a:tblGrid>
              <a:tr h="4646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1305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856A8B-A692-49C6-9313-E61AE6095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831244"/>
              </p:ext>
            </p:extLst>
          </p:nvPr>
        </p:nvGraphicFramePr>
        <p:xfrm>
          <a:off x="5746595" y="3627862"/>
          <a:ext cx="742657" cy="4646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2657">
                  <a:extLst>
                    <a:ext uri="{9D8B030D-6E8A-4147-A177-3AD203B41FA5}">
                      <a16:colId xmlns:a16="http://schemas.microsoft.com/office/drawing/2014/main" val="1086797618"/>
                    </a:ext>
                  </a:extLst>
                </a:gridCol>
              </a:tblGrid>
              <a:tr h="4646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13051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FEC41E53-F006-4BF4-96C4-0C386C779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918227"/>
              </p:ext>
            </p:extLst>
          </p:nvPr>
        </p:nvGraphicFramePr>
        <p:xfrm>
          <a:off x="5746594" y="4315521"/>
          <a:ext cx="742657" cy="4646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2657">
                  <a:extLst>
                    <a:ext uri="{9D8B030D-6E8A-4147-A177-3AD203B41FA5}">
                      <a16:colId xmlns:a16="http://schemas.microsoft.com/office/drawing/2014/main" val="1086797618"/>
                    </a:ext>
                  </a:extLst>
                </a:gridCol>
              </a:tblGrid>
              <a:tr h="4646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13051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42040FF2-DE64-4E45-B42E-B1A79A070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61573"/>
              </p:ext>
            </p:extLst>
          </p:nvPr>
        </p:nvGraphicFramePr>
        <p:xfrm>
          <a:off x="5755888" y="5058936"/>
          <a:ext cx="742657" cy="4646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2657">
                  <a:extLst>
                    <a:ext uri="{9D8B030D-6E8A-4147-A177-3AD203B41FA5}">
                      <a16:colId xmlns:a16="http://schemas.microsoft.com/office/drawing/2014/main" val="1086797618"/>
                    </a:ext>
                  </a:extLst>
                </a:gridCol>
              </a:tblGrid>
              <a:tr h="4646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13051"/>
                  </a:ext>
                </a:extLst>
              </a:tr>
            </a:tbl>
          </a:graphicData>
        </a:graphic>
      </p:graphicFrame>
      <p:graphicFrame>
        <p:nvGraphicFramePr>
          <p:cNvPr id="28" name="Table 8">
            <a:extLst>
              <a:ext uri="{FF2B5EF4-FFF2-40B4-BE49-F238E27FC236}">
                <a16:creationId xmlns:a16="http://schemas.microsoft.com/office/drawing/2014/main" id="{A7161EA1-AF13-4346-96BF-B85B60C68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32"/>
              </p:ext>
            </p:extLst>
          </p:nvPr>
        </p:nvGraphicFramePr>
        <p:xfrm>
          <a:off x="7428571" y="2921619"/>
          <a:ext cx="742657" cy="4646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2657">
                  <a:extLst>
                    <a:ext uri="{9D8B030D-6E8A-4147-A177-3AD203B41FA5}">
                      <a16:colId xmlns:a16="http://schemas.microsoft.com/office/drawing/2014/main" val="1086797618"/>
                    </a:ext>
                  </a:extLst>
                </a:gridCol>
              </a:tblGrid>
              <a:tr h="4646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13051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720EB887-4011-4029-8A20-F3A3DC85F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1131"/>
              </p:ext>
            </p:extLst>
          </p:nvPr>
        </p:nvGraphicFramePr>
        <p:xfrm>
          <a:off x="7419277" y="3618570"/>
          <a:ext cx="742657" cy="4646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2657">
                  <a:extLst>
                    <a:ext uri="{9D8B030D-6E8A-4147-A177-3AD203B41FA5}">
                      <a16:colId xmlns:a16="http://schemas.microsoft.com/office/drawing/2014/main" val="1086797618"/>
                    </a:ext>
                  </a:extLst>
                </a:gridCol>
              </a:tblGrid>
              <a:tr h="4646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13051"/>
                  </a:ext>
                </a:extLst>
              </a:tr>
            </a:tbl>
          </a:graphicData>
        </a:graphic>
      </p:graphicFrame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F0675EC7-D460-4331-80B2-31FB4D228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09103"/>
              </p:ext>
            </p:extLst>
          </p:nvPr>
        </p:nvGraphicFramePr>
        <p:xfrm>
          <a:off x="7437863" y="4361985"/>
          <a:ext cx="742657" cy="4646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2657">
                  <a:extLst>
                    <a:ext uri="{9D8B030D-6E8A-4147-A177-3AD203B41FA5}">
                      <a16:colId xmlns:a16="http://schemas.microsoft.com/office/drawing/2014/main" val="1086797618"/>
                    </a:ext>
                  </a:extLst>
                </a:gridCol>
              </a:tblGrid>
              <a:tr h="4646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13051"/>
                  </a:ext>
                </a:extLst>
              </a:tr>
            </a:tbl>
          </a:graphicData>
        </a:graphic>
      </p:graphicFrame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EA815352-7EA0-4D32-BEE3-68C411A18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58534"/>
              </p:ext>
            </p:extLst>
          </p:nvPr>
        </p:nvGraphicFramePr>
        <p:xfrm>
          <a:off x="7447156" y="5068229"/>
          <a:ext cx="742657" cy="4646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2657">
                  <a:extLst>
                    <a:ext uri="{9D8B030D-6E8A-4147-A177-3AD203B41FA5}">
                      <a16:colId xmlns:a16="http://schemas.microsoft.com/office/drawing/2014/main" val="1086797618"/>
                    </a:ext>
                  </a:extLst>
                </a:gridCol>
              </a:tblGrid>
              <a:tr h="4646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13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11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85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DE4B42-190D-47F2-885F-015EE5F4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62659"/>
              </p:ext>
            </p:extLst>
          </p:nvPr>
        </p:nvGraphicFramePr>
        <p:xfrm>
          <a:off x="925389" y="1469430"/>
          <a:ext cx="1903466" cy="371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466">
                  <a:extLst>
                    <a:ext uri="{9D8B030D-6E8A-4147-A177-3AD203B41FA5}">
                      <a16:colId xmlns:a16="http://schemas.microsoft.com/office/drawing/2014/main" val="1100737416"/>
                    </a:ext>
                  </a:extLst>
                </a:gridCol>
              </a:tblGrid>
              <a:tr h="7429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p​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792718"/>
                  </a:ext>
                </a:extLst>
              </a:tr>
              <a:tr h="7429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T​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912913"/>
                  </a:ext>
                </a:extLst>
              </a:tr>
              <a:tr h="7429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T​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500814"/>
                  </a:ext>
                </a:extLst>
              </a:tr>
              <a:tr h="7429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F​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1696106"/>
                  </a:ext>
                </a:extLst>
              </a:tr>
              <a:tr h="7429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F​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85656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151070-89D3-4F91-8EB8-91A71DB23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25557"/>
              </p:ext>
            </p:extLst>
          </p:nvPr>
        </p:nvGraphicFramePr>
        <p:xfrm>
          <a:off x="4468967" y="1469430"/>
          <a:ext cx="1971675" cy="371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565003232"/>
                    </a:ext>
                  </a:extLst>
                </a:gridCol>
              </a:tblGrid>
              <a:tr h="7429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Gill Sans MT"/>
                        </a:rPr>
                        <a:t>p ↑ ( p ↓ q)</a:t>
                      </a:r>
                      <a:endParaRPr lang="en-US" sz="1800" b="0" i="0" u="none" strike="noStrike" noProof="0">
                        <a:latin typeface="Gill Sans M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446629"/>
                  </a:ext>
                </a:extLst>
              </a:tr>
              <a:tr h="7429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T​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112944"/>
                  </a:ext>
                </a:extLst>
              </a:tr>
              <a:tr h="7429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T​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16535"/>
                  </a:ext>
                </a:extLst>
              </a:tr>
              <a:tr h="7429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T​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785639"/>
                  </a:ext>
                </a:extLst>
              </a:tr>
              <a:tr h="7429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T​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5347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258AB3-6DDE-4A28-ABDA-05FF4878827F}"/>
              </a:ext>
            </a:extLst>
          </p:cNvPr>
          <p:cNvSpPr txBox="1"/>
          <p:nvPr/>
        </p:nvSpPr>
        <p:spPr>
          <a:xfrm>
            <a:off x="3321205" y="2754352"/>
            <a:ext cx="75456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>
                <a:ea typeface="+mn-lt"/>
                <a:cs typeface="+mn-lt"/>
              </a:rPr>
              <a:t>≠</a:t>
            </a:r>
            <a:endParaRPr lang="en-US" sz="6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60BB88-CF57-469E-ACA9-89790681E3B7}"/>
              </a:ext>
            </a:extLst>
          </p:cNvPr>
          <p:cNvSpPr txBox="1"/>
          <p:nvPr/>
        </p:nvSpPr>
        <p:spPr>
          <a:xfrm>
            <a:off x="899299" y="276689"/>
            <a:ext cx="77147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Tabelele de adevar pentru p si  </a:t>
            </a:r>
            <a:r>
              <a:rPr lang="en-US">
                <a:ea typeface="+mn-lt"/>
                <a:cs typeface="+mn-lt"/>
              </a:rPr>
              <a:t>p ↑ ( p ↓ q)</a:t>
            </a:r>
          </a:p>
          <a:p>
            <a:r>
              <a:rPr lang="en-US"/>
              <a:t>sunt diferite deci </a:t>
            </a:r>
            <a:r>
              <a:rPr lang="en-US">
                <a:ea typeface="+mn-lt"/>
                <a:cs typeface="+mn-lt"/>
              </a:rPr>
              <a:t>propietatea de absorptie p ↑ ( p ↓ q) ≡ p nu are loc.</a:t>
            </a:r>
          </a:p>
        </p:txBody>
      </p:sp>
    </p:spTree>
    <p:extLst>
      <p:ext uri="{BB962C8B-B14F-4D97-AF65-F5344CB8AC3E}">
        <p14:creationId xmlns:p14="http://schemas.microsoft.com/office/powerpoint/2010/main" val="87875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D2E06A-4FF7-4B7D-8569-CC3247AF5D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403047-CC70-44BE-A306-3D71D6AB1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2a090c-80d2-4674-aab9-e2f91f7b1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853F72-3608-42AD-A9DE-77B452CCD43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Gallery</vt:lpstr>
      <vt:lpstr>Tema seminar  logica computationala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395</cp:revision>
  <dcterms:created xsi:type="dcterms:W3CDTF">2020-10-22T13:24:56Z</dcterms:created>
  <dcterms:modified xsi:type="dcterms:W3CDTF">2020-10-25T21:16:01Z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