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18"/>
  </p:notesMasterIdLst>
  <p:sldIdLst>
    <p:sldId id="404" r:id="rId2"/>
    <p:sldId id="406" r:id="rId3"/>
    <p:sldId id="257" r:id="rId4"/>
    <p:sldId id="258" r:id="rId5"/>
    <p:sldId id="306" r:id="rId6"/>
    <p:sldId id="259" r:id="rId7"/>
    <p:sldId id="307" r:id="rId8"/>
    <p:sldId id="260" r:id="rId9"/>
    <p:sldId id="308" r:id="rId10"/>
    <p:sldId id="261" r:id="rId11"/>
    <p:sldId id="309" r:id="rId12"/>
    <p:sldId id="262" r:id="rId13"/>
    <p:sldId id="310" r:id="rId14"/>
    <p:sldId id="263" r:id="rId15"/>
    <p:sldId id="311" r:id="rId16"/>
    <p:sldId id="264" r:id="rId17"/>
    <p:sldId id="312" r:id="rId18"/>
    <p:sldId id="265" r:id="rId19"/>
    <p:sldId id="313" r:id="rId20"/>
    <p:sldId id="266" r:id="rId21"/>
    <p:sldId id="314" r:id="rId22"/>
    <p:sldId id="267" r:id="rId23"/>
    <p:sldId id="315" r:id="rId24"/>
    <p:sldId id="268" r:id="rId25"/>
    <p:sldId id="269" r:id="rId26"/>
    <p:sldId id="316" r:id="rId27"/>
    <p:sldId id="270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4" r:id="rId65"/>
    <p:sldId id="353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  <p:sldId id="385" r:id="rId97"/>
    <p:sldId id="386" r:id="rId98"/>
    <p:sldId id="387" r:id="rId99"/>
    <p:sldId id="407" r:id="rId100"/>
    <p:sldId id="388" r:id="rId101"/>
    <p:sldId id="396" r:id="rId102"/>
    <p:sldId id="389" r:id="rId103"/>
    <p:sldId id="397" r:id="rId104"/>
    <p:sldId id="390" r:id="rId105"/>
    <p:sldId id="398" r:id="rId106"/>
    <p:sldId id="391" r:id="rId107"/>
    <p:sldId id="399" r:id="rId108"/>
    <p:sldId id="392" r:id="rId109"/>
    <p:sldId id="400" r:id="rId110"/>
    <p:sldId id="393" r:id="rId111"/>
    <p:sldId id="401" r:id="rId112"/>
    <p:sldId id="394" r:id="rId113"/>
    <p:sldId id="402" r:id="rId114"/>
    <p:sldId id="395" r:id="rId115"/>
    <p:sldId id="403" r:id="rId116"/>
    <p:sldId id="405" r:id="rId1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il tematic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il mediu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ustomXml" Target="../customXml/item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customXml" Target="../customXml/item2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125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3D77-1E51-4451-BAD0-B1853DE83CE6}" type="datetimeFigureOut">
              <a:rPr lang="ro-RO" smtClean="0"/>
              <a:t>22.10.2020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AD6C9-7D81-49EF-8DCE-FBAB640E863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708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7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0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7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3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03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5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3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248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460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10/22/2020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6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46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C3B2DFF2-E074-41DA-AD5B-5A094292F8A9}"/>
              </a:ext>
            </a:extLst>
          </p:cNvPr>
          <p:cNvSpPr/>
          <p:nvPr/>
        </p:nvSpPr>
        <p:spPr>
          <a:xfrm>
            <a:off x="2002185" y="2205335"/>
            <a:ext cx="76752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LOGICĂ COMPUTAȚIONALĂ</a:t>
            </a:r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7876FD91-9738-4D5D-942F-119723C8E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64894"/>
              </p:ext>
            </p:extLst>
          </p:nvPr>
        </p:nvGraphicFramePr>
        <p:xfrm>
          <a:off x="361073" y="885960"/>
          <a:ext cx="257551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504">
                  <a:extLst>
                    <a:ext uri="{9D8B030D-6E8A-4147-A177-3AD203B41FA5}">
                      <a16:colId xmlns:a16="http://schemas.microsoft.com/office/drawing/2014/main" val="613668951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1044159624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45545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p∧q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7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4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1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4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05038"/>
                  </a:ext>
                </a:extLst>
              </a:tr>
            </a:tbl>
          </a:graphicData>
        </a:graphic>
      </p:graphicFrame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542198E-6C39-4660-AE39-31F876DFB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61704"/>
              </p:ext>
            </p:extLst>
          </p:nvPr>
        </p:nvGraphicFramePr>
        <p:xfrm>
          <a:off x="9007652" y="4431686"/>
          <a:ext cx="171700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504">
                  <a:extLst>
                    <a:ext uri="{9D8B030D-6E8A-4147-A177-3AD203B41FA5}">
                      <a16:colId xmlns:a16="http://schemas.microsoft.com/office/drawing/2014/main" val="1044159624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45545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┐p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7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4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13170"/>
                  </a:ext>
                </a:extLst>
              </a:tr>
            </a:tbl>
          </a:graphicData>
        </a:graphic>
      </p:graphicFrame>
      <p:graphicFrame>
        <p:nvGraphicFramePr>
          <p:cNvPr id="5" name="Tabel 3">
            <a:extLst>
              <a:ext uri="{FF2B5EF4-FFF2-40B4-BE49-F238E27FC236}">
                <a16:creationId xmlns:a16="http://schemas.microsoft.com/office/drawing/2014/main" id="{EA90BF5E-2814-415A-AA69-B334DBC49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19292"/>
              </p:ext>
            </p:extLst>
          </p:nvPr>
        </p:nvGraphicFramePr>
        <p:xfrm>
          <a:off x="1365459" y="4793942"/>
          <a:ext cx="2575512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504">
                  <a:extLst>
                    <a:ext uri="{9D8B030D-6E8A-4147-A177-3AD203B41FA5}">
                      <a16:colId xmlns:a16="http://schemas.microsoft.com/office/drawing/2014/main" val="3149666189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1044159624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455450324"/>
                    </a:ext>
                  </a:extLst>
                </a:gridCol>
              </a:tblGrid>
              <a:tr h="310424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err="1">
                          <a:solidFill>
                            <a:schemeClr val="tx1"/>
                          </a:solidFill>
                        </a:rPr>
                        <a:t>p→q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7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4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1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4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05038"/>
                  </a:ext>
                </a:extLst>
              </a:tr>
            </a:tbl>
          </a:graphicData>
        </a:graphic>
      </p:graphicFrame>
      <p:graphicFrame>
        <p:nvGraphicFramePr>
          <p:cNvPr id="6" name="Tabel 3">
            <a:extLst>
              <a:ext uri="{FF2B5EF4-FFF2-40B4-BE49-F238E27FC236}">
                <a16:creationId xmlns:a16="http://schemas.microsoft.com/office/drawing/2014/main" id="{F3463950-03B9-4B12-9FB6-ED673BFD7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86467"/>
              </p:ext>
            </p:extLst>
          </p:nvPr>
        </p:nvGraphicFramePr>
        <p:xfrm>
          <a:off x="8082355" y="270274"/>
          <a:ext cx="257551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504">
                  <a:extLst>
                    <a:ext uri="{9D8B030D-6E8A-4147-A177-3AD203B41FA5}">
                      <a16:colId xmlns:a16="http://schemas.microsoft.com/office/drawing/2014/main" val="3839708178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1044159624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45545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b="1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∨q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7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4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1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4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0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3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962A8E0-5E2C-4B20-8E8E-7E950009A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68641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409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FBBA79B7-EB55-4104-A1A7-01E1ABFB41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49" y="3337498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3278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8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8005">
                  <a:extLst>
                    <a:ext uri="{9D8B030D-6E8A-4147-A177-3AD203B41FA5}">
                      <a16:colId xmlns:a16="http://schemas.microsoft.com/office/drawing/2014/main" val="1096075170"/>
                    </a:ext>
                  </a:extLst>
                </a:gridCol>
                <a:gridCol w="778005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762289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22244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787984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15761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478728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236597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582498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352127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p,q,r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B9924B3D-E93E-47FC-A633-1F441DA233AD}"/>
              </a:ext>
            </a:extLst>
          </p:cNvPr>
          <p:cNvSpPr txBox="1"/>
          <p:nvPr/>
        </p:nvSpPr>
        <p:spPr>
          <a:xfrm>
            <a:off x="2645545" y="93190"/>
            <a:ext cx="616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A(</a:t>
            </a:r>
            <a:r>
              <a:rPr lang="ro-RO" sz="3200" b="1" dirty="0" err="1"/>
              <a:t>p,q,r</a:t>
            </a:r>
            <a:r>
              <a:rPr lang="ro-RO" sz="3200" b="1" dirty="0"/>
              <a:t>)=(</a:t>
            </a:r>
            <a:r>
              <a:rPr lang="ro-RO" sz="3200" b="1" dirty="0" err="1"/>
              <a:t>p∨q</a:t>
            </a:r>
            <a:r>
              <a:rPr lang="ro-RO" sz="3200" b="1" dirty="0"/>
              <a:t>)∧┐r→(</a:t>
            </a:r>
            <a:r>
              <a:rPr lang="ro-RO" sz="3200" b="1" dirty="0" err="1"/>
              <a:t>p∧q</a:t>
            </a:r>
            <a:r>
              <a:rPr lang="ro-RO" sz="3200" b="1" dirty="0"/>
              <a:t>) ∧r</a:t>
            </a:r>
          </a:p>
        </p:txBody>
      </p:sp>
      <p:pic>
        <p:nvPicPr>
          <p:cNvPr id="1536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9EADC8A-5C31-4394-B0FF-4E4101CAD3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5" y="1632983"/>
            <a:ext cx="773837" cy="4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36CCD37A-C17F-421A-8E86-BF6C9DA1BC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72" y="1613082"/>
            <a:ext cx="788633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d Circle Mark Sticker by Doodleganger for iOS &amp; Android | GIPHY">
            <a:extLst>
              <a:ext uri="{FF2B5EF4-FFF2-40B4-BE49-F238E27FC236}">
                <a16:creationId xmlns:a16="http://schemas.microsoft.com/office/drawing/2014/main" id="{9D613E8C-8F16-49E0-85A2-648AA2D91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82" y="1623032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Red Circle Mark Sticker by Doodleganger for iOS &amp; Android | GIPHY">
            <a:extLst>
              <a:ext uri="{FF2B5EF4-FFF2-40B4-BE49-F238E27FC236}">
                <a16:creationId xmlns:a16="http://schemas.microsoft.com/office/drawing/2014/main" id="{EED32705-E262-443F-90D0-8FB1A83AC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309" y="1613082"/>
            <a:ext cx="882149" cy="4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710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1E9C42DF-712F-4E11-9123-CB57C3E72926}"/>
              </a:ext>
            </a:extLst>
          </p:cNvPr>
          <p:cNvSpPr/>
          <p:nvPr/>
        </p:nvSpPr>
        <p:spPr>
          <a:xfrm>
            <a:off x="518137" y="843703"/>
            <a:ext cx="4568495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i1:{</a:t>
            </a:r>
            <a:r>
              <a:rPr lang="ro-RO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p,q,r</a:t>
            </a:r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}→{T,F}</a:t>
            </a:r>
          </a:p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i1(p)=T</a:t>
            </a:r>
          </a:p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i1(q)=T</a:t>
            </a:r>
          </a:p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i1(r)=T</a:t>
            </a:r>
          </a:p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i1(A(</a:t>
            </a:r>
            <a:r>
              <a:rPr lang="ro-RO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p,q,r</a:t>
            </a:r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))=T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8BC3AD6D-8FA1-45C9-9557-A64A290327C6}"/>
              </a:ext>
            </a:extLst>
          </p:cNvPr>
          <p:cNvSpPr/>
          <p:nvPr/>
        </p:nvSpPr>
        <p:spPr>
          <a:xfrm>
            <a:off x="4117291" y="2718761"/>
            <a:ext cx="7757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=&gt;i1 este model pentru A</a:t>
            </a:r>
          </a:p>
        </p:txBody>
      </p:sp>
    </p:spTree>
    <p:extLst>
      <p:ext uri="{BB962C8B-B14F-4D97-AF65-F5344CB8AC3E}">
        <p14:creationId xmlns:p14="http://schemas.microsoft.com/office/powerpoint/2010/main" val="34370576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8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8005">
                  <a:extLst>
                    <a:ext uri="{9D8B030D-6E8A-4147-A177-3AD203B41FA5}">
                      <a16:colId xmlns:a16="http://schemas.microsoft.com/office/drawing/2014/main" val="1096075170"/>
                    </a:ext>
                  </a:extLst>
                </a:gridCol>
                <a:gridCol w="778005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762289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22244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787984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15761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478728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236597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582498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352127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p,q,r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B9924B3D-E93E-47FC-A633-1F441DA233AD}"/>
              </a:ext>
            </a:extLst>
          </p:cNvPr>
          <p:cNvSpPr txBox="1"/>
          <p:nvPr/>
        </p:nvSpPr>
        <p:spPr>
          <a:xfrm>
            <a:off x="2645545" y="93190"/>
            <a:ext cx="616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A(</a:t>
            </a:r>
            <a:r>
              <a:rPr lang="ro-RO" sz="3200" b="1" dirty="0" err="1"/>
              <a:t>p,q,r</a:t>
            </a:r>
            <a:r>
              <a:rPr lang="ro-RO" sz="3200" b="1" dirty="0"/>
              <a:t>)=(</a:t>
            </a:r>
            <a:r>
              <a:rPr lang="ro-RO" sz="3200" b="1" dirty="0" err="1"/>
              <a:t>p∨q</a:t>
            </a:r>
            <a:r>
              <a:rPr lang="ro-RO" sz="3200" b="1" dirty="0"/>
              <a:t>)∧┐r→(</a:t>
            </a:r>
            <a:r>
              <a:rPr lang="ro-RO" sz="3200" b="1" dirty="0" err="1"/>
              <a:t>p∧q</a:t>
            </a:r>
            <a:r>
              <a:rPr lang="ro-RO" sz="3200" b="1" dirty="0"/>
              <a:t>) ∧r</a:t>
            </a:r>
          </a:p>
        </p:txBody>
      </p:sp>
      <p:pic>
        <p:nvPicPr>
          <p:cNvPr id="1536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9EADC8A-5C31-4394-B0FF-4E4101CAD3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5" y="2227787"/>
            <a:ext cx="773837" cy="4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36CCD37A-C17F-421A-8E86-BF6C9DA1BC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87" y="2219495"/>
            <a:ext cx="788633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d Circle Mark Sticker by Doodleganger for iOS &amp; Android | GIPHY">
            <a:extLst>
              <a:ext uri="{FF2B5EF4-FFF2-40B4-BE49-F238E27FC236}">
                <a16:creationId xmlns:a16="http://schemas.microsoft.com/office/drawing/2014/main" id="{9D613E8C-8F16-49E0-85A2-648AA2D91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20" y="2219494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Red Circle Mark Sticker by Doodleganger for iOS &amp; Android | GIPHY">
            <a:extLst>
              <a:ext uri="{FF2B5EF4-FFF2-40B4-BE49-F238E27FC236}">
                <a16:creationId xmlns:a16="http://schemas.microsoft.com/office/drawing/2014/main" id="{EED32705-E262-443F-90D0-8FB1A83AC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064" y="2193289"/>
            <a:ext cx="882149" cy="4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122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40E025E4-F087-4E2C-8C44-16AE03F205F5}"/>
              </a:ext>
            </a:extLst>
          </p:cNvPr>
          <p:cNvSpPr txBox="1"/>
          <p:nvPr/>
        </p:nvSpPr>
        <p:spPr>
          <a:xfrm>
            <a:off x="-699856" y="1138886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i2:{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}→{T,F}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i2(p)=T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i2(q)=T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i2(r)=F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Franklin Gothic Medium"/>
              </a:rPr>
              <a:t>i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2(A(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))=F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2C466B76-3BE5-4D37-8BB6-011A8C6D8AD0}"/>
              </a:ext>
            </a:extLst>
          </p:cNvPr>
          <p:cNvSpPr txBox="1"/>
          <p:nvPr/>
        </p:nvSpPr>
        <p:spPr>
          <a:xfrm>
            <a:off x="4023803" y="2551837"/>
            <a:ext cx="7872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Franklin Gothic Medium"/>
                <a:ea typeface="+mn-ea"/>
                <a:cs typeface="+mn-cs"/>
              </a:rPr>
              <a:t>=&gt;i2 este anti-model pentru A</a:t>
            </a:r>
          </a:p>
        </p:txBody>
      </p:sp>
    </p:spTree>
    <p:extLst>
      <p:ext uri="{BB962C8B-B14F-4D97-AF65-F5344CB8AC3E}">
        <p14:creationId xmlns:p14="http://schemas.microsoft.com/office/powerpoint/2010/main" val="24479387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8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8005">
                  <a:extLst>
                    <a:ext uri="{9D8B030D-6E8A-4147-A177-3AD203B41FA5}">
                      <a16:colId xmlns:a16="http://schemas.microsoft.com/office/drawing/2014/main" val="1096075170"/>
                    </a:ext>
                  </a:extLst>
                </a:gridCol>
                <a:gridCol w="778005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762289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22244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787984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15761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478728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236597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582498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352127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p,q,r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B9924B3D-E93E-47FC-A633-1F441DA233AD}"/>
              </a:ext>
            </a:extLst>
          </p:cNvPr>
          <p:cNvSpPr txBox="1"/>
          <p:nvPr/>
        </p:nvSpPr>
        <p:spPr>
          <a:xfrm>
            <a:off x="2645545" y="93190"/>
            <a:ext cx="616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A(</a:t>
            </a:r>
            <a:r>
              <a:rPr lang="ro-RO" sz="3200" b="1" dirty="0" err="1"/>
              <a:t>p,q,r</a:t>
            </a:r>
            <a:r>
              <a:rPr lang="ro-RO" sz="3200" b="1" dirty="0"/>
              <a:t>)=(</a:t>
            </a:r>
            <a:r>
              <a:rPr lang="ro-RO" sz="3200" b="1" dirty="0" err="1"/>
              <a:t>p∨q</a:t>
            </a:r>
            <a:r>
              <a:rPr lang="ro-RO" sz="3200" b="1" dirty="0"/>
              <a:t>)∧┐r→(</a:t>
            </a:r>
            <a:r>
              <a:rPr lang="ro-RO" sz="3200" b="1" dirty="0" err="1"/>
              <a:t>p∧q</a:t>
            </a:r>
            <a:r>
              <a:rPr lang="ro-RO" sz="3200" b="1" dirty="0"/>
              <a:t>) ∧r</a:t>
            </a:r>
          </a:p>
        </p:txBody>
      </p:sp>
      <p:pic>
        <p:nvPicPr>
          <p:cNvPr id="1536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9EADC8A-5C31-4394-B0FF-4E4101CAD3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14" y="2778202"/>
            <a:ext cx="773837" cy="4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36CCD37A-C17F-421A-8E86-BF6C9DA1BC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51" y="2778279"/>
            <a:ext cx="788633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d Circle Mark Sticker by Doodleganger for iOS &amp; Android | GIPHY">
            <a:extLst>
              <a:ext uri="{FF2B5EF4-FFF2-40B4-BE49-F238E27FC236}">
                <a16:creationId xmlns:a16="http://schemas.microsoft.com/office/drawing/2014/main" id="{9D613E8C-8F16-49E0-85A2-648AA2D91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33" y="2778279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Red Circle Mark Sticker by Doodleganger for iOS &amp; Android | GIPHY">
            <a:extLst>
              <a:ext uri="{FF2B5EF4-FFF2-40B4-BE49-F238E27FC236}">
                <a16:creationId xmlns:a16="http://schemas.microsoft.com/office/drawing/2014/main" id="{EED32705-E262-443F-90D0-8FB1A83AC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53" y="2778202"/>
            <a:ext cx="882149" cy="4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50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76794A51-EA93-40D5-9E83-EA65C0510AEA}"/>
              </a:ext>
            </a:extLst>
          </p:cNvPr>
          <p:cNvSpPr txBox="1"/>
          <p:nvPr/>
        </p:nvSpPr>
        <p:spPr>
          <a:xfrm>
            <a:off x="-690978" y="899188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i3:{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}→{T,F}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i3(p)=T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i3(q)=F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i3(r)=T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Franklin Gothic Medium"/>
              </a:rPr>
              <a:t>i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3(A(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))=T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D0369D8-196C-4C30-97CF-2F09EAD852D7}"/>
              </a:ext>
            </a:extLst>
          </p:cNvPr>
          <p:cNvSpPr txBox="1"/>
          <p:nvPr/>
        </p:nvSpPr>
        <p:spPr>
          <a:xfrm>
            <a:off x="3886201" y="2305479"/>
            <a:ext cx="7938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Franklin Gothic Medium"/>
                <a:ea typeface="+mn-ea"/>
                <a:cs typeface="+mn-cs"/>
              </a:rPr>
              <a:t>=&gt;i3 este model pentru A</a:t>
            </a:r>
          </a:p>
        </p:txBody>
      </p:sp>
    </p:spTree>
    <p:extLst>
      <p:ext uri="{BB962C8B-B14F-4D97-AF65-F5344CB8AC3E}">
        <p14:creationId xmlns:p14="http://schemas.microsoft.com/office/powerpoint/2010/main" val="30711798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8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8005">
                  <a:extLst>
                    <a:ext uri="{9D8B030D-6E8A-4147-A177-3AD203B41FA5}">
                      <a16:colId xmlns:a16="http://schemas.microsoft.com/office/drawing/2014/main" val="1096075170"/>
                    </a:ext>
                  </a:extLst>
                </a:gridCol>
                <a:gridCol w="778005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762289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22244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787984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15761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478728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236597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582498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352127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p,q,r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B9924B3D-E93E-47FC-A633-1F441DA233AD}"/>
              </a:ext>
            </a:extLst>
          </p:cNvPr>
          <p:cNvSpPr txBox="1"/>
          <p:nvPr/>
        </p:nvSpPr>
        <p:spPr>
          <a:xfrm>
            <a:off x="2645545" y="93190"/>
            <a:ext cx="616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A(</a:t>
            </a:r>
            <a:r>
              <a:rPr lang="ro-RO" sz="3200" b="1" dirty="0" err="1"/>
              <a:t>p,q,r</a:t>
            </a:r>
            <a:r>
              <a:rPr lang="ro-RO" sz="3200" b="1" dirty="0"/>
              <a:t>)=(</a:t>
            </a:r>
            <a:r>
              <a:rPr lang="ro-RO" sz="3200" b="1" dirty="0" err="1"/>
              <a:t>p∨q</a:t>
            </a:r>
            <a:r>
              <a:rPr lang="ro-RO" sz="3200" b="1" dirty="0"/>
              <a:t>)∧┐r→(</a:t>
            </a:r>
            <a:r>
              <a:rPr lang="ro-RO" sz="3200" b="1" dirty="0" err="1"/>
              <a:t>p∧q</a:t>
            </a:r>
            <a:r>
              <a:rPr lang="ro-RO" sz="3200" b="1" dirty="0"/>
              <a:t>) ∧r</a:t>
            </a:r>
          </a:p>
        </p:txBody>
      </p:sp>
      <p:pic>
        <p:nvPicPr>
          <p:cNvPr id="1536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9EADC8A-5C31-4394-B0FF-4E4101CAD3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14" y="3420923"/>
            <a:ext cx="773837" cy="4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36CCD37A-C17F-421A-8E86-BF6C9DA1BC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00" y="3429000"/>
            <a:ext cx="788633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d Circle Mark Sticker by Doodleganger for iOS &amp; Android | GIPHY">
            <a:extLst>
              <a:ext uri="{FF2B5EF4-FFF2-40B4-BE49-F238E27FC236}">
                <a16:creationId xmlns:a16="http://schemas.microsoft.com/office/drawing/2014/main" id="{9D613E8C-8F16-49E0-85A2-648AA2D91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33" y="3416776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Red Circle Mark Sticker by Doodleganger for iOS &amp; Android | GIPHY">
            <a:extLst>
              <a:ext uri="{FF2B5EF4-FFF2-40B4-BE49-F238E27FC236}">
                <a16:creationId xmlns:a16="http://schemas.microsoft.com/office/drawing/2014/main" id="{EED32705-E262-443F-90D0-8FB1A83AC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25" y="3376592"/>
            <a:ext cx="882149" cy="4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2755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C0EC0254-378A-401D-AD08-4EDB47DF3BC8}"/>
              </a:ext>
            </a:extLst>
          </p:cNvPr>
          <p:cNvSpPr txBox="1"/>
          <p:nvPr/>
        </p:nvSpPr>
        <p:spPr>
          <a:xfrm>
            <a:off x="-654729" y="1094498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i4:{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}→{T,F}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i4(p)=T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i4(q)=F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i4(r)=F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Franklin Gothic Medium"/>
              </a:rPr>
              <a:t>i4(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A(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))=F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DDEEE90-6E91-43AD-BFEC-06B3F8B3D675}"/>
              </a:ext>
            </a:extLst>
          </p:cNvPr>
          <p:cNvSpPr txBox="1"/>
          <p:nvPr/>
        </p:nvSpPr>
        <p:spPr>
          <a:xfrm>
            <a:off x="4694067" y="2551837"/>
            <a:ext cx="6422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Franklin Gothic Medium"/>
                <a:ea typeface="+mn-ea"/>
                <a:cs typeface="+mn-cs"/>
              </a:rPr>
              <a:t>=&gt;i4 este anti-model pentru A</a:t>
            </a:r>
          </a:p>
        </p:txBody>
      </p:sp>
    </p:spTree>
    <p:extLst>
      <p:ext uri="{BB962C8B-B14F-4D97-AF65-F5344CB8AC3E}">
        <p14:creationId xmlns:p14="http://schemas.microsoft.com/office/powerpoint/2010/main" val="9155490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8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8005">
                  <a:extLst>
                    <a:ext uri="{9D8B030D-6E8A-4147-A177-3AD203B41FA5}">
                      <a16:colId xmlns:a16="http://schemas.microsoft.com/office/drawing/2014/main" val="1096075170"/>
                    </a:ext>
                  </a:extLst>
                </a:gridCol>
                <a:gridCol w="778005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762289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22244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787984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15761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478728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236597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582498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352127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p,q,r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B9924B3D-E93E-47FC-A633-1F441DA233AD}"/>
              </a:ext>
            </a:extLst>
          </p:cNvPr>
          <p:cNvSpPr txBox="1"/>
          <p:nvPr/>
        </p:nvSpPr>
        <p:spPr>
          <a:xfrm>
            <a:off x="2645545" y="93190"/>
            <a:ext cx="616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A(</a:t>
            </a:r>
            <a:r>
              <a:rPr lang="ro-RO" sz="3200" b="1" dirty="0" err="1"/>
              <a:t>p,q,r</a:t>
            </a:r>
            <a:r>
              <a:rPr lang="ro-RO" sz="3200" b="1" dirty="0"/>
              <a:t>)=(</a:t>
            </a:r>
            <a:r>
              <a:rPr lang="ro-RO" sz="3200" b="1" dirty="0" err="1"/>
              <a:t>p∨q</a:t>
            </a:r>
            <a:r>
              <a:rPr lang="ro-RO" sz="3200" b="1" dirty="0"/>
              <a:t>)∧┐r→(</a:t>
            </a:r>
            <a:r>
              <a:rPr lang="ro-RO" sz="3200" b="1" dirty="0" err="1"/>
              <a:t>p∧q</a:t>
            </a:r>
            <a:r>
              <a:rPr lang="ro-RO" sz="3200" b="1" dirty="0"/>
              <a:t>) ∧r</a:t>
            </a:r>
          </a:p>
        </p:txBody>
      </p:sp>
      <p:pic>
        <p:nvPicPr>
          <p:cNvPr id="1536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9EADC8A-5C31-4394-B0FF-4E4101CAD3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3" y="3930418"/>
            <a:ext cx="773837" cy="4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36CCD37A-C17F-421A-8E86-BF6C9DA1BC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00" y="3930418"/>
            <a:ext cx="788633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d Circle Mark Sticker by Doodleganger for iOS &amp; Android | GIPHY">
            <a:extLst>
              <a:ext uri="{FF2B5EF4-FFF2-40B4-BE49-F238E27FC236}">
                <a16:creationId xmlns:a16="http://schemas.microsoft.com/office/drawing/2014/main" id="{9D613E8C-8F16-49E0-85A2-648AA2D91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076" y="3932637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Red Circle Mark Sticker by Doodleganger for iOS &amp; Android | GIPHY">
            <a:extLst>
              <a:ext uri="{FF2B5EF4-FFF2-40B4-BE49-F238E27FC236}">
                <a16:creationId xmlns:a16="http://schemas.microsoft.com/office/drawing/2014/main" id="{EED32705-E262-443F-90D0-8FB1A83AC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846" y="3930418"/>
            <a:ext cx="882149" cy="4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8392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86CC3804-924B-4FE0-A451-1C0AF1558FC0}"/>
              </a:ext>
            </a:extLst>
          </p:cNvPr>
          <p:cNvSpPr txBox="1"/>
          <p:nvPr/>
        </p:nvSpPr>
        <p:spPr>
          <a:xfrm>
            <a:off x="-379521" y="1121130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i5:{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}→{T,F}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i5(p)=F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i5(q)=T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i5(r)=T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Franklin Gothic Medium"/>
              </a:rPr>
              <a:t>i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5(A(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))=T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0A20F6F7-89AB-4D33-A44E-2C3A873EACE3}"/>
              </a:ext>
            </a:extLst>
          </p:cNvPr>
          <p:cNvSpPr txBox="1"/>
          <p:nvPr/>
        </p:nvSpPr>
        <p:spPr>
          <a:xfrm>
            <a:off x="3622089" y="2505670"/>
            <a:ext cx="8895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Franklin Gothic Medium"/>
                <a:ea typeface="+mn-ea"/>
                <a:cs typeface="+mn-cs"/>
              </a:rPr>
              <a:t>=&gt;i5 este model pentru A</a:t>
            </a:r>
          </a:p>
        </p:txBody>
      </p:sp>
    </p:spTree>
    <p:extLst>
      <p:ext uri="{BB962C8B-B14F-4D97-AF65-F5344CB8AC3E}">
        <p14:creationId xmlns:p14="http://schemas.microsoft.com/office/powerpoint/2010/main" val="103990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962A8E0-5E2C-4B20-8E8E-7E950009AB1B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409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FBBA79B7-EB55-4104-A1A7-01E1ABFB41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70" y="3950057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035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8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8005">
                  <a:extLst>
                    <a:ext uri="{9D8B030D-6E8A-4147-A177-3AD203B41FA5}">
                      <a16:colId xmlns:a16="http://schemas.microsoft.com/office/drawing/2014/main" val="1096075170"/>
                    </a:ext>
                  </a:extLst>
                </a:gridCol>
                <a:gridCol w="778005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762289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22244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787984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15761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478728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236597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582498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352127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p,q,r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B9924B3D-E93E-47FC-A633-1F441DA233AD}"/>
              </a:ext>
            </a:extLst>
          </p:cNvPr>
          <p:cNvSpPr txBox="1"/>
          <p:nvPr/>
        </p:nvSpPr>
        <p:spPr>
          <a:xfrm>
            <a:off x="2645545" y="93190"/>
            <a:ext cx="616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A(</a:t>
            </a:r>
            <a:r>
              <a:rPr lang="ro-RO" sz="3200" b="1" dirty="0" err="1"/>
              <a:t>p,q,r</a:t>
            </a:r>
            <a:r>
              <a:rPr lang="ro-RO" sz="3200" b="1" dirty="0"/>
              <a:t>)=(</a:t>
            </a:r>
            <a:r>
              <a:rPr lang="ro-RO" sz="3200" b="1" dirty="0" err="1"/>
              <a:t>p∨q</a:t>
            </a:r>
            <a:r>
              <a:rPr lang="ro-RO" sz="3200" b="1" dirty="0"/>
              <a:t>)∧┐r→(</a:t>
            </a:r>
            <a:r>
              <a:rPr lang="ro-RO" sz="3200" b="1" dirty="0" err="1"/>
              <a:t>p∧q</a:t>
            </a:r>
            <a:r>
              <a:rPr lang="ro-RO" sz="3200" b="1" dirty="0"/>
              <a:t>) ∧r</a:t>
            </a:r>
          </a:p>
        </p:txBody>
      </p:sp>
      <p:pic>
        <p:nvPicPr>
          <p:cNvPr id="1536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9EADC8A-5C31-4394-B0FF-4E4101CAD3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3" y="4542977"/>
            <a:ext cx="773837" cy="4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36CCD37A-C17F-421A-8E86-BF6C9DA1BC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00" y="4534685"/>
            <a:ext cx="788633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d Circle Mark Sticker by Doodleganger for iOS &amp; Android | GIPHY">
            <a:extLst>
              <a:ext uri="{FF2B5EF4-FFF2-40B4-BE49-F238E27FC236}">
                <a16:creationId xmlns:a16="http://schemas.microsoft.com/office/drawing/2014/main" id="{9D613E8C-8F16-49E0-85A2-648AA2D91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81" y="4542977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Red Circle Mark Sticker by Doodleganger for iOS &amp; Android | GIPHY">
            <a:extLst>
              <a:ext uri="{FF2B5EF4-FFF2-40B4-BE49-F238E27FC236}">
                <a16:creationId xmlns:a16="http://schemas.microsoft.com/office/drawing/2014/main" id="{EED32705-E262-443F-90D0-8FB1A83AC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25" y="4542977"/>
            <a:ext cx="882149" cy="4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632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9D14EA55-B542-4B40-B704-AD5FD7786993}"/>
              </a:ext>
            </a:extLst>
          </p:cNvPr>
          <p:cNvSpPr txBox="1"/>
          <p:nvPr/>
        </p:nvSpPr>
        <p:spPr>
          <a:xfrm>
            <a:off x="-592584" y="1058986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i6:{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}→{T,F}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i6(p)=F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i6(q)=T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i6(r)=F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i6(A(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))=F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61E68B9E-7757-4209-A892-6F3B5294B601}"/>
              </a:ext>
            </a:extLst>
          </p:cNvPr>
          <p:cNvSpPr txBox="1"/>
          <p:nvPr/>
        </p:nvSpPr>
        <p:spPr>
          <a:xfrm>
            <a:off x="4864963" y="2551837"/>
            <a:ext cx="63919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Franklin Gothic Medium"/>
                <a:ea typeface="+mn-ea"/>
                <a:cs typeface="+mn-cs"/>
              </a:rPr>
              <a:t>=&gt;i6 este anti-model pentru A</a:t>
            </a:r>
          </a:p>
        </p:txBody>
      </p:sp>
    </p:spTree>
    <p:extLst>
      <p:ext uri="{BB962C8B-B14F-4D97-AF65-F5344CB8AC3E}">
        <p14:creationId xmlns:p14="http://schemas.microsoft.com/office/powerpoint/2010/main" val="32371000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8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8005">
                  <a:extLst>
                    <a:ext uri="{9D8B030D-6E8A-4147-A177-3AD203B41FA5}">
                      <a16:colId xmlns:a16="http://schemas.microsoft.com/office/drawing/2014/main" val="1096075170"/>
                    </a:ext>
                  </a:extLst>
                </a:gridCol>
                <a:gridCol w="778005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762289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22244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787984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15761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478728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236597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582498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352127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p,q,r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B9924B3D-E93E-47FC-A633-1F441DA233AD}"/>
              </a:ext>
            </a:extLst>
          </p:cNvPr>
          <p:cNvSpPr txBox="1"/>
          <p:nvPr/>
        </p:nvSpPr>
        <p:spPr>
          <a:xfrm>
            <a:off x="2645545" y="93190"/>
            <a:ext cx="616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A(</a:t>
            </a:r>
            <a:r>
              <a:rPr lang="ro-RO" sz="3200" b="1" dirty="0" err="1"/>
              <a:t>p,q,r</a:t>
            </a:r>
            <a:r>
              <a:rPr lang="ro-RO" sz="3200" b="1" dirty="0"/>
              <a:t>)=(</a:t>
            </a:r>
            <a:r>
              <a:rPr lang="ro-RO" sz="3200" b="1" dirty="0" err="1"/>
              <a:t>p∨q</a:t>
            </a:r>
            <a:r>
              <a:rPr lang="ro-RO" sz="3200" b="1" dirty="0"/>
              <a:t>)∧┐r→(</a:t>
            </a:r>
            <a:r>
              <a:rPr lang="ro-RO" sz="3200" b="1" dirty="0" err="1"/>
              <a:t>p∧q</a:t>
            </a:r>
            <a:r>
              <a:rPr lang="ro-RO" sz="3200" b="1" dirty="0"/>
              <a:t>) ∧r</a:t>
            </a:r>
          </a:p>
        </p:txBody>
      </p:sp>
      <p:pic>
        <p:nvPicPr>
          <p:cNvPr id="1536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9EADC8A-5C31-4394-B0FF-4E4101CAD3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3" y="5102270"/>
            <a:ext cx="773837" cy="4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36CCD37A-C17F-421A-8E86-BF6C9DA1BC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43" y="5102270"/>
            <a:ext cx="788633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d Circle Mark Sticker by Doodleganger for iOS &amp; Android | GIPHY">
            <a:extLst>
              <a:ext uri="{FF2B5EF4-FFF2-40B4-BE49-F238E27FC236}">
                <a16:creationId xmlns:a16="http://schemas.microsoft.com/office/drawing/2014/main" id="{9D613E8C-8F16-49E0-85A2-648AA2D91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076" y="5102270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Red Circle Mark Sticker by Doodleganger for iOS &amp; Android | GIPHY">
            <a:extLst>
              <a:ext uri="{FF2B5EF4-FFF2-40B4-BE49-F238E27FC236}">
                <a16:creationId xmlns:a16="http://schemas.microsoft.com/office/drawing/2014/main" id="{EED32705-E262-443F-90D0-8FB1A83AC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82" y="5102270"/>
            <a:ext cx="882149" cy="4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152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424DEBBD-8506-49B1-BA20-965A28091F24}"/>
              </a:ext>
            </a:extLst>
          </p:cNvPr>
          <p:cNvSpPr txBox="1"/>
          <p:nvPr/>
        </p:nvSpPr>
        <p:spPr>
          <a:xfrm>
            <a:off x="-734627" y="1094497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i7:{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}→{T,F}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i7(p)=F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i7(q)=F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i7(r)=T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i7(A(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))=T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053EE057-9B8C-43C8-9474-66BD4CA66183}"/>
              </a:ext>
            </a:extLst>
          </p:cNvPr>
          <p:cNvSpPr txBox="1"/>
          <p:nvPr/>
        </p:nvSpPr>
        <p:spPr>
          <a:xfrm>
            <a:off x="3488923" y="2625078"/>
            <a:ext cx="8913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Franklin Gothic Medium"/>
                <a:ea typeface="+mn-ea"/>
                <a:cs typeface="+mn-cs"/>
              </a:rPr>
              <a:t>=&gt;i7 este model pentru A</a:t>
            </a:r>
          </a:p>
        </p:txBody>
      </p:sp>
    </p:spTree>
    <p:extLst>
      <p:ext uri="{BB962C8B-B14F-4D97-AF65-F5344CB8AC3E}">
        <p14:creationId xmlns:p14="http://schemas.microsoft.com/office/powerpoint/2010/main" val="2501620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8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8005">
                  <a:extLst>
                    <a:ext uri="{9D8B030D-6E8A-4147-A177-3AD203B41FA5}">
                      <a16:colId xmlns:a16="http://schemas.microsoft.com/office/drawing/2014/main" val="1096075170"/>
                    </a:ext>
                  </a:extLst>
                </a:gridCol>
                <a:gridCol w="778005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762289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22244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787984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15761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478728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236597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582498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352127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p,q,r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B9924B3D-E93E-47FC-A633-1F441DA233AD}"/>
              </a:ext>
            </a:extLst>
          </p:cNvPr>
          <p:cNvSpPr txBox="1"/>
          <p:nvPr/>
        </p:nvSpPr>
        <p:spPr>
          <a:xfrm>
            <a:off x="2645545" y="93190"/>
            <a:ext cx="616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A(</a:t>
            </a:r>
            <a:r>
              <a:rPr lang="ro-RO" sz="3200" b="1" dirty="0" err="1"/>
              <a:t>p,q,r</a:t>
            </a:r>
            <a:r>
              <a:rPr lang="ro-RO" sz="3200" b="1" dirty="0"/>
              <a:t>)=(</a:t>
            </a:r>
            <a:r>
              <a:rPr lang="ro-RO" sz="3200" b="1" dirty="0" err="1"/>
              <a:t>p∨q</a:t>
            </a:r>
            <a:r>
              <a:rPr lang="ro-RO" sz="3200" b="1" dirty="0"/>
              <a:t>)∧┐r→(</a:t>
            </a:r>
            <a:r>
              <a:rPr lang="ro-RO" sz="3200" b="1" dirty="0" err="1"/>
              <a:t>p∧q</a:t>
            </a:r>
            <a:r>
              <a:rPr lang="ro-RO" sz="3200" b="1" dirty="0"/>
              <a:t>) ∧r</a:t>
            </a:r>
          </a:p>
        </p:txBody>
      </p:sp>
      <p:pic>
        <p:nvPicPr>
          <p:cNvPr id="1536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9EADC8A-5C31-4394-B0FF-4E4101CAD3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06" y="5686909"/>
            <a:ext cx="773837" cy="4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36CCD37A-C17F-421A-8E86-BF6C9DA1BC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24" y="5702707"/>
            <a:ext cx="788633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d Circle Mark Sticker by Doodleganger for iOS &amp; Android | GIPHY">
            <a:extLst>
              <a:ext uri="{FF2B5EF4-FFF2-40B4-BE49-F238E27FC236}">
                <a16:creationId xmlns:a16="http://schemas.microsoft.com/office/drawing/2014/main" id="{9D613E8C-8F16-49E0-85A2-648AA2D91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38" y="5702707"/>
            <a:ext cx="788632" cy="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Red Circle Mark Sticker by Doodleganger for iOS &amp; Android | GIPHY">
            <a:extLst>
              <a:ext uri="{FF2B5EF4-FFF2-40B4-BE49-F238E27FC236}">
                <a16:creationId xmlns:a16="http://schemas.microsoft.com/office/drawing/2014/main" id="{EED32705-E262-443F-90D0-8FB1A83AC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901" y="5676502"/>
            <a:ext cx="882149" cy="4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449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7441C0EA-BFBB-45EB-9CE2-2E2613D5B60F}"/>
              </a:ext>
            </a:extLst>
          </p:cNvPr>
          <p:cNvSpPr txBox="1"/>
          <p:nvPr/>
        </p:nvSpPr>
        <p:spPr>
          <a:xfrm>
            <a:off x="-663606" y="1201029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i8:{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}→{T,F}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i8(p)=F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i8(q)=F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i8(r)=F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I8(A(</a:t>
            </a:r>
            <a:r>
              <a:rPr kumimoji="0" lang="ro-RO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p,q,r</a:t>
            </a:r>
            <a:r>
              <a:rPr kumimoji="0" lang="ro-RO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))=T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CFF99B21-33C5-46FF-A517-A73BC04CDBCD}"/>
              </a:ext>
            </a:extLst>
          </p:cNvPr>
          <p:cNvSpPr txBox="1"/>
          <p:nvPr/>
        </p:nvSpPr>
        <p:spPr>
          <a:xfrm>
            <a:off x="4829453" y="2551837"/>
            <a:ext cx="6427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Franklin Gothic Medium"/>
                <a:ea typeface="+mn-ea"/>
                <a:cs typeface="+mn-cs"/>
              </a:rPr>
              <a:t>=&gt;i8 este model pentru A</a:t>
            </a:r>
          </a:p>
        </p:txBody>
      </p:sp>
    </p:spTree>
    <p:extLst>
      <p:ext uri="{BB962C8B-B14F-4D97-AF65-F5344CB8AC3E}">
        <p14:creationId xmlns:p14="http://schemas.microsoft.com/office/powerpoint/2010/main" val="9559123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nimated GIFs &amp; PowerPoint Templates | Beach at night, Powerpoint, Dancing  animated gif">
            <a:extLst>
              <a:ext uri="{FF2B5EF4-FFF2-40B4-BE49-F238E27FC236}">
                <a16:creationId xmlns:a16="http://schemas.microsoft.com/office/drawing/2014/main" id="{F0144D99-601D-47C8-9AED-D552CC5E15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6" y="209550"/>
            <a:ext cx="7267574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83ECC26A-E6F9-4F55-9BB0-43DA8B105FB1}"/>
              </a:ext>
            </a:extLst>
          </p:cNvPr>
          <p:cNvSpPr/>
          <p:nvPr/>
        </p:nvSpPr>
        <p:spPr>
          <a:xfrm>
            <a:off x="2609850" y="3544631"/>
            <a:ext cx="67120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ESTE CONSISTENTĂ</a:t>
            </a:r>
          </a:p>
          <a:p>
            <a:pPr algn="ctr"/>
            <a:r>
              <a:rPr lang="ro-RO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ESTE CONTINGENTĂ</a:t>
            </a:r>
          </a:p>
        </p:txBody>
      </p:sp>
    </p:spTree>
    <p:extLst>
      <p:ext uri="{BB962C8B-B14F-4D97-AF65-F5344CB8AC3E}">
        <p14:creationId xmlns:p14="http://schemas.microsoft.com/office/powerpoint/2010/main" val="38261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4CA4EA89-3B39-4E40-84B2-9F9860707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4675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512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6A74B7D-A750-4870-A3E4-A54F32B801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505" y="3941179"/>
            <a:ext cx="935536" cy="52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2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4CA4EA89-3B39-4E40-84B2-9F9860707FD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512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96A74B7D-A750-4870-A3E4-A54F32B801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15" y="4518227"/>
            <a:ext cx="935536" cy="52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7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2F419AD-5C3A-4E8D-8ED3-B0662254F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515374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6146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F7E04B70-993A-4CC3-B075-8B89FA1D35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48" y="4491593"/>
            <a:ext cx="983061" cy="55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7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2F419AD-5C3A-4E8D-8ED3-B0662254F728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6146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F7E04B70-993A-4CC3-B075-8B89FA1D35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58" y="5077520"/>
            <a:ext cx="983061" cy="55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8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CE56525C-AA16-4F1B-90B6-18DBCD0BA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82982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7170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72B19622-F821-48C8-AE26-0FBD9C6CEA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70" y="5130787"/>
            <a:ext cx="877409" cy="4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8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CE56525C-AA16-4F1B-90B6-18DBCD0BA887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7170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72B19622-F821-48C8-AE26-0FBD9C6CEA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70" y="5725591"/>
            <a:ext cx="877409" cy="4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0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478C006-FC93-458B-8124-5D721F605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83527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8194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1436CFC7-F55F-481C-B9BC-F167EEF5D8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13" y="5698956"/>
            <a:ext cx="903854" cy="5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9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478C006-FC93-458B-8124-5D721F605C62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8194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1436CFC7-F55F-481C-B9BC-F167EEF5D8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" y="1606350"/>
            <a:ext cx="903854" cy="5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AFF10533-F49F-4566-9750-F6A15AB038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8" y="1606350"/>
            <a:ext cx="903856" cy="50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FE0D5887-EEC2-47E8-9C28-8D090BA010F1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2" name="CasetăText 1">
            <a:extLst>
              <a:ext uri="{FF2B5EF4-FFF2-40B4-BE49-F238E27FC236}">
                <a16:creationId xmlns:a16="http://schemas.microsoft.com/office/drawing/2014/main" id="{1D0BF985-BA31-4A18-9081-CEE3A3E02609}"/>
              </a:ext>
            </a:extLst>
          </p:cNvPr>
          <p:cNvSpPr txBox="1"/>
          <p:nvPr/>
        </p:nvSpPr>
        <p:spPr>
          <a:xfrm>
            <a:off x="3494791" y="93190"/>
            <a:ext cx="632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A=</a:t>
            </a:r>
            <a:r>
              <a:rPr lang="ro-RO" sz="3600" b="1" dirty="0">
                <a:solidFill>
                  <a:schemeClr val="tx1"/>
                </a:solidFill>
              </a:rPr>
              <a:t>(</a:t>
            </a:r>
            <a:r>
              <a:rPr lang="ro-RO" sz="3600" b="1" dirty="0" err="1">
                <a:solidFill>
                  <a:schemeClr val="tx1"/>
                </a:solidFill>
              </a:rPr>
              <a:t>p∨q</a:t>
            </a:r>
            <a:r>
              <a:rPr lang="ro-RO" sz="3600" b="1" dirty="0">
                <a:solidFill>
                  <a:schemeClr val="tx1"/>
                </a:solidFill>
              </a:rPr>
              <a:t>)∧┐r→(</a:t>
            </a:r>
            <a:r>
              <a:rPr lang="ro-RO" sz="3600" b="1" dirty="0" err="1">
                <a:solidFill>
                  <a:schemeClr val="tx1"/>
                </a:solidFill>
              </a:rPr>
              <a:t>p∧q</a:t>
            </a:r>
            <a:r>
              <a:rPr lang="ro-RO" sz="3600" b="1" dirty="0">
                <a:solidFill>
                  <a:schemeClr val="tx1"/>
                </a:solidFill>
              </a:rPr>
              <a:t>) ∧r</a:t>
            </a:r>
          </a:p>
          <a:p>
            <a:endParaRPr lang="ro-RO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9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16B8078-F4C6-4867-8B1C-5D1CFE3AD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25644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024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D496AFAD-D3F8-4A1D-96DC-E4CD25B50E2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1624106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65794E87-CE5D-40DA-B96F-2EF6F95D7D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4" y="1597473"/>
            <a:ext cx="840491" cy="4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7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16B8078-F4C6-4867-8B1C-5D1CFE3AD278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0242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D496AFAD-D3F8-4A1D-96DC-E4CD25B50E2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2174522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65794E87-CE5D-40DA-B96F-2EF6F95D7D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53" y="2174522"/>
            <a:ext cx="840491" cy="4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7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716C2BA-95E5-4E82-984F-02847AD63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78487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1266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ADC11F1F-DBC8-4954-AA6F-677CDFA99E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2210032"/>
            <a:ext cx="856329" cy="4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66C07AA1-1160-4F55-9329-146C5AC67D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16" y="2210032"/>
            <a:ext cx="856329" cy="4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54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716C2BA-95E5-4E82-984F-02847AD63FDC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1266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ADC11F1F-DBC8-4954-AA6F-677CDFA99E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2822591"/>
            <a:ext cx="856329" cy="4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66C07AA1-1160-4F55-9329-146C5AC67D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16" y="2822591"/>
            <a:ext cx="856329" cy="4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8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E10B3303-45E6-44B8-AB13-BB0FA6A1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31957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2290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E47AB203-45B4-4445-A08E-647ECD7824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1" y="3332317"/>
            <a:ext cx="964581" cy="5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5A54A893-8FEB-41CD-8DDB-ACDBE80E2B1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3312342"/>
            <a:ext cx="825624" cy="5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567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CC239E98-DD63-4FCC-8732-D4D45048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36863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3314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FE6001C7-AB0B-4CCA-8B44-7B880332E9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0" y="3346373"/>
            <a:ext cx="903856" cy="50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A0A80336-97DB-4576-951C-B0EFB8ABF8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8" y="3365609"/>
            <a:ext cx="869532" cy="4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2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CC239E98-DD63-4FCC-8732-D4D4504881D3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3314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FE6001C7-AB0B-4CCA-8B44-7B880332E9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0" y="3914543"/>
            <a:ext cx="903856" cy="50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A0A80336-97DB-4576-951C-B0EFB8ABF8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8" y="3933779"/>
            <a:ext cx="869532" cy="4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10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55187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0" y="4554861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8" y="4554862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96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3775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0" y="4554861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8" y="4554862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73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44" y="509640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6" y="509640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23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FE0D5887-EEC2-47E8-9C28-8D090BA01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63161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026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E805CF25-A772-49FB-BF4A-E74366BDDD7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14" y="1650739"/>
            <a:ext cx="877410" cy="49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12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66698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44" y="509640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6" y="509640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74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3" y="5771102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6" y="5771102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39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75154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3" y="5771102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6" y="5771102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66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22" y="1642986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67" y="164298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72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31366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22" y="1642986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67" y="164298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85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44" y="2246667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00" y="2246667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812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60089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44" y="2246667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00" y="2246667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64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90" y="281545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11" y="283259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15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1856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90" y="281545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11" y="283259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02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23" y="342900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278" y="340298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1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1101E92-99CB-4A05-A5EF-487E3DEB0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54100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6" name="Imagine 5" descr="O imagine care conține lumină, bărbat, apă, zburând&#10;&#10;Descriere generată automat">
            <a:extLst>
              <a:ext uri="{FF2B5EF4-FFF2-40B4-BE49-F238E27FC236}">
                <a16:creationId xmlns:a16="http://schemas.microsoft.com/office/drawing/2014/main" id="{4E06A388-ACD4-4B26-B050-449D1E8DE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6" y="1632984"/>
            <a:ext cx="808807" cy="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25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28762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23" y="342900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278" y="340298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48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78" y="3984756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67" y="396227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53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14237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78" y="3984756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67" y="396227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81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77" y="456595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22" y="456595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08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01008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77" y="456595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22" y="456595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3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67" y="511637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789" y="5116374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62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86075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67" y="511637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789" y="5116374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16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44" y="576444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12" y="567618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4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1780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44" y="576444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12" y="567618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6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8" y="1610216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161021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0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1101E92-99CB-4A05-A5EF-487E3DEB0730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6" name="Imagine 5" descr="O imagine care conține lumină, bărbat, apă, zburând&#10;&#10;Descriere generată automat">
            <a:extLst>
              <a:ext uri="{FF2B5EF4-FFF2-40B4-BE49-F238E27FC236}">
                <a16:creationId xmlns:a16="http://schemas.microsoft.com/office/drawing/2014/main" id="{4E06A388-ACD4-4B26-B050-449D1E8DE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82" y="2201155"/>
            <a:ext cx="808807" cy="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43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2653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8" y="1610216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161021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74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31" y="220502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" y="220502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79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52670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31" y="220502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" y="220502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16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7" y="2782069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2782069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826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53232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7" y="2782069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2782069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261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7" y="338797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342900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84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0261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7" y="338797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342900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27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19" y="398163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400604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7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92216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19" y="398163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400604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66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52991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52" y="4574219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4574219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47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4E3BA40-3DA1-402F-96F9-5F2A3004E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26174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2050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AE8D51F1-6487-4D53-9165-6109A008F02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15" y="2218910"/>
            <a:ext cx="872171" cy="4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01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52" y="4574219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4574219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51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18" y="512685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5177901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46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84656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18" y="512685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5177901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1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06" y="567618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5745562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117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06" y="567618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5745562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2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94353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39" y="163855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22" y="165295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12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48039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39" y="163855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22" y="165295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763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38" y="2221127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21127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85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74220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38" y="2221127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21127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38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04" y="2807053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0" y="280705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4E3BA40-3DA1-402F-96F9-5F2A3004EC6D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2050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AE8D51F1-6487-4D53-9165-6109A008F02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15" y="2795958"/>
            <a:ext cx="872171" cy="4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30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63372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04" y="2807053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0" y="280705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091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71" y="341295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412954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53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28838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71" y="3412954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412954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519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04" y="400775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0" y="400775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642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98022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04" y="400775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6" y="400775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176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81" y="4553225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4567051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6724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97758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81" y="4553225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4567051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235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04" y="515297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88" y="515297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253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66715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04" y="515297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88" y="515297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98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15" y="567618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88" y="567618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9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64F6B6E2-1891-4DC3-97F8-A309F2B0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02503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3074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F6B4AEB3-62D7-47D9-8699-F733370A74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81" y="2791806"/>
            <a:ext cx="942949" cy="52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725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88913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82" y="5676188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88" y="5676188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331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107" y="162245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3" y="1654604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993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91820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107" y="162245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3" y="1654604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61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18436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64" y="224053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71" y="224053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255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4005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64" y="224053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71" y="224053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756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0" y="2799823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04" y="279982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38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69138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0" y="2799823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04" y="279982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988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29432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0" y="342900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04" y="342900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727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55053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0" y="342900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04" y="342900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08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70333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403" y="3979416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49" y="397941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7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64F6B6E2-1891-4DC3-97F8-A309F2B05377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3074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F6B4AEB3-62D7-47D9-8699-F733370A74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37" y="3342222"/>
            <a:ext cx="942949" cy="52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111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14771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403" y="3979416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49" y="3979416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918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57189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19" y="4565343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2" y="456534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718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54871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19" y="4565343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2" y="4565343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308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42" y="5144612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27" y="5142391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074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22924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42" y="5144612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27" y="5142391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223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63" y="572388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27" y="575495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6561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91723"/>
              </p:ext>
            </p:extLst>
          </p:nvPr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pic>
        <p:nvPicPr>
          <p:cNvPr id="14338" name="Picture 2" descr="Red Circle Mark Sticker by Doodleganger for iOS &amp; Android | GIPHY">
            <a:extLst>
              <a:ext uri="{FF2B5EF4-FFF2-40B4-BE49-F238E27FC236}">
                <a16:creationId xmlns:a16="http://schemas.microsoft.com/office/drawing/2014/main" id="{85CBE97B-3D6F-46BB-83BC-214DBEF7D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63" y="5723880"/>
            <a:ext cx="792967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 Circle Mark Sticker by Doodleganger for iOS &amp; Android | GIPHY">
            <a:extLst>
              <a:ext uri="{FF2B5EF4-FFF2-40B4-BE49-F238E27FC236}">
                <a16:creationId xmlns:a16="http://schemas.microsoft.com/office/drawing/2014/main" id="{49A35371-8A53-4190-AB7A-1CC0AB0EF2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27" y="5754950"/>
            <a:ext cx="792968" cy="4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025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/>
        </p:nvGraphicFramePr>
        <p:xfrm>
          <a:off x="124287" y="737420"/>
          <a:ext cx="11594237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3966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817120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81387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88824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585092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325545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696326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521314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p∨q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)∧┐r→(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 ∧r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0139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98E38E7-9570-448D-9629-058E8895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3249"/>
              </p:ext>
            </p:extLst>
          </p:nvPr>
        </p:nvGraphicFramePr>
        <p:xfrm>
          <a:off x="124287" y="737420"/>
          <a:ext cx="11594238" cy="5565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8005">
                  <a:extLst>
                    <a:ext uri="{9D8B030D-6E8A-4147-A177-3AD203B41FA5}">
                      <a16:colId xmlns:a16="http://schemas.microsoft.com/office/drawing/2014/main" val="1096075170"/>
                    </a:ext>
                  </a:extLst>
                </a:gridCol>
                <a:gridCol w="778005">
                  <a:extLst>
                    <a:ext uri="{9D8B030D-6E8A-4147-A177-3AD203B41FA5}">
                      <a16:colId xmlns:a16="http://schemas.microsoft.com/office/drawing/2014/main" val="4014463018"/>
                    </a:ext>
                  </a:extLst>
                </a:gridCol>
                <a:gridCol w="762289">
                  <a:extLst>
                    <a:ext uri="{9D8B030D-6E8A-4147-A177-3AD203B41FA5}">
                      <a16:colId xmlns:a16="http://schemas.microsoft.com/office/drawing/2014/main" val="3340785675"/>
                    </a:ext>
                  </a:extLst>
                </a:gridCol>
                <a:gridCol w="822244">
                  <a:extLst>
                    <a:ext uri="{9D8B030D-6E8A-4147-A177-3AD203B41FA5}">
                      <a16:colId xmlns:a16="http://schemas.microsoft.com/office/drawing/2014/main" val="2838526120"/>
                    </a:ext>
                  </a:extLst>
                </a:gridCol>
                <a:gridCol w="787984">
                  <a:extLst>
                    <a:ext uri="{9D8B030D-6E8A-4147-A177-3AD203B41FA5}">
                      <a16:colId xmlns:a16="http://schemas.microsoft.com/office/drawing/2014/main" val="3257297387"/>
                    </a:ext>
                  </a:extLst>
                </a:gridCol>
                <a:gridCol w="1015761">
                  <a:extLst>
                    <a:ext uri="{9D8B030D-6E8A-4147-A177-3AD203B41FA5}">
                      <a16:colId xmlns:a16="http://schemas.microsoft.com/office/drawing/2014/main" val="2418006764"/>
                    </a:ext>
                  </a:extLst>
                </a:gridCol>
                <a:gridCol w="1478728">
                  <a:extLst>
                    <a:ext uri="{9D8B030D-6E8A-4147-A177-3AD203B41FA5}">
                      <a16:colId xmlns:a16="http://schemas.microsoft.com/office/drawing/2014/main" val="2950999439"/>
                    </a:ext>
                  </a:extLst>
                </a:gridCol>
                <a:gridCol w="1236597">
                  <a:extLst>
                    <a:ext uri="{9D8B030D-6E8A-4147-A177-3AD203B41FA5}">
                      <a16:colId xmlns:a16="http://schemas.microsoft.com/office/drawing/2014/main" val="1203430411"/>
                    </a:ext>
                  </a:extLst>
                </a:gridCol>
                <a:gridCol w="1582498">
                  <a:extLst>
                    <a:ext uri="{9D8B030D-6E8A-4147-A177-3AD203B41FA5}">
                      <a16:colId xmlns:a16="http://schemas.microsoft.com/office/drawing/2014/main" val="1423806704"/>
                    </a:ext>
                  </a:extLst>
                </a:gridCol>
                <a:gridCol w="2352127">
                  <a:extLst>
                    <a:ext uri="{9D8B030D-6E8A-4147-A177-3AD203B41FA5}">
                      <a16:colId xmlns:a16="http://schemas.microsoft.com/office/drawing/2014/main" val="2263039759"/>
                    </a:ext>
                  </a:extLst>
                </a:gridCol>
              </a:tblGrid>
              <a:tr h="892421">
                <a:tc>
                  <a:txBody>
                    <a:bodyPr/>
                    <a:lstStyle/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┐r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)∧┐r</a:t>
                      </a:r>
                    </a:p>
                    <a:p>
                      <a:pPr algn="ctr"/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p∧q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ro-RO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∧q</a:t>
                      </a:r>
                      <a:r>
                        <a:rPr lang="ro-RO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∧r</a:t>
                      </a:r>
                      <a:endParaRPr lang="ro-RO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ro-RO" sz="2000" b="1" dirty="0" err="1">
                          <a:solidFill>
                            <a:schemeClr val="tx1"/>
                          </a:solidFill>
                        </a:rPr>
                        <a:t>p,q,r</a:t>
                      </a:r>
                      <a:r>
                        <a:rPr lang="ro-RO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57523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29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1434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00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2911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2739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0382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24550"/>
                  </a:ext>
                </a:extLst>
              </a:tr>
              <a:tr h="584163"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0540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B9924B3D-E93E-47FC-A633-1F441DA233AD}"/>
              </a:ext>
            </a:extLst>
          </p:cNvPr>
          <p:cNvSpPr txBox="1"/>
          <p:nvPr/>
        </p:nvSpPr>
        <p:spPr>
          <a:xfrm>
            <a:off x="2645545" y="93190"/>
            <a:ext cx="616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A(</a:t>
            </a:r>
            <a:r>
              <a:rPr lang="ro-RO" sz="3200" b="1" dirty="0" err="1"/>
              <a:t>p,q,r</a:t>
            </a:r>
            <a:r>
              <a:rPr lang="ro-RO" sz="3200" b="1" dirty="0"/>
              <a:t>)=(</a:t>
            </a:r>
            <a:r>
              <a:rPr lang="ro-RO" sz="3200" b="1" dirty="0" err="1"/>
              <a:t>p∨q</a:t>
            </a:r>
            <a:r>
              <a:rPr lang="ro-RO" sz="3200" b="1" dirty="0"/>
              <a:t>)∧┐r→(</a:t>
            </a:r>
            <a:r>
              <a:rPr lang="ro-RO" sz="3200" b="1" dirty="0" err="1"/>
              <a:t>p∧q</a:t>
            </a:r>
            <a:r>
              <a:rPr lang="ro-RO" sz="3200" b="1" dirty="0"/>
              <a:t>) ∧r</a:t>
            </a:r>
          </a:p>
        </p:txBody>
      </p:sp>
    </p:spTree>
    <p:extLst>
      <p:ext uri="{BB962C8B-B14F-4D97-AF65-F5344CB8AC3E}">
        <p14:creationId xmlns:p14="http://schemas.microsoft.com/office/powerpoint/2010/main" val="16290840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12B88E0C-9FA9-47B8-9AC7-7DC420D3150E}"/>
              </a:ext>
            </a:extLst>
          </p:cNvPr>
          <p:cNvSpPr/>
          <p:nvPr/>
        </p:nvSpPr>
        <p:spPr>
          <a:xfrm>
            <a:off x="0" y="452761"/>
            <a:ext cx="11656380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Concluzii: </a:t>
            </a:r>
          </a:p>
          <a:p>
            <a:pPr algn="just"/>
            <a:endParaRPr lang="ro-RO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o-R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este Consistentă (există cel puțin un model pentru care A este </a:t>
            </a:r>
            <a:r>
              <a:rPr lang="ro-RO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adevarată</a:t>
            </a:r>
            <a:r>
              <a:rPr lang="ro-R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 i1, i3, i5, i7, i8 )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o-R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NU este Tautologie (nu în toate interpretările A este </a:t>
            </a:r>
            <a:r>
              <a:rPr lang="ro-RO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adevarată</a:t>
            </a:r>
            <a:r>
              <a:rPr lang="ro-R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 i2, i4, i6)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o-R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NU este Inconsistentă (există modele pentru care A este adevarată:i1, i3, i5, i7, i8 )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o-R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este Contingentă (A este consistentă, dar nu este validă/tautologie) :  </a:t>
            </a: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ro-R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modele = i1, i3, i5, i7, i8 </a:t>
            </a: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ro-R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anti-modele = i2, i4, i6</a:t>
            </a:r>
          </a:p>
        </p:txBody>
      </p:sp>
    </p:spTree>
    <p:extLst>
      <p:ext uri="{BB962C8B-B14F-4D97-AF65-F5344CB8AC3E}">
        <p14:creationId xmlns:p14="http://schemas.microsoft.com/office/powerpoint/2010/main" val="421338493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6DAD93-D776-44F5-BA72-07DBA67F6EF7}"/>
</file>

<file path=customXml/itemProps2.xml><?xml version="1.0" encoding="utf-8"?>
<ds:datastoreItem xmlns:ds="http://schemas.openxmlformats.org/officeDocument/2006/customXml" ds:itemID="{7E644DCB-A55C-499A-832D-063AF04CD88E}"/>
</file>

<file path=customXml/itemProps3.xml><?xml version="1.0" encoding="utf-8"?>
<ds:datastoreItem xmlns:ds="http://schemas.openxmlformats.org/officeDocument/2006/customXml" ds:itemID="{8B9EF2D4-061D-4263-A837-0182D9D206D6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10236</Words>
  <Application>Microsoft Office PowerPoint</Application>
  <PresentationFormat>Ecran lat</PresentationFormat>
  <Paragraphs>6417</Paragraphs>
  <Slides>116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116</vt:i4>
      </vt:variant>
    </vt:vector>
  </HeadingPairs>
  <TitlesOfParts>
    <vt:vector size="122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LOGICĂ COMPUTAȚIONALĂ</dc:title>
  <dc:creator>AYGEAN NURLA</dc:creator>
  <cp:lastModifiedBy>AYGEAN NURLA</cp:lastModifiedBy>
  <cp:revision>24</cp:revision>
  <dcterms:created xsi:type="dcterms:W3CDTF">2020-10-18T09:04:37Z</dcterms:created>
  <dcterms:modified xsi:type="dcterms:W3CDTF">2020-10-22T15:37:55Z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