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o-RO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o-R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1B1623-9AB8-40B5-83D1-A4DD6424F343}" type="datetimeFigureOut">
              <a:rPr lang="ro-RO" smtClean="0"/>
              <a:t>12.11.2020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2A91DC-ECB4-4257-9063-34176728CD8A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strategia multimii suport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Problema 9.1.25, subpunctul 5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7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cerinta: utilizand strategia multimii suport demonstrati ca are loc urmatoarea deductie:</a:t>
            </a:r>
            <a:endParaRPr lang="ro-RO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sz="1800" dirty="0" smtClean="0"/>
              <a:t>¬p→q, (q→r</a:t>
            </a:r>
            <a:r>
              <a:rPr lang="ro-RO" sz="1800" dirty="0" smtClean="0"/>
              <a:t>) </a:t>
            </a:r>
            <a:r>
              <a:rPr lang="en-US" sz="1600" dirty="0" smtClean="0">
                <a:latin typeface="Symbol" pitchFamily="18" charset="2"/>
              </a:rPr>
              <a:t>Ù</a:t>
            </a:r>
            <a:r>
              <a:rPr lang="ro-RO" sz="1800" dirty="0" smtClean="0">
                <a:latin typeface="Century Schoolbook"/>
              </a:rPr>
              <a:t>¬r</a:t>
            </a:r>
            <a:r>
              <a:rPr lang="ro-RO" sz="1800" dirty="0" smtClean="0">
                <a:latin typeface="Century Schoolbook"/>
              </a:rPr>
              <a:t>|-</a:t>
            </a:r>
            <a:r>
              <a:rPr lang="ro-RO" sz="1800" dirty="0" smtClean="0">
                <a:latin typeface="Century Schoolbook"/>
              </a:rPr>
              <a:t>p </a:t>
            </a:r>
            <a:r>
              <a:rPr lang="en-US" sz="1600" dirty="0" smtClean="0">
                <a:latin typeface="Symbol" pitchFamily="18" charset="2"/>
              </a:rPr>
              <a:t>Ù</a:t>
            </a:r>
            <a:r>
              <a:rPr lang="ro-RO" sz="1800" dirty="0" smtClean="0">
                <a:latin typeface="Century Schoolbook"/>
              </a:rPr>
              <a:t>¬r</a:t>
            </a:r>
            <a:endParaRPr lang="ro-RO" sz="1800" dirty="0" smtClean="0">
              <a:latin typeface="Century Schoolbook"/>
            </a:endParaRPr>
          </a:p>
          <a:p>
            <a:pPr marL="0" indent="0" algn="ctr">
              <a:buNone/>
            </a:pPr>
            <a:endParaRPr lang="ro-RO" sz="800" dirty="0" smtClean="0">
              <a:solidFill>
                <a:schemeClr val="tx2"/>
              </a:solidFill>
              <a:latin typeface="Century Schoolbook"/>
            </a:endParaRPr>
          </a:p>
          <a:p>
            <a:pPr>
              <a:buFont typeface="Arial" pitchFamily="34" charset="0"/>
              <a:buChar char="•"/>
            </a:pPr>
            <a:r>
              <a:rPr lang="ro-RO" sz="1600" dirty="0" smtClean="0">
                <a:latin typeface="Century Schoolbook"/>
              </a:rPr>
              <a:t>¬</a:t>
            </a:r>
            <a:r>
              <a:rPr lang="ro-RO" sz="1800" dirty="0" smtClean="0">
                <a:latin typeface="Century Schoolbook"/>
              </a:rPr>
              <a:t>p→q</a:t>
            </a:r>
            <a:r>
              <a:rPr lang="ro-RO" sz="1600" dirty="0" smtClean="0">
                <a:latin typeface="Century Schoolbook"/>
              </a:rPr>
              <a:t> ≡¬</a:t>
            </a:r>
            <a:r>
              <a:rPr lang="ro-RO" sz="1800" dirty="0" smtClean="0">
                <a:latin typeface="Century Schoolbook"/>
              </a:rPr>
              <a:t>(</a:t>
            </a:r>
            <a:r>
              <a:rPr lang="ro-RO" sz="1600" dirty="0" smtClean="0">
                <a:latin typeface="Century Schoolbook"/>
              </a:rPr>
              <a:t>¬</a:t>
            </a:r>
            <a:r>
              <a:rPr lang="ro-RO" sz="1800" dirty="0" smtClean="0">
                <a:latin typeface="Century Schoolbook"/>
              </a:rPr>
              <a:t>p)</a:t>
            </a:r>
            <a:r>
              <a:rPr lang="ro-RO" sz="1800" dirty="0"/>
              <a:t> </a:t>
            </a:r>
            <a:r>
              <a:rPr lang="ro-RO" sz="1800" dirty="0" smtClean="0">
                <a:latin typeface="Symbol" pitchFamily="18" charset="2"/>
              </a:rPr>
              <a:t>Ú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o-RO" sz="1800" dirty="0" smtClean="0">
                <a:latin typeface="Symbol" pitchFamily="18" charset="2"/>
              </a:rPr>
              <a:t> Ú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q=C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Font typeface="Arial" pitchFamily="34" charset="0"/>
              <a:buChar char="•"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(q→r)</a:t>
            </a:r>
            <a:r>
              <a:rPr lang="ro-RO" sz="1800" dirty="0">
                <a:latin typeface="Symbol" pitchFamily="18" charset="2"/>
              </a:rPr>
              <a:t> </a:t>
            </a:r>
            <a:r>
              <a:rPr lang="en-US" sz="1600" dirty="0" smtClean="0">
                <a:latin typeface="Symbol" pitchFamily="18" charset="2"/>
              </a:rPr>
              <a:t>Ù</a:t>
            </a:r>
            <a:r>
              <a:rPr lang="ro-RO" sz="1600" dirty="0" smtClean="0">
                <a:latin typeface="Symbol" pitchFamily="18" charset="2"/>
              </a:rPr>
              <a:t> </a:t>
            </a:r>
            <a:r>
              <a:rPr lang="ro-RO" sz="1600" dirty="0" smtClean="0">
                <a:latin typeface="Century Schoolbook"/>
              </a:rPr>
              <a:t>¬</a:t>
            </a:r>
            <a:r>
              <a:rPr lang="ro-RO" sz="1800" dirty="0" smtClean="0">
                <a:latin typeface="Century Schoolbook"/>
              </a:rPr>
              <a:t>r</a:t>
            </a:r>
            <a:endParaRPr lang="ro-RO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Pentru a obtine clauza 4 se neaga concluzia: 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o-RO" sz="1600" dirty="0">
                <a:latin typeface="Century Schoolbook"/>
                <a:cs typeface="Times New Roman" pitchFamily="18" charset="0"/>
              </a:rPr>
              <a:t>¬</a:t>
            </a:r>
            <a:r>
              <a:rPr lang="ro-RO" sz="1800" dirty="0" smtClean="0">
                <a:latin typeface="Century Schoolbook"/>
                <a:cs typeface="Times New Roman" pitchFamily="18" charset="0"/>
              </a:rPr>
              <a:t>(p </a:t>
            </a:r>
            <a:r>
              <a:rPr lang="en-US" sz="1600" dirty="0" smtClean="0">
                <a:latin typeface="Symbol" pitchFamily="18" charset="2"/>
              </a:rPr>
              <a:t>Ù</a:t>
            </a:r>
            <a:r>
              <a:rPr lang="ro-RO" sz="1600" dirty="0" smtClean="0">
                <a:latin typeface="Symbol" pitchFamily="18" charset="2"/>
              </a:rPr>
              <a:t> </a:t>
            </a:r>
            <a:r>
              <a:rPr lang="ro-RO" sz="1600" dirty="0" smtClean="0">
                <a:latin typeface="Century Schoolbook"/>
              </a:rPr>
              <a:t>¬</a:t>
            </a:r>
            <a:r>
              <a:rPr lang="ro-RO" sz="1800" dirty="0" smtClean="0">
                <a:latin typeface="Century Schoolbook"/>
              </a:rPr>
              <a:t>r</a:t>
            </a:r>
            <a:r>
              <a:rPr lang="ro-RO" sz="1800" dirty="0" smtClean="0">
                <a:latin typeface="Century Schoolbook"/>
              </a:rPr>
              <a:t>)=</a:t>
            </a:r>
            <a:r>
              <a:rPr lang="ro-RO" sz="1600" dirty="0" smtClean="0">
                <a:latin typeface="Century Schoolbook"/>
              </a:rPr>
              <a:t>¬</a:t>
            </a:r>
            <a:r>
              <a:rPr lang="ro-RO" sz="1800" dirty="0" smtClean="0">
                <a:latin typeface="Century Schoolbook"/>
              </a:rPr>
              <a:t>p</a:t>
            </a:r>
            <a:r>
              <a:rPr lang="ro-RO" sz="1800" dirty="0">
                <a:latin typeface="Symbol" pitchFamily="18" charset="2"/>
              </a:rPr>
              <a:t> </a:t>
            </a:r>
            <a:r>
              <a:rPr lang="ro-RO" sz="1800" dirty="0" smtClean="0">
                <a:latin typeface="Symbol" pitchFamily="18" charset="2"/>
              </a:rPr>
              <a:t>Ú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0" indent="0">
              <a:buNone/>
            </a:pPr>
            <a:endParaRPr lang="ro-RO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Deci S={</a:t>
            </a:r>
            <a:r>
              <a:rPr lang="ro-RO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C3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C4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}={</a:t>
            </a:r>
            <a:r>
              <a:rPr lang="ro-RO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o-RO" sz="1800" dirty="0">
                <a:solidFill>
                  <a:srgbClr val="92D050"/>
                </a:solidFill>
                <a:latin typeface="Symbol" pitchFamily="18" charset="2"/>
              </a:rPr>
              <a:t> Ú </a:t>
            </a:r>
            <a:r>
              <a:rPr lang="ro-RO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600" dirty="0">
                <a:solidFill>
                  <a:srgbClr val="00B0F0"/>
                </a:solidFill>
              </a:rPr>
              <a:t>¬</a:t>
            </a:r>
            <a:r>
              <a:rPr lang="ro-RO" sz="1800" dirty="0">
                <a:solidFill>
                  <a:srgbClr val="00B0F0"/>
                </a:solidFill>
              </a:rPr>
              <a:t>q</a:t>
            </a:r>
            <a:r>
              <a:rPr lang="ro-RO" sz="1800" dirty="0">
                <a:solidFill>
                  <a:srgbClr val="00B0F0"/>
                </a:solidFill>
                <a:latin typeface="Symbol" pitchFamily="18" charset="2"/>
              </a:rPr>
              <a:t> Ú </a:t>
            </a:r>
            <a:r>
              <a:rPr lang="ro-RO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 smtClean="0">
                <a:latin typeface="Symbol" pitchFamily="18" charset="2"/>
              </a:rPr>
              <a:t>, </a:t>
            </a:r>
            <a:r>
              <a:rPr lang="ro-RO" sz="1600" dirty="0">
                <a:solidFill>
                  <a:srgbClr val="7030A0"/>
                </a:solidFill>
                <a:cs typeface="Times New Roman" pitchFamily="18" charset="0"/>
              </a:rPr>
              <a:t>¬</a:t>
            </a:r>
            <a:r>
              <a:rPr lang="ro-RO" sz="1800" dirty="0" smtClean="0">
                <a:solidFill>
                  <a:srgbClr val="7030A0"/>
                </a:solidFill>
                <a:cs typeface="Times New Roman" pitchFamily="18" charset="0"/>
              </a:rPr>
              <a:t>r</a:t>
            </a:r>
            <a:r>
              <a:rPr lang="ro-RO" sz="1800" dirty="0" smtClean="0">
                <a:cs typeface="Times New Roman" pitchFamily="18" charset="0"/>
              </a:rPr>
              <a:t>, </a:t>
            </a:r>
            <a:r>
              <a:rPr lang="ro-RO" sz="1600" dirty="0" smtClean="0">
                <a:solidFill>
                  <a:schemeClr val="accent1">
                    <a:lumMod val="75000"/>
                  </a:schemeClr>
                </a:solidFill>
              </a:rPr>
              <a:t>¬</a:t>
            </a:r>
            <a:r>
              <a:rPr lang="ro-RO" sz="18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ro-RO" sz="1800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 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Ú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o-RO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Avem nevoie de o multime Y pentru care S\Y este consistenta.</a:t>
            </a:r>
          </a:p>
          <a:p>
            <a:pPr marL="0" indent="0">
              <a:buNone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Alegem Y={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C4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},  astfel trebuie verificat: S\Y={</a:t>
            </a:r>
            <a:r>
              <a:rPr lang="ro-RO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C3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} este consistenta?</a:t>
            </a:r>
          </a:p>
          <a:p>
            <a:pPr marL="0" indent="0">
              <a:buNone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Pentru a demonstra ca multimea S\Y este consistenta ne folosim de strategia eliminarii:</a:t>
            </a:r>
          </a:p>
          <a:p>
            <a:pPr marL="0" indent="0">
              <a:buNone/>
            </a:pPr>
            <a:r>
              <a:rPr lang="ro-RO" sz="1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ro-RO" sz="16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sz="1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sz="1600" dirty="0">
              <a:latin typeface="Symbol" pitchFamily="18" charset="2"/>
            </a:endParaRPr>
          </a:p>
          <a:p>
            <a:pPr marL="0" indent="0">
              <a:buNone/>
            </a:pPr>
            <a:endParaRPr lang="ro-RO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47593" y="266171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51616" y="26617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78155" y="217416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 smtClean="0"/>
          </a:p>
          <a:p>
            <a:r>
              <a:rPr lang="ro-RO" dirty="0" smtClean="0"/>
              <a:t>C</a:t>
            </a:r>
            <a:r>
              <a:rPr lang="ro-RO" sz="1200" dirty="0" smtClean="0"/>
              <a:t>2</a:t>
            </a:r>
            <a:r>
              <a:rPr lang="ro-RO" sz="1400" dirty="0" smtClean="0"/>
              <a:t>=</a:t>
            </a:r>
            <a:r>
              <a:rPr lang="ro-RO" dirty="0" smtClean="0"/>
              <a:t>q→r </a:t>
            </a:r>
            <a:r>
              <a:rPr lang="ro-RO" sz="1600" dirty="0" smtClean="0"/>
              <a:t>≡ </a:t>
            </a:r>
            <a:r>
              <a:rPr lang="ro-RO" sz="1600" dirty="0" smtClean="0">
                <a:latin typeface="Century Schoolbook"/>
              </a:rPr>
              <a:t>¬</a:t>
            </a:r>
            <a:r>
              <a:rPr lang="ro-RO" dirty="0" smtClean="0">
                <a:latin typeface="Century Schoolbook"/>
              </a:rPr>
              <a:t>q</a:t>
            </a:r>
            <a:r>
              <a:rPr lang="ro-RO" dirty="0" smtClean="0">
                <a:latin typeface="Symbol" pitchFamily="18" charset="2"/>
              </a:rPr>
              <a:t>Ú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r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o-RO" sz="1600" dirty="0" smtClean="0">
                <a:latin typeface="Century Schoolbook"/>
                <a:cs typeface="Times New Roman" pitchFamily="18" charset="0"/>
              </a:rPr>
              <a:t>¬</a:t>
            </a:r>
            <a:r>
              <a:rPr lang="ro-RO" dirty="0" smtClean="0">
                <a:latin typeface="Century Schoolbook"/>
                <a:cs typeface="Times New Roman" pitchFamily="18" charset="0"/>
              </a:rPr>
              <a:t>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o-RO" sz="1800" dirty="0" smtClean="0"/>
              <a:t>eliminarea clauzelor tautologice → nu sunt</a:t>
            </a:r>
          </a:p>
          <a:p>
            <a:pPr>
              <a:buFont typeface="Arial" pitchFamily="34" charset="0"/>
              <a:buChar char="•"/>
            </a:pPr>
            <a:r>
              <a:rPr lang="ro-RO" sz="1800" dirty="0"/>
              <a:t>e</a:t>
            </a:r>
            <a:r>
              <a:rPr lang="ro-RO" sz="1800" dirty="0" smtClean="0"/>
              <a:t>liminarea clauzelor subsumate → nu sunt</a:t>
            </a:r>
          </a:p>
          <a:p>
            <a:pPr>
              <a:buFont typeface="Arial" pitchFamily="34" charset="0"/>
              <a:buChar char="•"/>
            </a:pPr>
            <a:r>
              <a:rPr lang="ro-RO" sz="1800" dirty="0"/>
              <a:t>e</a:t>
            </a:r>
            <a:r>
              <a:rPr lang="ro-RO" sz="1800" dirty="0" smtClean="0"/>
              <a:t>liminarea clauzelor care contin literali puri: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ro-RO" sz="1800" dirty="0" smtClean="0"/>
              <a:t>   S\Y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ro-RO" sz="1800" strike="sngStrike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o-RO" sz="1800" strike="sngStrike" dirty="0" smtClean="0">
                <a:solidFill>
                  <a:srgbClr val="92D050"/>
                </a:solidFill>
                <a:latin typeface="Symbol" pitchFamily="18" charset="2"/>
              </a:rPr>
              <a:t> </a:t>
            </a:r>
            <a:r>
              <a:rPr lang="ro-RO" sz="1800" strike="sngStrike" dirty="0">
                <a:solidFill>
                  <a:srgbClr val="92D050"/>
                </a:solidFill>
                <a:latin typeface="Symbol" pitchFamily="18" charset="2"/>
              </a:rPr>
              <a:t>Ú </a:t>
            </a:r>
            <a:r>
              <a:rPr lang="ro-RO" sz="1800" strike="sngStrike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600" dirty="0">
                <a:solidFill>
                  <a:srgbClr val="00B0F0"/>
                </a:solidFill>
              </a:rPr>
              <a:t>¬</a:t>
            </a:r>
            <a:r>
              <a:rPr lang="ro-RO" sz="1800" dirty="0" smtClean="0">
                <a:solidFill>
                  <a:srgbClr val="00B0F0"/>
                </a:solidFill>
              </a:rPr>
              <a:t>q</a:t>
            </a:r>
            <a:r>
              <a:rPr lang="ro-RO" sz="1800" dirty="0" smtClean="0">
                <a:solidFill>
                  <a:srgbClr val="00B0F0"/>
                </a:solidFill>
                <a:latin typeface="Symbol" pitchFamily="18" charset="2"/>
              </a:rPr>
              <a:t>Ú </a:t>
            </a:r>
            <a:r>
              <a:rPr lang="ro-RO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>
                <a:latin typeface="Symbol" pitchFamily="18" charset="2"/>
              </a:rPr>
              <a:t>, </a:t>
            </a:r>
            <a:r>
              <a:rPr lang="ro-RO" sz="1600" dirty="0">
                <a:solidFill>
                  <a:srgbClr val="7030A0"/>
                </a:solidFill>
                <a:cs typeface="Times New Roman" pitchFamily="18" charset="0"/>
              </a:rPr>
              <a:t>¬</a:t>
            </a:r>
            <a:r>
              <a:rPr lang="ro-RO" sz="1800" dirty="0" smtClean="0">
                <a:solidFill>
                  <a:srgbClr val="7030A0"/>
                </a:solidFill>
                <a:cs typeface="Times New Roman" pitchFamily="18" charset="0"/>
              </a:rPr>
              <a:t>r</a:t>
            </a:r>
            <a:r>
              <a:rPr lang="ro-RO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} </a:t>
            </a:r>
            <a:r>
              <a:rPr lang="ro-RO" sz="1800" dirty="0" smtClean="0">
                <a:cs typeface="Times New Roman" pitchFamily="18" charset="0"/>
              </a:rPr>
              <a:t>→ p literal pur</a:t>
            </a:r>
          </a:p>
          <a:p>
            <a:pPr marL="0" indent="0">
              <a:buNone/>
            </a:pPr>
            <a:r>
              <a:rPr lang="ro-RO" sz="1800" dirty="0">
                <a:cs typeface="Times New Roman" pitchFamily="18" charset="0"/>
              </a:rPr>
              <a:t> </a:t>
            </a:r>
            <a:r>
              <a:rPr lang="ro-RO" sz="1800" dirty="0" smtClean="0">
                <a:cs typeface="Times New Roman" pitchFamily="18" charset="0"/>
              </a:rPr>
              <a:t>   S\Y={</a:t>
            </a:r>
            <a:r>
              <a:rPr lang="ro-RO" sz="1600" dirty="0" smtClean="0">
                <a:solidFill>
                  <a:srgbClr val="00B0F0"/>
                </a:solidFill>
              </a:rPr>
              <a:t>¬</a:t>
            </a:r>
            <a:r>
              <a:rPr lang="ro-RO" sz="1800" strike="sngStrike" dirty="0">
                <a:solidFill>
                  <a:srgbClr val="00B0F0"/>
                </a:solidFill>
              </a:rPr>
              <a:t>q</a:t>
            </a:r>
            <a:r>
              <a:rPr lang="ro-RO" sz="1800" strike="sngStrike" dirty="0">
                <a:solidFill>
                  <a:srgbClr val="00B0F0"/>
                </a:solidFill>
                <a:latin typeface="Symbol" pitchFamily="18" charset="2"/>
              </a:rPr>
              <a:t>Ú </a:t>
            </a:r>
            <a:r>
              <a:rPr lang="ro-RO" sz="1800" strike="sngStrike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>
                <a:latin typeface="Symbol" pitchFamily="18" charset="2"/>
              </a:rPr>
              <a:t>, </a:t>
            </a:r>
            <a:r>
              <a:rPr lang="ro-RO" sz="1600" dirty="0">
                <a:solidFill>
                  <a:srgbClr val="7030A0"/>
                </a:solidFill>
                <a:cs typeface="Times New Roman" pitchFamily="18" charset="0"/>
              </a:rPr>
              <a:t>¬</a:t>
            </a:r>
            <a:r>
              <a:rPr lang="ro-RO" sz="1800" dirty="0" smtClean="0">
                <a:solidFill>
                  <a:srgbClr val="7030A0"/>
                </a:solidFill>
                <a:cs typeface="Times New Roman" pitchFamily="18" charset="0"/>
              </a:rPr>
              <a:t>r</a:t>
            </a:r>
            <a:r>
              <a:rPr lang="ro-RO" sz="1800" dirty="0" smtClean="0">
                <a:cs typeface="Times New Roman" pitchFamily="18" charset="0"/>
              </a:rPr>
              <a:t>} → </a:t>
            </a:r>
            <a:r>
              <a:rPr lang="ro-RO" sz="1600" dirty="0" smtClean="0"/>
              <a:t>¬</a:t>
            </a:r>
            <a:r>
              <a:rPr lang="ro-RO" sz="1800" dirty="0" smtClean="0"/>
              <a:t>q literal pur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rgbClr val="00B0F0"/>
                </a:solidFill>
                <a:cs typeface="Times New Roman" pitchFamily="18" charset="0"/>
              </a:rPr>
              <a:t>   </a:t>
            </a:r>
            <a:r>
              <a:rPr lang="ro-RO" sz="1800" dirty="0" smtClean="0">
                <a:cs typeface="Times New Roman" pitchFamily="18" charset="0"/>
              </a:rPr>
              <a:t>S\Y={</a:t>
            </a:r>
            <a:r>
              <a:rPr lang="ro-RO" sz="1600" strike="sngStrike" dirty="0">
                <a:solidFill>
                  <a:srgbClr val="7030A0"/>
                </a:solidFill>
                <a:cs typeface="Times New Roman" pitchFamily="18" charset="0"/>
              </a:rPr>
              <a:t>¬</a:t>
            </a:r>
            <a:r>
              <a:rPr lang="ro-RO" sz="1800" strike="sngStrike" dirty="0" smtClean="0">
                <a:solidFill>
                  <a:srgbClr val="7030A0"/>
                </a:solidFill>
                <a:cs typeface="Times New Roman" pitchFamily="18" charset="0"/>
              </a:rPr>
              <a:t>r</a:t>
            </a:r>
            <a:r>
              <a:rPr lang="ro-RO" sz="1800" dirty="0" smtClean="0">
                <a:cs typeface="Times New Roman" pitchFamily="18" charset="0"/>
              </a:rPr>
              <a:t>} → </a:t>
            </a:r>
            <a:r>
              <a:rPr lang="ro-RO" sz="1800" dirty="0">
                <a:cs typeface="Times New Roman" pitchFamily="18" charset="0"/>
              </a:rPr>
              <a:t>¬</a:t>
            </a:r>
            <a:r>
              <a:rPr lang="ro-RO" sz="1800" dirty="0" smtClean="0">
                <a:cs typeface="Times New Roman" pitchFamily="18" charset="0"/>
              </a:rPr>
              <a:t>r literal pur</a:t>
            </a:r>
          </a:p>
          <a:p>
            <a:pPr marL="0" indent="0">
              <a:buNone/>
            </a:pPr>
            <a:r>
              <a:rPr lang="ro-RO" sz="1800" dirty="0">
                <a:cs typeface="Times New Roman" pitchFamily="18" charset="0"/>
              </a:rPr>
              <a:t> </a:t>
            </a:r>
            <a:r>
              <a:rPr lang="ro-RO" sz="1800" dirty="0" smtClean="0">
                <a:cs typeface="Times New Roman" pitchFamily="18" charset="0"/>
              </a:rPr>
              <a:t>   S\Y={ }         submultimea e consistenta</a:t>
            </a:r>
          </a:p>
          <a:p>
            <a:pPr marL="0" indent="0">
              <a:buNone/>
            </a:pPr>
            <a:r>
              <a:rPr lang="ro-RO" sz="1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  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97563" y="1071329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Parcurgem urmatorii pasi:</a:t>
            </a:r>
            <a:endParaRPr lang="ro-RO" dirty="0"/>
          </a:p>
        </p:txBody>
      </p:sp>
      <p:sp>
        <p:nvSpPr>
          <p:cNvPr id="7" name="Right Arrow 6"/>
          <p:cNvSpPr/>
          <p:nvPr/>
        </p:nvSpPr>
        <p:spPr>
          <a:xfrm>
            <a:off x="1668826" y="3857600"/>
            <a:ext cx="288032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7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rezolutia multimii suport este rezolutia a doua clauze care nu apartim ambele multimii s\y.</a:t>
            </a:r>
            <a:endParaRPr lang="ro-RO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dirty="0" smtClean="0"/>
              <a:t>C</a:t>
            </a:r>
            <a:r>
              <a:rPr lang="ro-RO" sz="1400" dirty="0" smtClean="0"/>
              <a:t>5</a:t>
            </a:r>
            <a:r>
              <a:rPr lang="ro-RO" sz="1800" dirty="0" smtClean="0"/>
              <a:t>=Res</a:t>
            </a:r>
            <a:r>
              <a:rPr lang="ro-RO" sz="1400" dirty="0" smtClean="0"/>
              <a:t>p</a:t>
            </a:r>
            <a:r>
              <a:rPr lang="ro-RO" sz="1800" dirty="0" smtClean="0"/>
              <a:t>(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o-RO" sz="1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ro-RO" sz="1800" dirty="0" smtClean="0"/>
              <a:t>,</a:t>
            </a:r>
            <a:r>
              <a:rPr lang="ro-RO" sz="1800" dirty="0" smtClean="0">
                <a:solidFill>
                  <a:srgbClr val="92D050"/>
                </a:solidFill>
              </a:rPr>
              <a:t>C</a:t>
            </a:r>
            <a:r>
              <a:rPr lang="ro-RO" sz="1400" dirty="0" smtClean="0">
                <a:solidFill>
                  <a:srgbClr val="92D050"/>
                </a:solidFill>
              </a:rPr>
              <a:t>1</a:t>
            </a:r>
            <a:r>
              <a:rPr lang="ro-RO" sz="1800" dirty="0" smtClean="0"/>
              <a:t>)=q</a:t>
            </a:r>
            <a:r>
              <a:rPr lang="ro-RO" sz="1800" dirty="0">
                <a:latin typeface="Symbol" pitchFamily="18" charset="2"/>
              </a:rPr>
              <a:t> </a:t>
            </a:r>
            <a:r>
              <a:rPr lang="ro-RO" sz="1800" dirty="0" smtClean="0">
                <a:latin typeface="Symbol" pitchFamily="18" charset="2"/>
              </a:rPr>
              <a:t>Ú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0" indent="0">
              <a:buNone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=Res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ro-RO" sz="1800" dirty="0"/>
              <a:t> </a:t>
            </a:r>
            <a:r>
              <a:rPr lang="ro-RO" sz="1600" dirty="0"/>
              <a:t>¬</a:t>
            </a:r>
            <a:r>
              <a:rPr lang="ro-RO" sz="1800" dirty="0" smtClean="0"/>
              <a:t>p</a:t>
            </a:r>
          </a:p>
          <a:p>
            <a:pPr marL="0" indent="0">
              <a:buNone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4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=Res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)=r</a:t>
            </a:r>
            <a:r>
              <a:rPr lang="ro-RO" sz="1800" dirty="0"/>
              <a:t> </a:t>
            </a:r>
            <a:r>
              <a:rPr lang="ro-RO" sz="1800" dirty="0" smtClean="0">
                <a:latin typeface="Symbol" pitchFamily="18" charset="2"/>
              </a:rPr>
              <a:t>Ú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r =r</a:t>
            </a:r>
          </a:p>
          <a:p>
            <a:pPr marL="0" indent="0">
              <a:buNone/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=Res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ro-RO" sz="1800" dirty="0" smtClean="0">
                <a:latin typeface="Century Schoolbook"/>
                <a:cs typeface="Times New Roman" pitchFamily="18" charset="0"/>
              </a:rPr>
              <a:t>□       S e inconsistenta pe baza rationamentului prin respingere        are loc deductia.</a:t>
            </a:r>
            <a:endParaRPr lang="ro-RO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28663" y="2840752"/>
            <a:ext cx="207572" cy="45719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ight Arrow 6"/>
          <p:cNvSpPr/>
          <p:nvPr/>
        </p:nvSpPr>
        <p:spPr>
          <a:xfrm>
            <a:off x="1755506" y="3082381"/>
            <a:ext cx="288032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70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71F1FD-039E-4501-B518-917272A19C62}"/>
</file>

<file path=customXml/itemProps2.xml><?xml version="1.0" encoding="utf-8"?>
<ds:datastoreItem xmlns:ds="http://schemas.openxmlformats.org/officeDocument/2006/customXml" ds:itemID="{6C7D5D64-E243-49AA-8C40-68002925F8D3}"/>
</file>

<file path=customXml/itemProps3.xml><?xml version="1.0" encoding="utf-8"?>
<ds:datastoreItem xmlns:ds="http://schemas.openxmlformats.org/officeDocument/2006/customXml" ds:itemID="{CB85C3CE-610D-4F3F-994C-9B23D2467B6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308</TotalTime>
  <Words>272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strategia multimii suport</vt:lpstr>
      <vt:lpstr>cerinta: utilizand strategia multimii suport demonstrati ca are loc urmatoarea deductie:</vt:lpstr>
      <vt:lpstr>PowerPoint Presentation</vt:lpstr>
      <vt:lpstr>rezolutia multimii suport este rezolutia a doua clauze care nu apartim ambele multimii s\y.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Strategia mulțimii suport</dc:title>
  <dc:creator>user</dc:creator>
  <cp:lastModifiedBy>user</cp:lastModifiedBy>
  <cp:revision>20</cp:revision>
  <dcterms:created xsi:type="dcterms:W3CDTF">2020-11-10T13:57:05Z</dcterms:created>
  <dcterms:modified xsi:type="dcterms:W3CDTF">2020-11-12T08:19:01Z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