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omfortaa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Comfortaa-bold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12" Type="http://schemas.openxmlformats.org/officeDocument/2006/relationships/font" Target="fonts/Comfortaa-regular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customXml" Target="../customXml/item3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d5418f61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d5418f61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d5418f61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d5418f61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d5418f61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d5418f61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d5418f61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d5418f61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d5418f61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d5418f61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488bdd8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488bdd8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719325" y="654713"/>
            <a:ext cx="5667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516900" y="2029000"/>
            <a:ext cx="7985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(U → V) ∧ (V → Z) → (U → Z)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013600" y="1137350"/>
            <a:ext cx="51168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Aduceţi la FNC (forma normală conjunctivă) şi FND (forma normală disjunctivă) regula silogismului: 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509850" y="531400"/>
            <a:ext cx="21243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9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9.1.6.5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096275" y="3303550"/>
            <a:ext cx="51168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Folosind una din aceste forme normale, demonstraţi că această lege sau proprietate este o formulă validă în calculul propoziţional. 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824825" y="255600"/>
            <a:ext cx="6754200" cy="15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9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P</a:t>
            </a:r>
            <a:r>
              <a:rPr lang="ro" sz="23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asul 1:</a:t>
            </a:r>
            <a:r>
              <a:rPr lang="ro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 Înlocuirea formulelor:</a:t>
            </a:r>
            <a:endParaRPr sz="2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omfortaa"/>
              <a:buChar char="●"/>
            </a:pPr>
            <a:r>
              <a:rPr lang="ro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ro" sz="23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U→V</a:t>
            </a:r>
            <a:r>
              <a:rPr lang="ro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cu </a:t>
            </a:r>
            <a:r>
              <a:rPr b="1" lang="ro" sz="23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ㄱU ∨ V</a:t>
            </a:r>
            <a:endParaRPr sz="2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omfortaa"/>
              <a:buChar char="●"/>
            </a:pPr>
            <a:r>
              <a:rPr lang="ro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ro" sz="23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U↔️V</a:t>
            </a:r>
            <a:r>
              <a:rPr lang="ro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cu </a:t>
            </a:r>
            <a:r>
              <a:rPr b="1" lang="ro" sz="23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(</a:t>
            </a:r>
            <a:r>
              <a:rPr b="1" lang="ro" sz="23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ㄱ U ∨ V) ∧ (ㄱ V ∨ U)</a:t>
            </a:r>
            <a:endParaRPr b="1" sz="23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691250" y="1854600"/>
            <a:ext cx="57615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3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(U </a:t>
            </a:r>
            <a:r>
              <a:rPr b="1" lang="ro" sz="32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→ </a:t>
            </a:r>
            <a:r>
              <a:rPr b="1" lang="ro" sz="3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V) ∧ (V </a:t>
            </a:r>
            <a:r>
              <a:rPr b="1" lang="ro" sz="32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→ </a:t>
            </a:r>
            <a:r>
              <a:rPr b="1" lang="ro" sz="3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Z) </a:t>
            </a:r>
            <a:r>
              <a:rPr b="1" lang="ro" sz="32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→ </a:t>
            </a:r>
            <a:r>
              <a:rPr b="1" lang="ro" sz="3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(U </a:t>
            </a:r>
            <a:r>
              <a:rPr b="1" lang="ro" sz="32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→ </a:t>
            </a:r>
            <a:r>
              <a:rPr b="1" lang="ro" sz="3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Z)</a:t>
            </a:r>
            <a:endParaRPr b="1" sz="3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282650" y="2707900"/>
            <a:ext cx="65787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3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(</a:t>
            </a:r>
            <a:r>
              <a:rPr b="1" lang="ro" sz="3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ㄱU ∨ V)</a:t>
            </a:r>
            <a:r>
              <a:rPr b="1" lang="ro" sz="3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∧ (ㄱV ∨ Z) </a:t>
            </a:r>
            <a:r>
              <a:rPr b="1" lang="ro" sz="32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→</a:t>
            </a:r>
            <a:r>
              <a:rPr b="1" lang="ro" sz="3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(ㄱU ∨ Z)</a:t>
            </a:r>
            <a:endParaRPr b="1" sz="3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106700" y="3665050"/>
            <a:ext cx="69306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ㄱ</a:t>
            </a:r>
            <a:r>
              <a:rPr b="1" lang="ro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(ㄱU ∨ V) </a:t>
            </a:r>
            <a:r>
              <a:rPr b="1" lang="ro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∨ ㄱ</a:t>
            </a:r>
            <a:r>
              <a:rPr b="1" lang="ro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(ㄱV ∨ </a:t>
            </a:r>
            <a:r>
              <a:rPr b="1" lang="ro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ro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Z) </a:t>
            </a:r>
            <a:r>
              <a:rPr b="1" lang="ro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∨</a:t>
            </a:r>
            <a:r>
              <a:rPr b="1" lang="ro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(ㄱU ∨ Z)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824825" y="255600"/>
            <a:ext cx="6754200" cy="15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9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P</a:t>
            </a:r>
            <a:r>
              <a:rPr lang="ro" sz="23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asul 2: </a:t>
            </a:r>
            <a:r>
              <a:rPr lang="ro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Aplicarea legilor lui DeMorgan:</a:t>
            </a:r>
            <a:endParaRPr sz="2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Comfortaa"/>
              <a:buChar char="●"/>
            </a:pPr>
            <a:r>
              <a:rPr lang="ro" sz="23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ㄱ(U∨V)⟺(ㄱU)∧(ㄱV)</a:t>
            </a:r>
            <a:endParaRPr sz="23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Comfortaa"/>
              <a:buChar char="●"/>
            </a:pPr>
            <a:r>
              <a:rPr lang="ro" sz="23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ㄱ(U∧V)⟺(ㄱU)∨(ㄱV)</a:t>
            </a:r>
            <a:endParaRPr sz="23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72450" y="2729925"/>
            <a:ext cx="77991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(</a:t>
            </a:r>
            <a:r>
              <a:rPr b="1" lang="ro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ㄱ</a:t>
            </a:r>
            <a:r>
              <a:rPr b="1" lang="ro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ㄱ</a:t>
            </a:r>
            <a:r>
              <a:rPr b="1" lang="ro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U </a:t>
            </a:r>
            <a:r>
              <a:rPr b="1" lang="ro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∧ ㄱ</a:t>
            </a:r>
            <a:r>
              <a:rPr b="1" lang="ro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V) </a:t>
            </a:r>
            <a:r>
              <a:rPr b="1" lang="ro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∨</a:t>
            </a:r>
            <a:r>
              <a:rPr b="1" lang="ro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(</a:t>
            </a:r>
            <a:r>
              <a:rPr b="1" lang="ro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ㄱㄱ</a:t>
            </a:r>
            <a:r>
              <a:rPr b="1" lang="ro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V ∧ ㄱZ) ∨ (ㄱU ∨ Z)</a:t>
            </a:r>
            <a:endParaRPr sz="3000"/>
          </a:p>
        </p:txBody>
      </p:sp>
      <p:sp>
        <p:nvSpPr>
          <p:cNvPr id="73" name="Google Shape;73;p15"/>
          <p:cNvSpPr txBox="1"/>
          <p:nvPr/>
        </p:nvSpPr>
        <p:spPr>
          <a:xfrm>
            <a:off x="717450" y="1801350"/>
            <a:ext cx="77091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3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ㄱ(ㄱU ∨ V) ∨ ㄱ (ㄱV ∨  Z) ∨ (ㄱU ∨ Z)</a:t>
            </a:r>
            <a:endParaRPr sz="3200"/>
          </a:p>
        </p:txBody>
      </p:sp>
      <p:sp>
        <p:nvSpPr>
          <p:cNvPr id="74" name="Google Shape;74;p15"/>
          <p:cNvSpPr txBox="1"/>
          <p:nvPr/>
        </p:nvSpPr>
        <p:spPr>
          <a:xfrm>
            <a:off x="1329000" y="3630725"/>
            <a:ext cx="64860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3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(U </a:t>
            </a:r>
            <a:r>
              <a:rPr b="1" lang="ro" sz="3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∧</a:t>
            </a:r>
            <a:r>
              <a:rPr b="1" lang="ro" sz="3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ro" sz="3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ㄱ</a:t>
            </a:r>
            <a:r>
              <a:rPr b="1" lang="ro" sz="3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V) </a:t>
            </a:r>
            <a:r>
              <a:rPr b="1" lang="ro" sz="3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∨</a:t>
            </a:r>
            <a:r>
              <a:rPr b="1" lang="ro" sz="3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(V ∧ ㄱZ) ∨ (ㄱU ∨ Z)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645850" y="255600"/>
            <a:ext cx="6933300" cy="13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9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P</a:t>
            </a:r>
            <a:r>
              <a:rPr lang="ro" sz="23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asul 3:</a:t>
            </a:r>
            <a:r>
              <a:rPr lang="ro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 Aplicarea legii distributivității FNC:</a:t>
            </a:r>
            <a:endParaRPr sz="2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          </a:t>
            </a:r>
            <a:r>
              <a:rPr b="1" lang="ro" sz="23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U ∨ (V ∧ Z) ≡</a:t>
            </a:r>
            <a:r>
              <a:rPr b="1" lang="ro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ro" sz="23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(U ∨ V) </a:t>
            </a:r>
            <a:r>
              <a:rPr b="1" lang="ro" sz="23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∧ </a:t>
            </a:r>
            <a:r>
              <a:rPr b="1" lang="ro" sz="23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 (U ∨ Z)</a:t>
            </a:r>
            <a:endParaRPr b="1" sz="23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87250" y="2412200"/>
            <a:ext cx="79695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(U ∧ ㄱV) </a:t>
            </a:r>
            <a:r>
              <a:rPr b="1" lang="ro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∨</a:t>
            </a:r>
            <a:r>
              <a:rPr b="1" lang="ro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(V ∨ ㄱU ∨ Z) ∧ (ㄱZ ∨ </a:t>
            </a:r>
            <a:r>
              <a:rPr b="1" lang="ro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ㄱ</a:t>
            </a:r>
            <a:r>
              <a:rPr b="1" lang="ro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U ∨ Z)</a:t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4800" y="3235750"/>
            <a:ext cx="9014400" cy="10896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(U </a:t>
            </a:r>
            <a:r>
              <a:rPr b="1" lang="ro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∨</a:t>
            </a:r>
            <a:r>
              <a:rPr b="1" lang="ro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ro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V ∨ ㄱU ∨ Z</a:t>
            </a:r>
            <a:r>
              <a:rPr b="1" lang="ro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) ∧ (</a:t>
            </a:r>
            <a:r>
              <a:rPr b="1" lang="ro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ㄱV ∨ V ∨ ㄱU ∨ Z </a:t>
            </a:r>
            <a:r>
              <a:rPr b="1" lang="ro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) </a:t>
            </a:r>
            <a:r>
              <a:rPr b="1" lang="ro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∧ (</a:t>
            </a:r>
            <a:r>
              <a:rPr b="1" lang="ro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 ∨ </a:t>
            </a:r>
            <a:r>
              <a:rPr b="1" lang="ro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ㄱZ ∨ </a:t>
            </a:r>
            <a:r>
              <a:rPr b="1" lang="ro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ㄱ</a:t>
            </a:r>
            <a:r>
              <a:rPr b="1" lang="ro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U ∨ Z) </a:t>
            </a:r>
            <a:r>
              <a:rPr b="1" lang="ro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∧ (ㄱV ∨ ㄱZ ∨ ㄱU ∨ Z)</a:t>
            </a:r>
            <a:endParaRPr b="1" sz="23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530750" y="1466550"/>
            <a:ext cx="60825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(U ∧ ㄱV) </a:t>
            </a:r>
            <a:r>
              <a:rPr b="1" lang="ro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∨</a:t>
            </a:r>
            <a:r>
              <a:rPr b="1" lang="ro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(V ∧ ㄱZ) </a:t>
            </a:r>
            <a:r>
              <a:rPr b="1" lang="ro" sz="3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∨</a:t>
            </a:r>
            <a:r>
              <a:rPr b="1" lang="ro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(ㄱU ∨ Z)</a:t>
            </a:r>
            <a:endParaRPr sz="3000"/>
          </a:p>
        </p:txBody>
      </p:sp>
      <p:sp>
        <p:nvSpPr>
          <p:cNvPr id="83" name="Google Shape;83;p16"/>
          <p:cNvSpPr txBox="1"/>
          <p:nvPr/>
        </p:nvSpPr>
        <p:spPr>
          <a:xfrm>
            <a:off x="2933125" y="4377650"/>
            <a:ext cx="29988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FNC, 4 clauze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645850" y="255600"/>
            <a:ext cx="69333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9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P</a:t>
            </a:r>
            <a:r>
              <a:rPr lang="ro" sz="23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asul 4:</a:t>
            </a:r>
            <a:r>
              <a:rPr lang="ro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 Aplicarea legii asociativității pentru a obține FND</a:t>
            </a:r>
            <a:endParaRPr b="1" sz="23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1506750" y="1353950"/>
            <a:ext cx="61305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(U </a:t>
            </a:r>
            <a:r>
              <a:rPr b="1" lang="ro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∧</a:t>
            </a:r>
            <a:r>
              <a:rPr b="1" lang="ro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ro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ㄱ</a:t>
            </a:r>
            <a:r>
              <a:rPr b="1" lang="ro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V) </a:t>
            </a:r>
            <a:r>
              <a:rPr b="1" lang="ro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∨</a:t>
            </a:r>
            <a:r>
              <a:rPr b="1" lang="ro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(V ∧ </a:t>
            </a:r>
            <a:r>
              <a:rPr b="1" lang="ro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ㄱ</a:t>
            </a:r>
            <a:r>
              <a:rPr b="1" lang="ro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Z) ∨ (ㄱU ∨ Z)</a:t>
            </a:r>
            <a:endParaRPr sz="3000"/>
          </a:p>
        </p:txBody>
      </p:sp>
      <p:sp>
        <p:nvSpPr>
          <p:cNvPr id="90" name="Google Shape;90;p17"/>
          <p:cNvSpPr txBox="1"/>
          <p:nvPr/>
        </p:nvSpPr>
        <p:spPr>
          <a:xfrm>
            <a:off x="1346400" y="2571750"/>
            <a:ext cx="6451200" cy="697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(U ∧ ㄱV) ∨ (V ∧ ㄱZ) ∨ ㄱU ∨ Z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072600" y="3565575"/>
            <a:ext cx="29988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FND, 4 cuburi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985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Pentru a demonstra că regula silogismului este o formulă validă, utilizăm FNC: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64800" y="1667175"/>
            <a:ext cx="9014400" cy="10722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</a:t>
            </a:r>
            <a:r>
              <a:rPr b="1" lang="ro" sz="23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U</a:t>
            </a:r>
            <a:r>
              <a:rPr b="1" lang="ro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ro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∨</a:t>
            </a:r>
            <a:r>
              <a:rPr b="1" lang="ro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ro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V ∨ </a:t>
            </a:r>
            <a:r>
              <a:rPr b="1" lang="ro" sz="23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ㄱU</a:t>
            </a:r>
            <a:r>
              <a:rPr b="1" lang="ro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∨ Z</a:t>
            </a:r>
            <a:r>
              <a:rPr b="1" lang="ro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) ∧ (</a:t>
            </a:r>
            <a:r>
              <a:rPr b="1" lang="ro" sz="23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ㄱV </a:t>
            </a:r>
            <a:r>
              <a:rPr b="1" lang="ro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∨</a:t>
            </a:r>
            <a:r>
              <a:rPr b="1" lang="ro" sz="23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 V</a:t>
            </a:r>
            <a:r>
              <a:rPr b="1" lang="ro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∨ ㄱU ∨ Z </a:t>
            </a:r>
            <a:r>
              <a:rPr b="1" lang="ro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) </a:t>
            </a:r>
            <a:r>
              <a:rPr b="1" lang="ro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∧ (</a:t>
            </a:r>
            <a:r>
              <a:rPr b="1" lang="ro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 ∨ </a:t>
            </a:r>
            <a:r>
              <a:rPr b="1" lang="ro" sz="23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ㄱZ </a:t>
            </a:r>
            <a:r>
              <a:rPr b="1" lang="ro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∨ ㄱU</a:t>
            </a:r>
            <a:r>
              <a:rPr b="1" lang="ro" sz="23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ro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∨</a:t>
            </a:r>
            <a:r>
              <a:rPr b="1" lang="ro" sz="23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 Z</a:t>
            </a:r>
            <a:r>
              <a:rPr b="1" lang="ro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) </a:t>
            </a:r>
            <a:r>
              <a:rPr b="1" lang="ro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∧ (ㄱV ∨ </a:t>
            </a:r>
            <a:r>
              <a:rPr b="1" lang="ro" sz="23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ㄱZ </a:t>
            </a:r>
            <a:r>
              <a:rPr b="1" lang="ro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∨ ㄱU ∨</a:t>
            </a:r>
            <a:r>
              <a:rPr b="1" lang="ro" sz="23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 Z</a:t>
            </a:r>
            <a:r>
              <a:rPr b="1" lang="ro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 b="1" sz="23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2977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Avem FNC cu 4 clauze valide, prin urmare formula este validă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648D03-7A77-4D15-AD57-5DEBC31E757A}"/>
</file>

<file path=customXml/itemProps2.xml><?xml version="1.0" encoding="utf-8"?>
<ds:datastoreItem xmlns:ds="http://schemas.openxmlformats.org/officeDocument/2006/customXml" ds:itemID="{1B35BE2F-7DD3-4102-8EE6-366C4549F470}"/>
</file>

<file path=customXml/itemProps3.xml><?xml version="1.0" encoding="utf-8"?>
<ds:datastoreItem xmlns:ds="http://schemas.openxmlformats.org/officeDocument/2006/customXml" ds:itemID="{CEE2CA06-7DC4-4944-8825-4E58196A0756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