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485402-4C23-4F39-96BE-C2C52AA6405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947F5-CA80-444D-AE4E-D1206D21C47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Patroescu</a:t>
            </a:r>
            <a:r>
              <a:rPr lang="en-US" dirty="0" smtClean="0"/>
              <a:t> Ion-Daniel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pt-BR" sz="3200" dirty="0"/>
                  <a:t>Utilizând metoda tabelelor semantice (construind arborele binar), </a:t>
                </a:r>
                <a:r>
                  <a:rPr lang="pt-BR" sz="3200" dirty="0" smtClean="0"/>
                  <a:t>demonstraţi </a:t>
                </a:r>
                <a:r>
                  <a:rPr lang="vi-VN" sz="3200" dirty="0" smtClean="0"/>
                  <a:t>semidistributivitatea </a:t>
                </a:r>
                <a:r>
                  <a:rPr lang="vi-VN" sz="3200" dirty="0"/>
                  <a:t>cuantificatorului „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sz="3200" dirty="0"/>
                  <a:t> ” faţă de „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˅</m:t>
                    </m:r>
                  </m:oMath>
                </a14:m>
                <a:r>
                  <a:rPr lang="vi-VN" sz="3200" dirty="0"/>
                  <a:t>”: </a:t>
                </a:r>
                <a:r>
                  <a:rPr lang="vi-VN" sz="3200" dirty="0" smtClean="0"/>
                  <a:t>|− (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sz="3200" dirty="0" smtClean="0"/>
                  <a:t>x</a:t>
                </a:r>
                <a:r>
                  <a:rPr lang="vi-VN" sz="3200" dirty="0"/>
                  <a:t>) </a:t>
                </a:r>
                <a:r>
                  <a:rPr lang="en-US" sz="3200" dirty="0" smtClean="0"/>
                  <a:t>P</a:t>
                </a:r>
                <a:r>
                  <a:rPr lang="vi-VN" sz="3200" dirty="0" smtClean="0"/>
                  <a:t>(x</a:t>
                </a:r>
                <a:r>
                  <a:rPr lang="vi-VN" sz="3200" dirty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˅</m:t>
                    </m:r>
                  </m:oMath>
                </a14:m>
                <a:r>
                  <a:rPr lang="vi-VN" sz="3200" dirty="0" smtClean="0"/>
                  <a:t> </a:t>
                </a:r>
                <a:r>
                  <a:rPr lang="vi-VN" sz="3200" dirty="0"/>
                  <a:t>(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sz="3200" dirty="0" smtClean="0"/>
                  <a:t>x)</a:t>
                </a:r>
                <a:r>
                  <a:rPr lang="en-US" sz="3200" dirty="0" smtClean="0"/>
                  <a:t>Q</a:t>
                </a:r>
                <a:r>
                  <a:rPr lang="vi-VN" sz="3200" dirty="0" smtClean="0"/>
                  <a:t>(x</a:t>
                </a:r>
                <a:r>
                  <a:rPr lang="vi-VN" sz="3200" dirty="0"/>
                  <a:t>) </a:t>
                </a:r>
                <a:r>
                  <a:rPr lang="vi-VN" sz="3200" dirty="0" smtClean="0"/>
                  <a:t>→ (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sz="3200" dirty="0"/>
                  <a:t>x)( </a:t>
                </a:r>
                <a:r>
                  <a:rPr lang="en-US" sz="3200" dirty="0" smtClean="0"/>
                  <a:t>P</a:t>
                </a:r>
                <a:r>
                  <a:rPr lang="vi-VN" sz="3200" dirty="0" smtClean="0"/>
                  <a:t>(x</a:t>
                </a:r>
                <a:r>
                  <a:rPr lang="vi-VN" sz="3200" dirty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˅</m:t>
                    </m:r>
                  </m:oMath>
                </a14:m>
                <a:r>
                  <a:rPr lang="vi-VN" sz="3200" dirty="0" smtClean="0"/>
                  <a:t> </a:t>
                </a:r>
                <a:r>
                  <a:rPr lang="en-US" sz="3200" dirty="0" smtClean="0"/>
                  <a:t>Q</a:t>
                </a:r>
                <a:r>
                  <a:rPr lang="vi-VN" sz="3200" dirty="0" smtClean="0"/>
                  <a:t>(x</a:t>
                </a:r>
                <a:r>
                  <a:rPr lang="vi-VN" sz="3200" dirty="0"/>
                  <a:t>))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671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ambria Math"/>
                <a:ea typeface="Cambria Math"/>
              </a:rPr>
              <a:t>Teorema</a:t>
            </a:r>
            <a:r>
              <a:rPr lang="en-US" dirty="0" smtClean="0">
                <a:latin typeface="Cambria Math"/>
                <a:ea typeface="Cambria Math"/>
              </a:rPr>
              <a:t> de </a:t>
            </a:r>
            <a:r>
              <a:rPr lang="en-US" dirty="0" err="1" smtClean="0">
                <a:latin typeface="Cambria Math"/>
                <a:ea typeface="Cambria Math"/>
              </a:rPr>
              <a:t>corectitudine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si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completitudine</a:t>
            </a:r>
            <a:r>
              <a:rPr lang="en-US" dirty="0" smtClean="0">
                <a:latin typeface="Cambria Math"/>
                <a:ea typeface="Cambria Math"/>
              </a:rPr>
              <a:t> a </a:t>
            </a:r>
            <a:r>
              <a:rPr lang="en-US" dirty="0" err="1" smtClean="0">
                <a:latin typeface="Cambria Math"/>
                <a:ea typeface="Cambria Math"/>
              </a:rPr>
              <a:t>metodei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tabelelor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semantice</a:t>
            </a:r>
            <a:r>
              <a:rPr lang="en-US" dirty="0">
                <a:latin typeface="Cambria Math"/>
                <a:ea typeface="Cambria Math"/>
              </a:rPr>
              <a:t/>
            </a:r>
            <a:br>
              <a:rPr lang="en-US" dirty="0">
                <a:latin typeface="Cambria Math"/>
                <a:ea typeface="Cambria Math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229600" cy="3581400"/>
              </a:xfrm>
            </p:spPr>
            <p:txBody>
              <a:bodyPr/>
              <a:lstStyle/>
              <a:p>
                <a:pPr marL="137160" indent="0">
                  <a:buNone/>
                </a:pPr>
                <a:r>
                  <a:rPr lang="en-US" dirty="0" smtClean="0"/>
                  <a:t>O formula U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teorema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tautologie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daca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numai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daca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exista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tabela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semantica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inchisa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dirty="0" smtClean="0"/>
                  <a:t>U.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229600" cy="3581400"/>
              </a:xfrm>
              <a:blipFill rotWithShape="1">
                <a:blip r:embed="rId2"/>
                <a:stretch>
                  <a:fillRect t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2039600" y="304800"/>
            <a:ext cx="411482" cy="460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0"/>
                <a:ext cx="8229600" cy="6858000"/>
              </a:xfrm>
            </p:spPr>
            <p:txBody>
              <a:bodyPr>
                <a:normAutofit fontScale="62500" lnSpcReduction="20000"/>
              </a:bodyPr>
              <a:lstStyle/>
              <a:p>
                <a:pPr marL="137160" indent="0">
                  <a:buNone/>
                </a:pPr>
                <a:r>
                  <a:rPr lang="en-US" dirty="0" smtClean="0"/>
                  <a:t>                         </a:t>
                </a:r>
                <a:r>
                  <a:rPr lang="vi-VN" dirty="0" smtClean="0"/>
                  <a:t>|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vi-VN" dirty="0"/>
                  <a:t> (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dirty="0"/>
                  <a:t>x) </a:t>
                </a:r>
                <a:r>
                  <a:rPr lang="en-US" dirty="0"/>
                  <a:t>P</a:t>
                </a:r>
                <a:r>
                  <a:rPr lang="vi-VN" dirty="0"/>
                  <a:t>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˅</m:t>
                    </m:r>
                  </m:oMath>
                </a14:m>
                <a:r>
                  <a:rPr lang="vi-VN" dirty="0"/>
                  <a:t> (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dirty="0"/>
                  <a:t>x)</a:t>
                </a:r>
                <a:r>
                  <a:rPr lang="en-US" dirty="0"/>
                  <a:t>Q</a:t>
                </a:r>
                <a:r>
                  <a:rPr lang="vi-VN" dirty="0"/>
                  <a:t>(x) → (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dirty="0"/>
                  <a:t>x)( </a:t>
                </a:r>
                <a:r>
                  <a:rPr lang="en-US" dirty="0"/>
                  <a:t>P</a:t>
                </a:r>
                <a:r>
                  <a:rPr lang="vi-VN" dirty="0"/>
                  <a:t>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˅</m:t>
                    </m:r>
                  </m:oMath>
                </a14:m>
                <a:r>
                  <a:rPr lang="vi-VN" dirty="0"/>
                  <a:t> </a:t>
                </a:r>
                <a:r>
                  <a:rPr lang="en-US" dirty="0"/>
                  <a:t>Q</a:t>
                </a:r>
                <a:r>
                  <a:rPr lang="vi-VN" dirty="0"/>
                  <a:t>(x</a:t>
                </a:r>
                <a:r>
                  <a:rPr lang="vi-VN" dirty="0" smtClean="0"/>
                  <a:t>))</a:t>
                </a:r>
                <a:r>
                  <a:rPr lang="en-US" dirty="0" smtClean="0"/>
                  <a:t>⍰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dirty="0" smtClean="0">
                    <a:ea typeface="Cambria Math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vi-VN" dirty="0"/>
                  <a:t>(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dirty="0"/>
                  <a:t>x) </a:t>
                </a:r>
                <a:r>
                  <a:rPr lang="en-US" dirty="0"/>
                  <a:t>P</a:t>
                </a:r>
                <a:r>
                  <a:rPr lang="vi-VN" dirty="0"/>
                  <a:t>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˅</m:t>
                    </m:r>
                  </m:oMath>
                </a14:m>
                <a:r>
                  <a:rPr lang="vi-VN" dirty="0"/>
                  <a:t> (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dirty="0"/>
                  <a:t>x)</a:t>
                </a:r>
                <a:r>
                  <a:rPr lang="en-US" dirty="0"/>
                  <a:t>Q</a:t>
                </a:r>
                <a:r>
                  <a:rPr lang="vi-VN" dirty="0"/>
                  <a:t>(x) → (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dirty="0"/>
                  <a:t>x)( </a:t>
                </a:r>
                <a:r>
                  <a:rPr lang="en-US" dirty="0"/>
                  <a:t>P</a:t>
                </a:r>
                <a:r>
                  <a:rPr lang="vi-VN" dirty="0"/>
                  <a:t>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˅</m:t>
                    </m:r>
                  </m:oMath>
                </a14:m>
                <a:r>
                  <a:rPr lang="vi-VN" dirty="0"/>
                  <a:t> </a:t>
                </a:r>
                <a:r>
                  <a:rPr lang="en-US" dirty="0"/>
                  <a:t>Q</a:t>
                </a:r>
                <a:r>
                  <a:rPr lang="vi-VN" dirty="0"/>
                  <a:t>(x</a:t>
                </a:r>
                <a:r>
                  <a:rPr lang="vi-VN" dirty="0" smtClean="0"/>
                  <a:t>))</a:t>
                </a:r>
                <a:r>
                  <a:rPr lang="en-US" dirty="0" smtClean="0"/>
                  <a:t>)(1)</a:t>
                </a:r>
                <a:r>
                  <a:rPr lang="en-US" dirty="0">
                    <a:latin typeface="Cambria Math"/>
                    <a:ea typeface="Cambria Math"/>
                    <a:sym typeface="Wingdings"/>
                  </a:rPr>
                  <a:t> </a:t>
                </a:r>
                <a:endParaRPr lang="en-US" dirty="0" smtClean="0">
                  <a:latin typeface="Cambria Math"/>
                  <a:ea typeface="Cambria Math"/>
                  <a:sym typeface="Wingdings"/>
                </a:endParaRP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  <a:sym typeface="Wingdings"/>
                  </a:rPr>
                  <a:t>	</a:t>
                </a:r>
                <a:r>
                  <a:rPr lang="en-US" dirty="0" smtClean="0">
                    <a:latin typeface="Cambria Math"/>
                    <a:ea typeface="Cambria Math"/>
                    <a:sym typeface="Wingdings"/>
                  </a:rPr>
                  <a:t>			</a:t>
                </a:r>
                <a:r>
                  <a:rPr lang="en-US" dirty="0">
                    <a:latin typeface="Cambria Math"/>
                    <a:ea typeface="Cambria Math"/>
                    <a:sym typeface="Wingdings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  <a:sym typeface="Wingdings"/>
                  </a:rPr>
                  <a:t>                                                </a:t>
                </a:r>
                <a:endParaRPr lang="en-US" dirty="0" smtClean="0"/>
              </a:p>
              <a:p>
                <a:pPr marL="13716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     </a:t>
                </a:r>
                <a:r>
                  <a:rPr lang="en-US" dirty="0" smtClean="0">
                    <a:latin typeface="Cambria Math"/>
                    <a:ea typeface="Cambria Math"/>
                  </a:rPr>
                  <a:t>│</a:t>
                </a:r>
                <a:r>
                  <a:rPr lang="el-GR" dirty="0" smtClean="0">
                    <a:latin typeface="Cambria Math"/>
                    <a:ea typeface="Cambria Math"/>
                  </a:rPr>
                  <a:t>α</a:t>
                </a:r>
                <a:r>
                  <a:rPr lang="en-US" dirty="0" smtClean="0">
                    <a:latin typeface="Cambria Math"/>
                    <a:ea typeface="Cambria Math"/>
                  </a:rPr>
                  <a:t>(1)</a:t>
                </a: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</a:t>
                </a:r>
                <a:r>
                  <a:rPr lang="en-US" dirty="0" smtClean="0">
                    <a:latin typeface="Cambria Math"/>
                    <a:ea typeface="Cambria Math"/>
                  </a:rPr>
                  <a:t>	                        (∀x)P(x)˅(∀x)Q(x)  (2)</a:t>
                </a: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</a:t>
                </a:r>
                <a:r>
                  <a:rPr lang="en-US" dirty="0" smtClean="0">
                    <a:latin typeface="Cambria Math"/>
                    <a:ea typeface="Cambria Math"/>
                  </a:rPr>
                  <a:t>				              </a:t>
                </a:r>
                <a:r>
                  <a:rPr lang="en-US" dirty="0" smtClean="0">
                    <a:latin typeface="Cambria Math"/>
                    <a:ea typeface="Cambria Math"/>
                    <a:sym typeface="Wingdings"/>
                  </a:rPr>
                  <a:t>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</a:t>
                </a:r>
                <a:r>
                  <a:rPr lang="en-US" dirty="0" smtClean="0">
                    <a:latin typeface="Cambria Math"/>
                    <a:ea typeface="Cambria Math"/>
                  </a:rPr>
                  <a:t>			     │</a:t>
                </a: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 </a:t>
                </a:r>
                <a:r>
                  <a:rPr lang="en-US" dirty="0" smtClean="0">
                    <a:latin typeface="Cambria Math"/>
                    <a:ea typeface="Cambria Math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(</a:t>
                </a:r>
                <a:r>
                  <a:rPr lang="vi-VN" dirty="0"/>
                  <a:t>(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dirty="0"/>
                  <a:t>x)( </a:t>
                </a:r>
                <a:r>
                  <a:rPr lang="en-US" dirty="0"/>
                  <a:t>P</a:t>
                </a:r>
                <a:r>
                  <a:rPr lang="vi-VN" dirty="0"/>
                  <a:t>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˅</m:t>
                    </m:r>
                  </m:oMath>
                </a14:m>
                <a:r>
                  <a:rPr lang="vi-VN" dirty="0"/>
                  <a:t> </a:t>
                </a:r>
                <a:r>
                  <a:rPr lang="en-US" dirty="0"/>
                  <a:t>Q</a:t>
                </a:r>
                <a:r>
                  <a:rPr lang="vi-VN" dirty="0"/>
                  <a:t>(x</a:t>
                </a:r>
                <a:r>
                  <a:rPr lang="vi-VN" dirty="0" smtClean="0"/>
                  <a:t>))</a:t>
                </a:r>
                <a:r>
                  <a:rPr lang="en-US" dirty="0" smtClean="0"/>
                  <a:t>)  (3)</a:t>
                </a:r>
              </a:p>
              <a:p>
                <a:pPr marL="13716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                            </a:t>
                </a:r>
                <a:r>
                  <a:rPr lang="en-US" dirty="0" smtClean="0">
                    <a:sym typeface="Wingdings"/>
                  </a:rPr>
                  <a:t></a:t>
                </a:r>
                <a:endParaRPr lang="en-US" dirty="0" smtClean="0"/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</a:t>
                </a:r>
                <a:r>
                  <a:rPr lang="en-US" dirty="0" smtClean="0">
                    <a:latin typeface="Cambria Math"/>
                    <a:ea typeface="Cambria Math"/>
                  </a:rPr>
                  <a:t>		           ⧸                   ⧹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(2)</a:t>
                </a: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</a:t>
                </a:r>
                <a:r>
                  <a:rPr lang="en-US" dirty="0" smtClean="0">
                    <a:latin typeface="Cambria Math"/>
                    <a:ea typeface="Cambria Math"/>
                  </a:rPr>
                  <a:t>                                  (∀x)P(x)(4)       (∀x)Q(x)(5)</a:t>
                </a:r>
              </a:p>
              <a:p>
                <a:pPr marL="13716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                                                                        </a:t>
                </a:r>
                <a:r>
                  <a:rPr lang="en-US" dirty="0" smtClean="0">
                    <a:latin typeface="Cambria Math"/>
                    <a:ea typeface="Cambria Math"/>
                    <a:sym typeface="Wingdings"/>
                  </a:rPr>
                  <a:t>                           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                                                   │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const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noua</m:t>
                    </m:r>
                  </m:oMath>
                </a14:m>
                <a:r>
                  <a:rPr lang="en-US" sz="2000" b="0" dirty="0" smtClean="0">
                    <a:latin typeface="Cambria Math"/>
                    <a:ea typeface="Cambria Math"/>
                  </a:rPr>
                  <a:t>          </a:t>
                </a:r>
                <a:r>
                  <a:rPr lang="en-US" b="0" dirty="0" smtClean="0">
                    <a:latin typeface="Cambria Math"/>
                    <a:ea typeface="Cambria Math"/>
                  </a:rPr>
                  <a:t>│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2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en-US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/>
                        <a:ea typeface="Cambria Math"/>
                      </a:rPr>
                      <m:t>const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/>
                        <a:ea typeface="Cambria Math"/>
                      </a:rPr>
                      <m:t>noua</m:t>
                    </m:r>
                  </m:oMath>
                </a14:m>
                <a:endParaRPr lang="en-US" sz="2200" b="0" dirty="0" smtClean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	</a:t>
                </a:r>
                <a:r>
                  <a:rPr lang="en-US" dirty="0" smtClean="0">
                    <a:latin typeface="Cambria Math"/>
                    <a:ea typeface="Cambria Math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˄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Q(a)(6)	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˄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Q(b)(7)</a:t>
                </a:r>
                <a:endParaRPr lang="en-US" b="0" dirty="0" smtClean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                                                                 </a:t>
                </a:r>
                <a:r>
                  <a:rPr lang="en-US" dirty="0" smtClean="0">
                    <a:latin typeface="Cambria Math"/>
                    <a:ea typeface="Cambria Math"/>
                    <a:sym typeface="Wingdings"/>
                  </a:rPr>
                  <a:t>                                              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                                           │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	                          │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(7)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                                 </a:t>
                </a:r>
                <a:r>
                  <a:rPr lang="en-US" dirty="0" smtClean="0"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	                           │	                                            │</a:t>
                </a:r>
              </a:p>
              <a:p>
                <a:pPr marL="137160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               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                   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Q(a)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              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Q(b</a:t>
                </a:r>
                <a:r>
                  <a:rPr lang="en-US" dirty="0" smtClean="0">
                    <a:latin typeface="Cambria Math"/>
                    <a:ea typeface="Cambria Math"/>
                  </a:rPr>
                  <a:t>)</a:t>
                </a:r>
              </a:p>
              <a:p>
                <a:pPr marL="137160" indent="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                                          │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100" dirty="0" smtClean="0">
                    <a:latin typeface="Cambria Math"/>
                    <a:ea typeface="Cambria Math"/>
                  </a:rPr>
                  <a:t>(4), a –const. </a:t>
                </a:r>
                <a:r>
                  <a:rPr lang="en-US" sz="2100" dirty="0" err="1" smtClean="0">
                    <a:latin typeface="Cambria Math"/>
                    <a:ea typeface="Cambria Math"/>
                  </a:rPr>
                  <a:t>existenta</a:t>
                </a:r>
                <a:r>
                  <a:rPr lang="en-US" sz="2100" dirty="0" smtClean="0">
                    <a:latin typeface="Cambria Math"/>
                    <a:ea typeface="Cambria Math"/>
                  </a:rPr>
                  <a:t>                       </a:t>
                </a:r>
                <a:r>
                  <a:rPr lang="en-US" dirty="0" smtClean="0">
                    <a:latin typeface="Cambria Math"/>
                    <a:ea typeface="Cambria Math"/>
                  </a:rPr>
                  <a:t>│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2300" dirty="0" smtClean="0">
                    <a:latin typeface="Cambria Math"/>
                    <a:ea typeface="Cambria Math"/>
                  </a:rPr>
                  <a:t>(5), b </a:t>
                </a:r>
                <a:r>
                  <a:rPr lang="en-US" sz="2300" dirty="0">
                    <a:latin typeface="Cambria Math"/>
                    <a:ea typeface="Cambria Math"/>
                  </a:rPr>
                  <a:t>–const. </a:t>
                </a:r>
                <a:r>
                  <a:rPr lang="en-US" sz="2300" dirty="0" err="1" smtClean="0">
                    <a:latin typeface="Cambria Math"/>
                    <a:ea typeface="Cambria Math"/>
                  </a:rPr>
                  <a:t>existenta</a:t>
                </a:r>
                <a:endParaRPr lang="en-US" sz="2300" dirty="0" smtClean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r>
                  <a:rPr lang="en-US" sz="2300" dirty="0">
                    <a:latin typeface="Cambria Math"/>
                    <a:ea typeface="Cambria Math"/>
                  </a:rPr>
                  <a:t> </a:t>
                </a:r>
                <a:r>
                  <a:rPr lang="en-US" sz="2300" dirty="0" smtClean="0">
                    <a:latin typeface="Cambria Math"/>
                    <a:ea typeface="Cambria Math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ambria Math"/>
                    <a:ea typeface="Cambria Math"/>
                  </a:rPr>
                  <a:t>                                                        </a:t>
                </a:r>
                <a:r>
                  <a:rPr lang="en-US" dirty="0" smtClean="0">
                    <a:latin typeface="Cambria Math"/>
                    <a:ea typeface="Cambria Math"/>
                  </a:rPr>
                  <a:t>Q(b</a:t>
                </a:r>
                <a:r>
                  <a:rPr lang="en-US" dirty="0">
                    <a:latin typeface="Cambria Math"/>
                    <a:ea typeface="Cambria Math"/>
                  </a:rPr>
                  <a:t>)</a:t>
                </a:r>
              </a:p>
              <a:p>
                <a:pPr marL="137160" indent="0">
                  <a:buNone/>
                </a:pPr>
                <a:r>
                  <a:rPr lang="en-US" sz="2300" dirty="0" smtClean="0">
                    <a:latin typeface="Cambria Math"/>
                    <a:ea typeface="Cambria Math"/>
                  </a:rPr>
                  <a:t>                                                       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│</a:t>
                </a:r>
                <a:r>
                  <a:rPr lang="en-US" sz="2300" dirty="0" smtClean="0">
                    <a:latin typeface="Cambria Math"/>
                    <a:ea typeface="Cambria Math"/>
                  </a:rPr>
                  <a:t>                                                                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│</a:t>
                </a:r>
              </a:p>
              <a:p>
                <a:pPr marL="137160" indent="0">
                  <a:buNone/>
                </a:pPr>
                <a:r>
                  <a:rPr lang="en-US" sz="2900" dirty="0">
                    <a:latin typeface="Cambria Math"/>
                    <a:ea typeface="Cambria Math"/>
                  </a:rPr>
                  <a:t> 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	                  (</a:t>
                </a:r>
                <a:r>
                  <a:rPr lang="en-US" sz="2900" dirty="0">
                    <a:latin typeface="Cambria Math"/>
                    <a:ea typeface="Cambria Math"/>
                  </a:rPr>
                  <a:t>∀x)P(x)(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4’)                             (</a:t>
                </a:r>
                <a:r>
                  <a:rPr lang="en-US" sz="2900" dirty="0">
                    <a:latin typeface="Cambria Math"/>
                    <a:ea typeface="Cambria Math"/>
                  </a:rPr>
                  <a:t>∀x)Q(x)(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5’)</a:t>
                </a:r>
              </a:p>
              <a:p>
                <a:pPr marL="137160" indent="0">
                  <a:buNone/>
                </a:pPr>
                <a:r>
                  <a:rPr lang="en-US" sz="2900" dirty="0">
                    <a:latin typeface="Cambria Math"/>
                    <a:ea typeface="Cambria Math"/>
                  </a:rPr>
                  <a:t> 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                                         ⦻                                                 ⦻</a:t>
                </a:r>
                <a:endParaRPr lang="en-US" sz="2900" dirty="0">
                  <a:latin typeface="Cambria Math"/>
                  <a:ea typeface="Cambria Math"/>
                </a:endParaRPr>
              </a:p>
              <a:p>
                <a:pPr marL="137160" indent="0">
                  <a:buNone/>
                </a:pPr>
                <a:endParaRPr lang="en-US" sz="4000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0"/>
                <a:ext cx="8229600" cy="6858000"/>
              </a:xfrm>
              <a:blipFill rotWithShape="1"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2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u="sng" dirty="0" err="1" smtClean="0"/>
              <a:t>Concluzie</a:t>
            </a:r>
            <a:r>
              <a:rPr lang="en-US" dirty="0" smtClean="0"/>
              <a:t>: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semantica</a:t>
            </a:r>
            <a:r>
              <a:rPr lang="en-US" dirty="0" smtClean="0"/>
              <a:t> </a:t>
            </a:r>
            <a:r>
              <a:rPr lang="en-US" dirty="0" err="1" smtClean="0"/>
              <a:t>corespunzatoare</a:t>
            </a:r>
            <a:r>
              <a:rPr lang="en-US" dirty="0" smtClean="0"/>
              <a:t> </a:t>
            </a:r>
            <a:r>
              <a:rPr lang="en-US" dirty="0" err="1" smtClean="0"/>
              <a:t>negatiei</a:t>
            </a:r>
            <a:r>
              <a:rPr lang="en-US" dirty="0" smtClean="0"/>
              <a:t> </a:t>
            </a:r>
            <a:r>
              <a:rPr lang="en-US" dirty="0" err="1" smtClean="0"/>
              <a:t>formulei</a:t>
            </a:r>
            <a:r>
              <a:rPr lang="en-US" dirty="0" smtClean="0"/>
              <a:t> are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ramurile</a:t>
            </a:r>
            <a:r>
              <a:rPr lang="en-US" dirty="0" smtClean="0"/>
              <a:t> </a:t>
            </a:r>
            <a:r>
              <a:rPr lang="en-US" dirty="0" err="1" smtClean="0"/>
              <a:t>inchise</a:t>
            </a:r>
            <a:r>
              <a:rPr lang="en-US" dirty="0" smtClean="0"/>
              <a:t>,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inchisa</a:t>
            </a:r>
            <a:r>
              <a:rPr lang="en-US" dirty="0" smtClean="0"/>
              <a:t>. </a:t>
            </a:r>
            <a:r>
              <a:rPr lang="en-US" dirty="0" err="1" smtClean="0"/>
              <a:t>Asadar</a:t>
            </a:r>
            <a:r>
              <a:rPr lang="en-US" dirty="0" smtClean="0"/>
              <a:t> formula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tautologie</a:t>
            </a:r>
            <a:r>
              <a:rPr lang="en-US" dirty="0" smtClean="0"/>
              <a:t>. </a:t>
            </a: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Implicatia</a:t>
            </a:r>
            <a:r>
              <a:rPr lang="en-US" dirty="0" smtClean="0"/>
              <a:t> </a:t>
            </a:r>
            <a:r>
              <a:rPr lang="en-US" dirty="0" err="1" smtClean="0"/>
              <a:t>inversa</a:t>
            </a:r>
            <a:r>
              <a:rPr lang="en-US" dirty="0" smtClean="0"/>
              <a:t> nu are loc</a:t>
            </a:r>
            <a:r>
              <a:rPr lang="en-US" dirty="0" smtClean="0"/>
              <a:t>.(</a:t>
            </a:r>
            <a:r>
              <a:rPr lang="en-US" dirty="0" err="1" smtClean="0"/>
              <a:t>Demonstratia</a:t>
            </a:r>
            <a:r>
              <a:rPr lang="en-US" dirty="0" smtClean="0"/>
              <a:t> se </a:t>
            </a:r>
            <a:r>
              <a:rPr lang="en-US" dirty="0" err="1" smtClean="0"/>
              <a:t>afla</a:t>
            </a:r>
            <a:r>
              <a:rPr lang="en-US" dirty="0" smtClean="0"/>
              <a:t> in </a:t>
            </a:r>
            <a:r>
              <a:rPr lang="en-US" dirty="0" err="1" smtClean="0"/>
              <a:t>cursul</a:t>
            </a:r>
            <a:r>
              <a:rPr lang="en-US" smtClean="0"/>
              <a:t>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81524A-9AFD-49D8-8B77-FFC556F46935}"/>
</file>

<file path=customXml/itemProps2.xml><?xml version="1.0" encoding="utf-8"?>
<ds:datastoreItem xmlns:ds="http://schemas.openxmlformats.org/officeDocument/2006/customXml" ds:itemID="{FF00B540-9F5A-481D-AAB4-E3D64C484148}"/>
</file>

<file path=customXml/itemProps3.xml><?xml version="1.0" encoding="utf-8"?>
<ds:datastoreItem xmlns:ds="http://schemas.openxmlformats.org/officeDocument/2006/customXml" ds:itemID="{8B570C70-36C1-4BC8-AB39-14D7912E5104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238</TotalTime>
  <Words>176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Tema seminar</vt:lpstr>
      <vt:lpstr>PowerPoint Presentation</vt:lpstr>
      <vt:lpstr>Teorema de corectitudine si completitudine a metodei tabelelor semantice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seminar</dc:title>
  <dc:creator>Ionut</dc:creator>
  <cp:lastModifiedBy>Ionut</cp:lastModifiedBy>
  <cp:revision>21</cp:revision>
  <dcterms:created xsi:type="dcterms:W3CDTF">2020-12-01T22:40:23Z</dcterms:created>
  <dcterms:modified xsi:type="dcterms:W3CDTF">2020-12-05T20:00:17Z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