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31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2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87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87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788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439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037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795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97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69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95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600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10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04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26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91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598755-8FC9-4EB0-BEEE-F65452E0B8BB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1D783A-851E-4405-AB29-3B8FFFB02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3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392A-AEDF-4DF6-A3E4-0BCA65A76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91" y="904964"/>
            <a:ext cx="10139217" cy="1278400"/>
          </a:xfrm>
        </p:spPr>
        <p:txBody>
          <a:bodyPr/>
          <a:lstStyle/>
          <a:p>
            <a:r>
              <a:rPr lang="ro-RO" sz="3600" dirty="0"/>
              <a:t>Utilizând rezoluţia generală, verificaţi dacă formula următoare este sau nu teoremă: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65AB3-82C0-4042-9963-A26080F7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3" y="3429000"/>
            <a:ext cx="10526972" cy="1097849"/>
          </a:xfrm>
        </p:spPr>
        <p:txBody>
          <a:bodyPr>
            <a:normAutofit/>
          </a:bodyPr>
          <a:lstStyle/>
          <a:p>
            <a:r>
              <a:rPr lang="es-ES" sz="4800" dirty="0"/>
              <a:t>(</a:t>
            </a:r>
            <a:r>
              <a:rPr lang="es-ES" sz="4800" dirty="0">
                <a:sym typeface="Symbol" panose="05050102010706020507" pitchFamily="18" charset="2"/>
              </a:rPr>
              <a:t></a:t>
            </a:r>
            <a:r>
              <a:rPr lang="es-ES" sz="4800" dirty="0"/>
              <a:t>y)(</a:t>
            </a:r>
            <a:r>
              <a:rPr lang="es-ES" sz="4800" dirty="0">
                <a:sym typeface="Symbol" panose="05050102010706020507" pitchFamily="18" charset="2"/>
              </a:rPr>
              <a:t> </a:t>
            </a:r>
            <a:r>
              <a:rPr lang="es-ES" sz="4800" dirty="0"/>
              <a:t>x) p(x, y)</a:t>
            </a:r>
            <a:r>
              <a:rPr lang="ro-RO" sz="4800" dirty="0"/>
              <a:t> ↔</a:t>
            </a:r>
            <a:r>
              <a:rPr lang="es-ES" sz="4800" dirty="0"/>
              <a:t>(</a:t>
            </a:r>
            <a:r>
              <a:rPr lang="es-ES" sz="4800" dirty="0">
                <a:sym typeface="Symbol" panose="05050102010706020507" pitchFamily="18" charset="2"/>
              </a:rPr>
              <a:t> </a:t>
            </a:r>
            <a:r>
              <a:rPr lang="es-ES" sz="4800" dirty="0"/>
              <a:t>x)(</a:t>
            </a:r>
            <a:r>
              <a:rPr lang="ro-RO" sz="4800" dirty="0"/>
              <a:t>∀ </a:t>
            </a:r>
            <a:r>
              <a:rPr lang="es-ES" sz="4800" dirty="0"/>
              <a:t>y) p(x, y)</a:t>
            </a:r>
            <a:endParaRPr lang="ro-RO" sz="4800" dirty="0"/>
          </a:p>
        </p:txBody>
      </p:sp>
    </p:spTree>
    <p:extLst>
      <p:ext uri="{BB962C8B-B14F-4D97-AF65-F5344CB8AC3E}">
        <p14:creationId xmlns:p14="http://schemas.microsoft.com/office/powerpoint/2010/main" val="4985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E4-F567-4C71-B2F1-A74C2CE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├</a:t>
            </a:r>
            <a:r>
              <a:rPr lang="ro-RO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sz="3600" dirty="0"/>
              <a:t>(</a:t>
            </a:r>
            <a:r>
              <a:rPr lang="es-ES" sz="3600" dirty="0">
                <a:sym typeface="Symbol" panose="05050102010706020507" pitchFamily="18" charset="2"/>
              </a:rPr>
              <a:t></a:t>
            </a:r>
            <a:r>
              <a:rPr lang="es-ES" sz="3600" dirty="0"/>
              <a:t>y)(</a:t>
            </a:r>
            <a:r>
              <a:rPr lang="es-ES" sz="3600" dirty="0">
                <a:sym typeface="Symbol" panose="05050102010706020507" pitchFamily="18" charset="2"/>
              </a:rPr>
              <a:t> </a:t>
            </a:r>
            <a:r>
              <a:rPr lang="es-ES" sz="3600" dirty="0"/>
              <a:t>x) </a:t>
            </a:r>
            <a:r>
              <a:rPr lang="ro-RO" sz="3600" dirty="0"/>
              <a:t>P</a:t>
            </a:r>
            <a:r>
              <a:rPr lang="es-ES" sz="3600" dirty="0"/>
              <a:t>(x, y)</a:t>
            </a:r>
            <a:r>
              <a:rPr lang="ro-RO" sz="3600" dirty="0"/>
              <a:t> ↔</a:t>
            </a:r>
            <a:r>
              <a:rPr lang="es-ES" sz="3600" dirty="0"/>
              <a:t>(</a:t>
            </a:r>
            <a:r>
              <a:rPr lang="es-ES" sz="3600" dirty="0">
                <a:sym typeface="Symbol" panose="05050102010706020507" pitchFamily="18" charset="2"/>
              </a:rPr>
              <a:t> </a:t>
            </a:r>
            <a:r>
              <a:rPr lang="es-ES" sz="3600" dirty="0"/>
              <a:t>x)(</a:t>
            </a:r>
            <a:r>
              <a:rPr lang="ro-RO" sz="3600" dirty="0"/>
              <a:t>∀ </a:t>
            </a:r>
            <a:r>
              <a:rPr lang="es-ES" sz="3600" dirty="0"/>
              <a:t>y) </a:t>
            </a:r>
            <a:r>
              <a:rPr lang="ro-RO" sz="3600" dirty="0"/>
              <a:t>P</a:t>
            </a:r>
            <a:r>
              <a:rPr lang="es-ES" sz="3600" dirty="0"/>
              <a:t>(x, y)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C98D3-550D-4FDD-AD17-3A4F1478A3A2}"/>
              </a:ext>
            </a:extLst>
          </p:cNvPr>
          <p:cNvSpPr txBox="1"/>
          <p:nvPr/>
        </p:nvSpPr>
        <p:spPr>
          <a:xfrm>
            <a:off x="1154954" y="2338391"/>
            <a:ext cx="841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Verificam daca: </a:t>
            </a:r>
            <a:r>
              <a:rPr lang="ro-RO" sz="2400" dirty="0">
                <a:latin typeface="Century Gothic" panose="020B0502020202020204" pitchFamily="34" charset="0"/>
              </a:rPr>
              <a:t>├</a:t>
            </a:r>
            <a:r>
              <a:rPr lang="ro-RO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r>
              <a:rPr lang="ro-RO" sz="2400" dirty="0"/>
              <a:t> </a:t>
            </a:r>
            <a:r>
              <a:rPr lang="ro-RO" sz="2400" dirty="0">
                <a:sym typeface="Symbol" panose="05050102010706020507" pitchFamily="18" charset="2"/>
              </a:rPr>
              <a:t>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x)(</a:t>
            </a:r>
            <a:r>
              <a:rPr lang="ro-RO" sz="2400" dirty="0"/>
              <a:t>∀ </a:t>
            </a:r>
            <a:r>
              <a:rPr lang="es-ES" sz="2400" dirty="0"/>
              <a:t>y)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endParaRPr lang="ro-R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C8E60-EE81-4F96-952C-2F6831E55A25}"/>
              </a:ext>
            </a:extLst>
          </p:cNvPr>
          <p:cNvSpPr txBox="1"/>
          <p:nvPr/>
        </p:nvSpPr>
        <p:spPr>
          <a:xfrm>
            <a:off x="1154954" y="3013501"/>
            <a:ext cx="10447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Prin teorema deductiei: </a:t>
            </a:r>
          </a:p>
          <a:p>
            <a:r>
              <a:rPr lang="ro-RO" sz="2400" dirty="0">
                <a:latin typeface="Century Gothic" panose="020B0502020202020204" pitchFamily="34" charset="0"/>
              </a:rPr>
              <a:t>├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r>
              <a:rPr lang="ro-RO" sz="2400" dirty="0"/>
              <a:t> </a:t>
            </a:r>
            <a:r>
              <a:rPr lang="ro-RO" sz="2400" dirty="0">
                <a:sym typeface="Symbol" panose="05050102010706020507" pitchFamily="18" charset="2"/>
              </a:rPr>
              <a:t>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x)(</a:t>
            </a:r>
            <a:r>
              <a:rPr lang="ro-RO" sz="2400" dirty="0"/>
              <a:t>∀ </a:t>
            </a:r>
            <a:r>
              <a:rPr lang="es-ES" sz="2400" dirty="0"/>
              <a:t>y)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r>
              <a:rPr lang="ro-RO" sz="2400" dirty="0"/>
              <a:t> </a:t>
            </a:r>
            <a:r>
              <a:rPr lang="ro-RO" sz="2400" dirty="0">
                <a:latin typeface="Century Gothic" panose="020B0502020202020204" pitchFamily="34" charset="0"/>
              </a:rPr>
              <a:t>├</a:t>
            </a:r>
            <a:r>
              <a:rPr lang="es-ES" sz="2400" dirty="0"/>
              <a:t> 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x)(</a:t>
            </a:r>
            <a:r>
              <a:rPr lang="ro-RO" sz="2400" dirty="0"/>
              <a:t>∀ </a:t>
            </a:r>
            <a:r>
              <a:rPr lang="es-ES" sz="2400" dirty="0"/>
              <a:t>y)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endParaRPr lang="ro-R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37CD4-6343-415C-BA29-211D60DCC700}"/>
              </a:ext>
            </a:extLst>
          </p:cNvPr>
          <p:cNvSpPr txBox="1"/>
          <p:nvPr/>
        </p:nvSpPr>
        <p:spPr>
          <a:xfrm>
            <a:off x="1063514" y="4132925"/>
            <a:ext cx="305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U</a:t>
            </a:r>
            <a:r>
              <a:rPr lang="es-ES" sz="2400" dirty="0">
                <a:sym typeface="Symbol" panose="05050102010706020507" pitchFamily="18" charset="2"/>
              </a:rPr>
              <a:t> </a:t>
            </a:r>
            <a:r>
              <a:rPr lang="es-ES" sz="2400" dirty="0"/>
              <a:t> 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r>
              <a:rPr lang="ro-RO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39005-E216-43B4-A717-B62D22827748}"/>
              </a:ext>
            </a:extLst>
          </p:cNvPr>
          <p:cNvSpPr txBox="1"/>
          <p:nvPr/>
        </p:nvSpPr>
        <p:spPr>
          <a:xfrm>
            <a:off x="1063514" y="5480398"/>
            <a:ext cx="305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U</a:t>
            </a:r>
            <a:r>
              <a:rPr lang="ro-RO" sz="2400" baseline="30000" dirty="0"/>
              <a:t>sq</a:t>
            </a:r>
            <a:r>
              <a:rPr lang="es-ES" sz="2400" dirty="0">
                <a:sym typeface="Symbol" panose="05050102010706020507" pitchFamily="18" charset="2"/>
              </a:rPr>
              <a:t> 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</a:t>
            </a:r>
            <a:r>
              <a:rPr lang="ro-RO" sz="2400" dirty="0"/>
              <a:t>a</a:t>
            </a:r>
            <a:r>
              <a:rPr lang="es-ES" sz="2400" dirty="0"/>
              <a:t>, </a:t>
            </a:r>
            <a:r>
              <a:rPr lang="ro-RO" sz="2400" dirty="0"/>
              <a:t>b</a:t>
            </a:r>
            <a:r>
              <a:rPr lang="es-ES" sz="2400" dirty="0"/>
              <a:t>)</a:t>
            </a:r>
            <a:r>
              <a:rPr lang="ro-RO" sz="2400" dirty="0"/>
              <a:t> 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ro-RO" sz="2400" dirty="0"/>
              <a:t>U</a:t>
            </a:r>
            <a:r>
              <a:rPr lang="ro-RO" sz="2400" baseline="30000" dirty="0"/>
              <a:t>c</a:t>
            </a:r>
            <a:endParaRPr lang="ro-R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908D2-96C0-46A3-84EC-BEB35C0CDC9F}"/>
              </a:ext>
            </a:extLst>
          </p:cNvPr>
          <p:cNvSpPr txBox="1"/>
          <p:nvPr/>
        </p:nvSpPr>
        <p:spPr>
          <a:xfrm>
            <a:off x="1063514" y="4607020"/>
            <a:ext cx="104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x</a:t>
            </a:r>
            <a:r>
              <a:rPr lang="ro-RO" sz="2400" dirty="0">
                <a:sym typeface="Symbol" panose="05050102010706020507" pitchFamily="18" charset="2"/>
              </a:rPr>
              <a:t>a</a:t>
            </a:r>
            <a:endParaRPr lang="ro-RO" sz="2400" dirty="0"/>
          </a:p>
          <a:p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17149-B71E-446D-98C6-521EE4630601}"/>
              </a:ext>
            </a:extLst>
          </p:cNvPr>
          <p:cNvSpPr txBox="1"/>
          <p:nvPr/>
        </p:nvSpPr>
        <p:spPr>
          <a:xfrm>
            <a:off x="1063513" y="4960137"/>
            <a:ext cx="104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y</a:t>
            </a:r>
            <a:r>
              <a:rPr lang="ro-RO" sz="2400" dirty="0">
                <a:sym typeface="Symbol" panose="05050102010706020507" pitchFamily="18" charset="2"/>
              </a:rPr>
              <a:t>b</a:t>
            </a:r>
            <a:endParaRPr lang="ro-RO" sz="2400" dirty="0"/>
          </a:p>
          <a:p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A5008-EC6F-4FA4-8FEF-365D6E4443F7}"/>
              </a:ext>
            </a:extLst>
          </p:cNvPr>
          <p:cNvSpPr txBox="1"/>
          <p:nvPr/>
        </p:nvSpPr>
        <p:spPr>
          <a:xfrm>
            <a:off x="4670314" y="4145355"/>
            <a:ext cx="40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</a:t>
            </a:r>
            <a:r>
              <a:rPr lang="ro-RO" sz="2400" dirty="0">
                <a:latin typeface="Century Gothic" panose="020B0502020202020204" pitchFamily="34" charset="0"/>
              </a:rPr>
              <a:t>⌐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 </a:t>
            </a:r>
            <a:r>
              <a:rPr lang="es-ES" sz="2400" dirty="0"/>
              <a:t>x)(</a:t>
            </a:r>
            <a:r>
              <a:rPr lang="ro-RO" sz="2400" dirty="0"/>
              <a:t>∀ </a:t>
            </a:r>
            <a:r>
              <a:rPr lang="es-ES" sz="2400" dirty="0"/>
              <a:t>y)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B11E3-3432-4E6A-ACD6-FC9F9EDEC0FD}"/>
              </a:ext>
            </a:extLst>
          </p:cNvPr>
          <p:cNvSpPr txBox="1"/>
          <p:nvPr/>
        </p:nvSpPr>
        <p:spPr>
          <a:xfrm>
            <a:off x="4670314" y="4715702"/>
            <a:ext cx="40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(</a:t>
            </a:r>
            <a:r>
              <a:rPr lang="ro-RO" sz="2400" dirty="0"/>
              <a:t>∀</a:t>
            </a:r>
            <a:r>
              <a:rPr lang="es-ES" sz="2400" dirty="0">
                <a:sym typeface="Symbol" panose="05050102010706020507" pitchFamily="18" charset="2"/>
              </a:rPr>
              <a:t> </a:t>
            </a:r>
            <a:r>
              <a:rPr lang="es-ES" sz="2400" dirty="0"/>
              <a:t>x)(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ro-RO" sz="2400" dirty="0"/>
              <a:t> </a:t>
            </a:r>
            <a:r>
              <a:rPr lang="es-ES" sz="2400" dirty="0"/>
              <a:t>y)</a:t>
            </a:r>
            <a:r>
              <a:rPr lang="ro-RO" sz="2400" dirty="0">
                <a:latin typeface="Century Gothic" panose="020B0502020202020204" pitchFamily="34" charset="0"/>
              </a:rPr>
              <a:t> ⌐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(x, y)</a:t>
            </a:r>
            <a:endParaRPr lang="ro-RO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22B32-DEE6-4DC0-A6FE-6B0A870A740A}"/>
              </a:ext>
            </a:extLst>
          </p:cNvPr>
          <p:cNvSpPr txBox="1"/>
          <p:nvPr/>
        </p:nvSpPr>
        <p:spPr>
          <a:xfrm>
            <a:off x="4839301" y="5280260"/>
            <a:ext cx="194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y</a:t>
            </a:r>
            <a:r>
              <a:rPr lang="ro-RO" sz="2400" dirty="0">
                <a:sym typeface="Symbol" panose="05050102010706020507" pitchFamily="18" charset="2"/>
              </a:rPr>
              <a:t>f(x)</a:t>
            </a:r>
            <a:endParaRPr lang="ro-RO" sz="2400" dirty="0"/>
          </a:p>
          <a:p>
            <a:endParaRPr lang="ro-R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43552-7A63-457A-B9D6-C494F6EC015D}"/>
              </a:ext>
            </a:extLst>
          </p:cNvPr>
          <p:cNvSpPr txBox="1"/>
          <p:nvPr/>
        </p:nvSpPr>
        <p:spPr>
          <a:xfrm>
            <a:off x="4670314" y="5788091"/>
            <a:ext cx="40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ro-RO" sz="2400" baseline="30000" dirty="0">
                <a:latin typeface="Century Gothic" panose="020B0502020202020204" pitchFamily="34" charset="0"/>
              </a:rPr>
              <a:t>s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(</a:t>
            </a:r>
            <a:r>
              <a:rPr lang="ro-RO" sz="2400" dirty="0"/>
              <a:t>∀</a:t>
            </a:r>
            <a:r>
              <a:rPr lang="es-ES" sz="2400" dirty="0">
                <a:sym typeface="Symbol" panose="05050102010706020507" pitchFamily="18" charset="2"/>
              </a:rPr>
              <a:t> </a:t>
            </a:r>
            <a:r>
              <a:rPr lang="es-ES" sz="2400" dirty="0"/>
              <a:t>x)</a:t>
            </a:r>
            <a:r>
              <a:rPr lang="ro-RO" sz="2400" dirty="0">
                <a:latin typeface="Century Gothic" panose="020B0502020202020204" pitchFamily="34" charset="0"/>
              </a:rPr>
              <a:t> ⌐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(x, </a:t>
            </a:r>
            <a:r>
              <a:rPr lang="ro-RO" sz="2400" dirty="0"/>
              <a:t>f(x)</a:t>
            </a:r>
            <a:r>
              <a:rPr lang="es-ES" sz="2400" dirty="0"/>
              <a:t>)</a:t>
            </a:r>
            <a:endParaRPr lang="ro-RO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1851-667C-45CD-A41D-F1B91E547256}"/>
              </a:ext>
            </a:extLst>
          </p:cNvPr>
          <p:cNvSpPr txBox="1"/>
          <p:nvPr/>
        </p:nvSpPr>
        <p:spPr>
          <a:xfrm>
            <a:off x="4670314" y="6295922"/>
            <a:ext cx="40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ro-RO" sz="2400" baseline="30000" dirty="0">
                <a:latin typeface="Century Gothic" panose="020B0502020202020204" pitchFamily="34" charset="0"/>
              </a:rPr>
              <a:t>sq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</a:t>
            </a:r>
            <a:r>
              <a:rPr lang="ro-RO" sz="2400" dirty="0">
                <a:latin typeface="Century Gothic" panose="020B0502020202020204" pitchFamily="34" charset="0"/>
              </a:rPr>
              <a:t>⌐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(x, </a:t>
            </a:r>
            <a:r>
              <a:rPr lang="ro-RO" sz="2400" dirty="0"/>
              <a:t>f(x)</a:t>
            </a:r>
            <a:r>
              <a:rPr lang="es-ES" sz="2400" dirty="0"/>
              <a:t>)</a:t>
            </a:r>
            <a:r>
              <a:rPr lang="es-ES" sz="2400" dirty="0">
                <a:sym typeface="Symbol" panose="05050102010706020507" pitchFamily="18" charset="2"/>
              </a:rPr>
              <a:t> </a:t>
            </a:r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ro-RO" sz="2400" baseline="30000" dirty="0">
                <a:latin typeface="Century Gothic" panose="020B0502020202020204" pitchFamily="34" charset="0"/>
              </a:rPr>
              <a:t>c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55152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687F80-7367-4890-B5D6-97FD2E6D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22338"/>
            <a:ext cx="8761413" cy="708025"/>
          </a:xfrm>
        </p:spPr>
        <p:txBody>
          <a:bodyPr/>
          <a:lstStyle/>
          <a:p>
            <a:r>
              <a:rPr lang="ro-RO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├</a:t>
            </a:r>
            <a:r>
              <a:rPr lang="ro-RO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sz="3600" dirty="0"/>
              <a:t>(</a:t>
            </a:r>
            <a:r>
              <a:rPr lang="es-ES" sz="3600" dirty="0">
                <a:sym typeface="Symbol" panose="05050102010706020507" pitchFamily="18" charset="2"/>
              </a:rPr>
              <a:t></a:t>
            </a:r>
            <a:r>
              <a:rPr lang="es-ES" sz="3600" dirty="0"/>
              <a:t>y)(</a:t>
            </a:r>
            <a:r>
              <a:rPr lang="es-ES" sz="3600" dirty="0">
                <a:sym typeface="Symbol" panose="05050102010706020507" pitchFamily="18" charset="2"/>
              </a:rPr>
              <a:t> </a:t>
            </a:r>
            <a:r>
              <a:rPr lang="es-ES" sz="3600" dirty="0"/>
              <a:t>x) </a:t>
            </a:r>
            <a:r>
              <a:rPr lang="ro-RO" sz="3600" dirty="0"/>
              <a:t>P</a:t>
            </a:r>
            <a:r>
              <a:rPr lang="es-ES" sz="3600" dirty="0"/>
              <a:t>(x, y)</a:t>
            </a:r>
            <a:r>
              <a:rPr lang="ro-RO" sz="3600" dirty="0"/>
              <a:t> ↔</a:t>
            </a:r>
            <a:r>
              <a:rPr lang="es-ES" sz="3600" dirty="0"/>
              <a:t>(</a:t>
            </a:r>
            <a:r>
              <a:rPr lang="es-ES" sz="3600" dirty="0">
                <a:sym typeface="Symbol" panose="05050102010706020507" pitchFamily="18" charset="2"/>
              </a:rPr>
              <a:t> </a:t>
            </a:r>
            <a:r>
              <a:rPr lang="es-ES" sz="3600" dirty="0"/>
              <a:t>x)(</a:t>
            </a:r>
            <a:r>
              <a:rPr lang="ro-RO" sz="3600" dirty="0"/>
              <a:t>∀ </a:t>
            </a:r>
            <a:r>
              <a:rPr lang="es-ES" sz="3600" dirty="0"/>
              <a:t>y) </a:t>
            </a:r>
            <a:r>
              <a:rPr lang="ro-RO" sz="3600" dirty="0"/>
              <a:t>P</a:t>
            </a:r>
            <a:r>
              <a:rPr lang="es-ES" sz="3600" dirty="0"/>
              <a:t>(x, y)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203A-A9BE-421E-A326-FE14CCAB4A2F}"/>
              </a:ext>
            </a:extLst>
          </p:cNvPr>
          <p:cNvSpPr txBox="1"/>
          <p:nvPr/>
        </p:nvSpPr>
        <p:spPr>
          <a:xfrm>
            <a:off x="1117751" y="2809241"/>
            <a:ext cx="305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</a:t>
            </a:r>
            <a:r>
              <a:rPr lang="ro-RO" sz="2400" baseline="-25000" dirty="0"/>
              <a:t>1</a:t>
            </a:r>
            <a:r>
              <a:rPr lang="ro-RO" sz="2400" dirty="0"/>
              <a:t>=</a:t>
            </a:r>
            <a:r>
              <a:rPr lang="ro-RO" sz="2400" baseline="-25000" dirty="0"/>
              <a:t> </a:t>
            </a:r>
            <a:r>
              <a:rPr lang="ro-RO" sz="2400" dirty="0"/>
              <a:t>U</a:t>
            </a:r>
            <a:r>
              <a:rPr lang="ro-RO" sz="2400" baseline="30000" dirty="0"/>
              <a:t>c</a:t>
            </a:r>
            <a:r>
              <a:rPr lang="es-ES" sz="2400" dirty="0">
                <a:sym typeface="Symbol" panose="05050102010706020507" pitchFamily="18" charset="2"/>
              </a:rPr>
              <a:t> 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</a:t>
            </a:r>
            <a:r>
              <a:rPr lang="ro-RO" sz="2400" dirty="0"/>
              <a:t>a</a:t>
            </a:r>
            <a:r>
              <a:rPr lang="es-ES" sz="2400" dirty="0"/>
              <a:t>, </a:t>
            </a:r>
            <a:r>
              <a:rPr lang="ro-RO" sz="2400" dirty="0"/>
              <a:t>b</a:t>
            </a:r>
            <a:r>
              <a:rPr lang="es-ES" sz="2400" dirty="0"/>
              <a:t>)</a:t>
            </a:r>
            <a:endParaRPr lang="ro-R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B1BFA-4361-4F1F-AA58-4DCDEED29865}"/>
              </a:ext>
            </a:extLst>
          </p:cNvPr>
          <p:cNvSpPr txBox="1"/>
          <p:nvPr/>
        </p:nvSpPr>
        <p:spPr>
          <a:xfrm>
            <a:off x="1104154" y="3475029"/>
            <a:ext cx="40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</a:t>
            </a:r>
            <a:r>
              <a:rPr lang="ro-RO" sz="2400" baseline="-25000" dirty="0"/>
              <a:t>2 </a:t>
            </a:r>
            <a:r>
              <a:rPr lang="ro-RO" sz="2400" dirty="0"/>
              <a:t>=</a:t>
            </a:r>
            <a:r>
              <a:rPr lang="ro-RO" sz="2400" dirty="0">
                <a:latin typeface="Century Gothic" panose="020B0502020202020204" pitchFamily="34" charset="0"/>
              </a:rPr>
              <a:t>⌐ V</a:t>
            </a:r>
            <a:r>
              <a:rPr lang="ro-RO" sz="2400" baseline="30000" dirty="0">
                <a:latin typeface="Century Gothic" panose="020B0502020202020204" pitchFamily="34" charset="0"/>
              </a:rPr>
              <a:t>c</a:t>
            </a:r>
            <a:r>
              <a:rPr lang="es-ES" sz="2400" dirty="0">
                <a:sym typeface="Symbol" panose="05050102010706020507" pitchFamily="18" charset="2"/>
              </a:rPr>
              <a:t></a:t>
            </a:r>
            <a:r>
              <a:rPr lang="es-ES" sz="2400" dirty="0"/>
              <a:t> </a:t>
            </a:r>
            <a:r>
              <a:rPr lang="ro-RO" sz="2400" dirty="0">
                <a:latin typeface="Century Gothic" panose="020B0502020202020204" pitchFamily="34" charset="0"/>
              </a:rPr>
              <a:t>⌐</a:t>
            </a:r>
            <a:r>
              <a:rPr lang="es-ES" sz="2400" dirty="0"/>
              <a:t> </a:t>
            </a:r>
            <a:r>
              <a:rPr lang="ro-RO" sz="2400" dirty="0"/>
              <a:t>P</a:t>
            </a:r>
            <a:r>
              <a:rPr lang="es-ES" sz="2400" dirty="0"/>
              <a:t>(x, </a:t>
            </a:r>
            <a:r>
              <a:rPr lang="ro-RO" sz="2400" dirty="0"/>
              <a:t>f(x))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D9BF7-6966-4F90-9715-BAFD0B8F2D03}"/>
              </a:ext>
            </a:extLst>
          </p:cNvPr>
          <p:cNvSpPr txBox="1"/>
          <p:nvPr/>
        </p:nvSpPr>
        <p:spPr>
          <a:xfrm>
            <a:off x="1117751" y="2245514"/>
            <a:ext cx="254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S={C</a:t>
            </a:r>
            <a:r>
              <a:rPr lang="ro-RO" sz="2400" baseline="-25000" dirty="0"/>
              <a:t>1</a:t>
            </a:r>
            <a:r>
              <a:rPr lang="ro-RO" sz="2400" dirty="0"/>
              <a:t>,C</a:t>
            </a:r>
            <a:r>
              <a:rPr lang="ro-RO" sz="2400" baseline="-25000" dirty="0"/>
              <a:t>2</a:t>
            </a:r>
            <a:r>
              <a:rPr lang="ro-RO" sz="2400" dirty="0"/>
              <a:t>}</a:t>
            </a:r>
            <a:endParaRPr lang="ro-R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2E6C3-F305-4CA6-9B49-58ADD72BB857}"/>
              </a:ext>
            </a:extLst>
          </p:cNvPr>
          <p:cNvGrpSpPr/>
          <p:nvPr/>
        </p:nvGrpSpPr>
        <p:grpSpPr>
          <a:xfrm>
            <a:off x="278858" y="4038756"/>
            <a:ext cx="11913142" cy="954107"/>
            <a:chOff x="278858" y="4038756"/>
            <a:chExt cx="11913142" cy="9541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1CBD3A-EA3B-4425-988E-B37DA3E366AA}"/>
                </a:ext>
              </a:extLst>
            </p:cNvPr>
            <p:cNvSpPr txBox="1"/>
            <p:nvPr/>
          </p:nvSpPr>
          <p:spPr>
            <a:xfrm>
              <a:off x="278858" y="4038756"/>
              <a:ext cx="119131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dirty="0"/>
                <a:t>Nu se mai pot deriva noi rezolventi </a:t>
              </a:r>
              <a:r>
                <a:rPr lang="ro-RO" sz="2800" dirty="0">
                  <a:sym typeface="Symbol" panose="05050102010706020507" pitchFamily="18" charset="2"/>
                </a:rPr>
                <a:t></a:t>
              </a:r>
              <a:r>
                <a:rPr lang="ro-RO" sz="2800" b="0" i="0" dirty="0">
                  <a:effectLst/>
                  <a:latin typeface="Century Gothic" panose="020B0502020202020204" pitchFamily="34" charset="0"/>
                </a:rPr>
                <a:t>├</a:t>
              </a:r>
              <a:r>
                <a:rPr lang="es-ES" sz="2800" dirty="0"/>
                <a:t>(</a:t>
              </a:r>
              <a:r>
                <a:rPr lang="es-ES" sz="2800" dirty="0">
                  <a:sym typeface="Symbol" panose="05050102010706020507" pitchFamily="18" charset="2"/>
                </a:rPr>
                <a:t></a:t>
              </a:r>
              <a:r>
                <a:rPr lang="es-ES" sz="2800" dirty="0"/>
                <a:t>y)(</a:t>
              </a:r>
              <a:r>
                <a:rPr lang="es-ES" sz="2800" dirty="0">
                  <a:sym typeface="Symbol" panose="05050102010706020507" pitchFamily="18" charset="2"/>
                </a:rPr>
                <a:t> </a:t>
              </a:r>
              <a:r>
                <a:rPr lang="es-ES" sz="2800" dirty="0"/>
                <a:t>x) </a:t>
              </a:r>
              <a:r>
                <a:rPr lang="ro-RO" sz="2800" dirty="0"/>
                <a:t>P</a:t>
              </a:r>
              <a:r>
                <a:rPr lang="es-ES" sz="2800" dirty="0"/>
                <a:t>(x, y)</a:t>
              </a:r>
              <a:r>
                <a:rPr lang="ro-RO" sz="2800" dirty="0">
                  <a:sym typeface="Symbol" panose="05050102010706020507" pitchFamily="18" charset="2"/>
                </a:rPr>
                <a:t> </a:t>
              </a:r>
              <a:r>
                <a:rPr lang="ro-RO" sz="2800" dirty="0"/>
                <a:t> </a:t>
              </a:r>
              <a:r>
                <a:rPr lang="es-ES" sz="2800" dirty="0"/>
                <a:t>(</a:t>
              </a:r>
              <a:r>
                <a:rPr lang="es-ES" sz="2800" dirty="0">
                  <a:sym typeface="Symbol" panose="05050102010706020507" pitchFamily="18" charset="2"/>
                </a:rPr>
                <a:t> </a:t>
              </a:r>
              <a:r>
                <a:rPr lang="es-ES" sz="2800" dirty="0"/>
                <a:t>x)(</a:t>
              </a:r>
              <a:r>
                <a:rPr lang="ro-RO" sz="2800" dirty="0"/>
                <a:t>∀ </a:t>
              </a:r>
              <a:r>
                <a:rPr lang="es-ES" sz="2800" dirty="0"/>
                <a:t>y) </a:t>
              </a:r>
              <a:r>
                <a:rPr lang="ro-RO" sz="2800" dirty="0"/>
                <a:t>P</a:t>
              </a:r>
              <a:r>
                <a:rPr lang="es-ES" sz="2800" dirty="0"/>
                <a:t>(x, y)</a:t>
              </a:r>
              <a:endParaRPr lang="ro-RO" sz="28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38ABBE-06D7-4CF4-BEB3-DBCF74BD0613}"/>
                </a:ext>
              </a:extLst>
            </p:cNvPr>
            <p:cNvCxnSpPr/>
            <p:nvPr/>
          </p:nvCxnSpPr>
          <p:spPr>
            <a:xfrm flipH="1">
              <a:off x="5856918" y="4165613"/>
              <a:ext cx="378511" cy="35019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B1855-5766-4C92-8767-0D0B864CE1E2}"/>
              </a:ext>
            </a:extLst>
          </p:cNvPr>
          <p:cNvGrpSpPr/>
          <p:nvPr/>
        </p:nvGrpSpPr>
        <p:grpSpPr>
          <a:xfrm>
            <a:off x="-170688" y="4952174"/>
            <a:ext cx="12685302" cy="523220"/>
            <a:chOff x="-170688" y="4952174"/>
            <a:chExt cx="12685302" cy="5232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9D5787-7AC1-48C7-AB95-5BB54F1507BA}"/>
                </a:ext>
              </a:extLst>
            </p:cNvPr>
            <p:cNvGrpSpPr/>
            <p:nvPr/>
          </p:nvGrpSpPr>
          <p:grpSpPr>
            <a:xfrm>
              <a:off x="-170688" y="4952174"/>
              <a:ext cx="12685302" cy="523220"/>
              <a:chOff x="279078" y="3922863"/>
              <a:chExt cx="11913142" cy="5232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7C0E83-BC2C-456B-9051-2B237412C895}"/>
                  </a:ext>
                </a:extLst>
              </p:cNvPr>
              <p:cNvSpPr txBox="1"/>
              <p:nvPr/>
            </p:nvSpPr>
            <p:spPr>
              <a:xfrm>
                <a:off x="279078" y="3922863"/>
                <a:ext cx="11913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b="0" i="0" dirty="0">
                    <a:effectLst/>
                    <a:latin typeface="Century Gothic" panose="020B0502020202020204" pitchFamily="34" charset="0"/>
                  </a:rPr>
                  <a:t>├</a:t>
                </a:r>
                <a:r>
                  <a:rPr lang="es-ES" sz="2800" dirty="0"/>
                  <a:t>(</a:t>
                </a:r>
                <a:r>
                  <a:rPr lang="es-ES" sz="2800" dirty="0">
                    <a:sym typeface="Symbol" panose="05050102010706020507" pitchFamily="18" charset="2"/>
                  </a:rPr>
                  <a:t></a:t>
                </a:r>
                <a:r>
                  <a:rPr lang="es-ES" sz="2800" dirty="0"/>
                  <a:t>y)(</a:t>
                </a:r>
                <a:r>
                  <a:rPr lang="es-ES" sz="2800" dirty="0">
                    <a:sym typeface="Symbol" panose="05050102010706020507" pitchFamily="18" charset="2"/>
                  </a:rPr>
                  <a:t> </a:t>
                </a:r>
                <a:r>
                  <a:rPr lang="es-ES" sz="2800" dirty="0"/>
                  <a:t>x) </a:t>
                </a:r>
                <a:r>
                  <a:rPr lang="ro-RO" sz="2800" dirty="0"/>
                  <a:t>P</a:t>
                </a:r>
                <a:r>
                  <a:rPr lang="es-ES" sz="2800" dirty="0"/>
                  <a:t>(x, y)</a:t>
                </a:r>
                <a:r>
                  <a:rPr lang="ro-RO" sz="2800" dirty="0">
                    <a:sym typeface="Symbol" panose="05050102010706020507" pitchFamily="18" charset="2"/>
                  </a:rPr>
                  <a:t> </a:t>
                </a:r>
                <a:r>
                  <a:rPr lang="ro-RO" sz="2800" dirty="0"/>
                  <a:t> </a:t>
                </a:r>
                <a:r>
                  <a:rPr lang="es-ES" sz="2800" dirty="0"/>
                  <a:t>(</a:t>
                </a:r>
                <a:r>
                  <a:rPr lang="es-ES" sz="2800" dirty="0">
                    <a:sym typeface="Symbol" panose="05050102010706020507" pitchFamily="18" charset="2"/>
                  </a:rPr>
                  <a:t> </a:t>
                </a:r>
                <a:r>
                  <a:rPr lang="es-ES" sz="2800" dirty="0"/>
                  <a:t>x)(</a:t>
                </a:r>
                <a:r>
                  <a:rPr lang="ro-RO" sz="2800" dirty="0"/>
                  <a:t>∀ </a:t>
                </a:r>
                <a:r>
                  <a:rPr lang="es-ES" sz="2800" dirty="0"/>
                  <a:t>y) </a:t>
                </a:r>
                <a:r>
                  <a:rPr lang="ro-RO" sz="2800" dirty="0"/>
                  <a:t>P</a:t>
                </a:r>
                <a:r>
                  <a:rPr lang="es-ES" sz="2800" dirty="0"/>
                  <a:t>(x, y)</a:t>
                </a:r>
                <a:r>
                  <a:rPr lang="ro-RO" sz="2800" dirty="0">
                    <a:sym typeface="Symbol" panose="05050102010706020507" pitchFamily="18" charset="2"/>
                  </a:rPr>
                  <a:t> </a:t>
                </a:r>
                <a:r>
                  <a:rPr lang="ro-RO" sz="2800" b="0" i="0" dirty="0">
                    <a:effectLst/>
                    <a:latin typeface="Century Gothic" panose="020B0502020202020204" pitchFamily="34" charset="0"/>
                  </a:rPr>
                  <a:t>├</a:t>
                </a:r>
                <a:r>
                  <a:rPr lang="es-ES" sz="2800" dirty="0"/>
                  <a:t>(</a:t>
                </a:r>
                <a:r>
                  <a:rPr lang="es-ES" sz="2800" dirty="0">
                    <a:sym typeface="Symbol" panose="05050102010706020507" pitchFamily="18" charset="2"/>
                  </a:rPr>
                  <a:t></a:t>
                </a:r>
                <a:r>
                  <a:rPr lang="es-ES" sz="2800" dirty="0"/>
                  <a:t>y)(</a:t>
                </a:r>
                <a:r>
                  <a:rPr lang="es-ES" sz="2800" dirty="0">
                    <a:sym typeface="Symbol" panose="05050102010706020507" pitchFamily="18" charset="2"/>
                  </a:rPr>
                  <a:t> </a:t>
                </a:r>
                <a:r>
                  <a:rPr lang="es-ES" sz="2800" dirty="0"/>
                  <a:t>x) </a:t>
                </a:r>
                <a:r>
                  <a:rPr lang="ro-RO" sz="2800" dirty="0"/>
                  <a:t>P</a:t>
                </a:r>
                <a:r>
                  <a:rPr lang="es-ES" sz="2800" dirty="0"/>
                  <a:t>(x, y)</a:t>
                </a:r>
                <a:r>
                  <a:rPr lang="ro-RO" sz="2800" dirty="0"/>
                  <a:t> ↔</a:t>
                </a:r>
                <a:r>
                  <a:rPr lang="es-ES" sz="2800" dirty="0"/>
                  <a:t>(</a:t>
                </a:r>
                <a:r>
                  <a:rPr lang="es-ES" sz="2800" dirty="0">
                    <a:sym typeface="Symbol" panose="05050102010706020507" pitchFamily="18" charset="2"/>
                  </a:rPr>
                  <a:t> </a:t>
                </a:r>
                <a:r>
                  <a:rPr lang="es-ES" sz="2800" dirty="0"/>
                  <a:t>x)(</a:t>
                </a:r>
                <a:r>
                  <a:rPr lang="ro-RO" sz="2800" dirty="0"/>
                  <a:t>∀ </a:t>
                </a:r>
                <a:r>
                  <a:rPr lang="es-ES" sz="2800" dirty="0"/>
                  <a:t>y) </a:t>
                </a:r>
                <a:r>
                  <a:rPr lang="ro-RO" sz="2800" dirty="0"/>
                  <a:t>P</a:t>
                </a:r>
                <a:r>
                  <a:rPr lang="es-ES" sz="2800" dirty="0"/>
                  <a:t>(x, y)</a:t>
                </a:r>
                <a:endParaRPr lang="ro-RO" sz="2800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8E95FC-DBC8-49F4-BE17-69E6E44B0CB2}"/>
                  </a:ext>
                </a:extLst>
              </p:cNvPr>
              <p:cNvCxnSpPr/>
              <p:nvPr/>
            </p:nvCxnSpPr>
            <p:spPr>
              <a:xfrm flipH="1">
                <a:off x="303666" y="4009375"/>
                <a:ext cx="378511" cy="35019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F7C0D6-50FD-4F29-B2C9-8EB403C0C8C6}"/>
                </a:ext>
              </a:extLst>
            </p:cNvPr>
            <p:cNvCxnSpPr/>
            <p:nvPr/>
          </p:nvCxnSpPr>
          <p:spPr>
            <a:xfrm flipH="1">
              <a:off x="6235429" y="5038686"/>
              <a:ext cx="378511" cy="35019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4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D793B0-6CB8-411B-916A-B9AB7A27DF36}"/>
</file>

<file path=customXml/itemProps2.xml><?xml version="1.0" encoding="utf-8"?>
<ds:datastoreItem xmlns:ds="http://schemas.openxmlformats.org/officeDocument/2006/customXml" ds:itemID="{4A74FDC4-03D4-4173-80D3-9AFD1D491669}"/>
</file>

<file path=customXml/itemProps3.xml><?xml version="1.0" encoding="utf-8"?>
<ds:datastoreItem xmlns:ds="http://schemas.openxmlformats.org/officeDocument/2006/customXml" ds:itemID="{BDC31D49-EE72-4E9E-87B2-BF9E2526663F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489</TotalTime>
  <Words>415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Ion Boardroom</vt:lpstr>
      <vt:lpstr>Utilizând rezoluţia generală, verificaţi dacă formula următoare este sau nu teoremă: </vt:lpstr>
      <vt:lpstr>├?(y)( x) P(x, y) ↔( x)(∀ y) P(x, y)</vt:lpstr>
      <vt:lpstr>├?(y)( x) P(x, y) ↔( x)(∀ y) P(x, 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Utilizând rezoluţia generală, verificaţi dacă formula următoare este sau nu teoremă: </dc:title>
  <dc:creator>Paul Orasan</dc:creator>
  <cp:lastModifiedBy>Paul Orasan</cp:lastModifiedBy>
  <cp:revision>22</cp:revision>
  <dcterms:created xsi:type="dcterms:W3CDTF">2020-12-10T12:18:06Z</dcterms:created>
  <dcterms:modified xsi:type="dcterms:W3CDTF">2020-12-17T16:22:38Z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