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0" r:id="rId2"/>
    <p:sldId id="257" r:id="rId3"/>
    <p:sldId id="258" r:id="rId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6B3A3-CBAB-4EF6-A963-D2C387F28B1F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09FEB-A73E-493F-89B6-EBC65BBA41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69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09FEB-A73E-493F-89B6-EBC65BBA4176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518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DF93C-7EEB-45E7-9C14-BCBB222A27E8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267E5-7479-4B03-8025-BFE4D9829DA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DF93C-7EEB-45E7-9C14-BCBB222A27E8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267E5-7479-4B03-8025-BFE4D9829DA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DF93C-7EEB-45E7-9C14-BCBB222A27E8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267E5-7479-4B03-8025-BFE4D9829DA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DF93C-7EEB-45E7-9C14-BCBB222A27E8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267E5-7479-4B03-8025-BFE4D9829DA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DF93C-7EEB-45E7-9C14-BCBB222A27E8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267E5-7479-4B03-8025-BFE4D9829DA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DF93C-7EEB-45E7-9C14-BCBB222A27E8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267E5-7479-4B03-8025-BFE4D9829DA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DF93C-7EEB-45E7-9C14-BCBB222A27E8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267E5-7479-4B03-8025-BFE4D9829DA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DF93C-7EEB-45E7-9C14-BCBB222A27E8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267E5-7479-4B03-8025-BFE4D9829DA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DF93C-7EEB-45E7-9C14-BCBB222A27E8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267E5-7479-4B03-8025-BFE4D9829DA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DF93C-7EEB-45E7-9C14-BCBB222A27E8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267E5-7479-4B03-8025-BFE4D9829DA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DF93C-7EEB-45E7-9C14-BCBB222A27E8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267E5-7479-4B03-8025-BFE4D9829DAD}" type="slidenum">
              <a:rPr lang="ro-RO" smtClean="0"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C6DF93C-7EEB-45E7-9C14-BCBB222A27E8}" type="datetimeFigureOut">
              <a:rPr lang="ro-RO" smtClean="0"/>
              <a:t>17.12.2020</a:t>
            </a:fld>
            <a:endParaRPr lang="ro-RO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32267E5-7479-4B03-8025-BFE4D9829DAD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5" Type="http://schemas.openxmlformats.org/officeDocument/2006/relationships/image" Target="../media/image190.png"/><Relationship Id="rId15" Type="http://schemas.openxmlformats.org/officeDocument/2006/relationships/image" Target="../media/image29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20" y="2204864"/>
                <a:ext cx="8352928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Problema 9.3.3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Simplificaţi următoarele funcţii booleene de trei variabile, date prin mintermii expresiilor, utilizând diagrame Karnaugh: </a:t>
                </a:r>
              </a:p>
              <a:p>
                <a:r>
                  <a:rPr lang="ro-RO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(x1,x2,x3)=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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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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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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20" y="2204864"/>
                <a:ext cx="8352928" cy="2092881"/>
              </a:xfrm>
              <a:prstGeom prst="rect">
                <a:avLst/>
              </a:prstGeom>
              <a:blipFill rotWithShape="1">
                <a:blip r:embed="rId2"/>
                <a:stretch>
                  <a:fillRect l="-1898" t="-4082" r="-58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11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620688"/>
                <a:ext cx="820891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o-RO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(x1,x2,x3</a:t>
                </a:r>
                <a:r>
                  <a:rPr lang="ro-RO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o-RO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</a:t>
                </a:r>
                <a:r>
                  <a:rPr lang="ro-RO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</a:t>
                </a:r>
                <a:r>
                  <a:rPr lang="ro-RO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</a:t>
                </a:r>
                <a:r>
                  <a:rPr lang="ro-RO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</a:t>
                </a:r>
                <a:r>
                  <a:rPr lang="ro-RO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ro-RO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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o-R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20688"/>
                <a:ext cx="8208912" cy="800219"/>
              </a:xfrm>
              <a:prstGeom prst="rect">
                <a:avLst/>
              </a:prstGeom>
              <a:blipFill rotWithShape="1">
                <a:blip r:embed="rId2"/>
                <a:stretch>
                  <a:fillRect l="-1560" t="-763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528" y="4646789"/>
                <a:ext cx="244944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 smtClean="0"/>
                  <a:t>,</a:t>
                </a:r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z="2000" b="0" dirty="0" smtClean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646789"/>
                <a:ext cx="2449448" cy="677108"/>
              </a:xfrm>
              <a:prstGeom prst="rect">
                <a:avLst/>
              </a:prstGeom>
              <a:blipFill rotWithShape="1">
                <a:blip r:embed="rId3"/>
                <a:stretch>
                  <a:fillRect t="-450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2247033"/>
                  </p:ext>
                </p:extLst>
              </p:nvPr>
            </p:nvGraphicFramePr>
            <p:xfrm>
              <a:off x="1187624" y="1700808"/>
              <a:ext cx="6464808" cy="2503437"/>
            </p:xfrm>
            <a:graphic>
              <a:graphicData uri="http://schemas.openxmlformats.org/drawingml/2006/table">
                <a:tbl>
                  <a:tblPr/>
                  <a:tblGrid>
                    <a:gridCol w="1152144"/>
                    <a:gridCol w="1197864"/>
                    <a:gridCol w="1243584"/>
                    <a:gridCol w="1435608"/>
                    <a:gridCol w="1435608"/>
                  </a:tblGrid>
                  <a:tr h="74359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/>
                        </a:p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00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01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11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10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666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93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2247033"/>
                  </p:ext>
                </p:extLst>
              </p:nvPr>
            </p:nvGraphicFramePr>
            <p:xfrm>
              <a:off x="1187624" y="1700808"/>
              <a:ext cx="6464808" cy="2503437"/>
            </p:xfrm>
            <a:graphic>
              <a:graphicData uri="http://schemas.openxmlformats.org/drawingml/2006/table">
                <a:tbl>
                  <a:tblPr/>
                  <a:tblGrid>
                    <a:gridCol w="1152144"/>
                    <a:gridCol w="1197864"/>
                    <a:gridCol w="1243584"/>
                    <a:gridCol w="1435608"/>
                    <a:gridCol w="1435608"/>
                  </a:tblGrid>
                  <a:tr h="743595"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4"/>
                          <a:stretch>
                            <a:fillRect l="-529" t="-820" r="-461376" b="-23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00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01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11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10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666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96939" t="-77358" r="-344898" b="-81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89216" t="-77358" r="-231373" b="-81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51489" t="-77358" r="-426" b="-81761"/>
                          </a:stretch>
                        </a:blipFill>
                      </a:tcPr>
                    </a:tc>
                  </a:tr>
                  <a:tr h="793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96939" t="-216923" r="-344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50000" t="-216923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51489" t="-216923" r="-4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2772976" y="4950425"/>
            <a:ext cx="1222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39952" y="4331067"/>
                <a:ext cx="1656672" cy="447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ro-RO" b="0" i="0" smtClean="0">
                                <a:latin typeface="Cambria Math"/>
                              </a:rPr>
                              <m:t>000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(2)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dirty="0" smtClean="0"/>
                  <a:t>=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331067"/>
                <a:ext cx="1656672" cy="447687"/>
              </a:xfrm>
              <a:prstGeom prst="rect">
                <a:avLst/>
              </a:prstGeom>
              <a:blipFill rotWithShape="1">
                <a:blip r:embed="rId5"/>
                <a:stretch>
                  <a:fillRect t="-8108" r="-2574" b="-270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452320" y="4331067"/>
                <a:ext cx="1049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331067"/>
                <a:ext cx="104926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555776" y="2636912"/>
            <a:ext cx="8640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3707904" y="2636912"/>
            <a:ext cx="8640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Rectangle 16"/>
          <p:cNvSpPr/>
          <p:nvPr/>
        </p:nvSpPr>
        <p:spPr>
          <a:xfrm>
            <a:off x="6444208" y="2636912"/>
            <a:ext cx="8640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Rectangle 17"/>
          <p:cNvSpPr/>
          <p:nvPr/>
        </p:nvSpPr>
        <p:spPr>
          <a:xfrm>
            <a:off x="2591820" y="3429000"/>
            <a:ext cx="79200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Rectangle 18"/>
          <p:cNvSpPr/>
          <p:nvPr/>
        </p:nvSpPr>
        <p:spPr>
          <a:xfrm>
            <a:off x="5076056" y="3501008"/>
            <a:ext cx="8640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Rectangle 19"/>
          <p:cNvSpPr/>
          <p:nvPr/>
        </p:nvSpPr>
        <p:spPr>
          <a:xfrm>
            <a:off x="6478464" y="3501008"/>
            <a:ext cx="8640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39952" y="4585939"/>
                <a:ext cx="1651349" cy="447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ro-RO" b="0" i="0" smtClean="0">
                                <a:latin typeface="Cambria Math"/>
                              </a:rPr>
                              <m:t>001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(2)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dirty="0" smtClean="0"/>
                  <a:t>=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585939"/>
                <a:ext cx="1651349" cy="447687"/>
              </a:xfrm>
              <a:prstGeom prst="rect">
                <a:avLst/>
              </a:prstGeom>
              <a:blipFill rotWithShape="1">
                <a:blip r:embed="rId7"/>
                <a:stretch>
                  <a:fillRect t="-8108" r="-2583" b="-270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33485" y="4880823"/>
                <a:ext cx="1656672" cy="447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ro-RO" b="0" i="0" smtClean="0">
                                <a:latin typeface="Cambria Math"/>
                              </a:rPr>
                              <m:t>010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(2)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dirty="0" smtClean="0"/>
                  <a:t>=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485" y="4880823"/>
                <a:ext cx="1656672" cy="447687"/>
              </a:xfrm>
              <a:prstGeom prst="rect">
                <a:avLst/>
              </a:prstGeom>
              <a:blipFill rotWithShape="1">
                <a:blip r:embed="rId8"/>
                <a:stretch>
                  <a:fillRect t="-8219" r="-2574" b="-411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39952" y="5157192"/>
                <a:ext cx="1656672" cy="447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ro-RO" b="0" i="0" smtClean="0">
                                <a:latin typeface="Cambria Math"/>
                              </a:rPr>
                              <m:t>100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(2)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dirty="0" smtClean="0"/>
                  <a:t>=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157192"/>
                <a:ext cx="1656672" cy="447687"/>
              </a:xfrm>
              <a:prstGeom prst="rect">
                <a:avLst/>
              </a:prstGeom>
              <a:blipFill rotWithShape="1">
                <a:blip r:embed="rId9"/>
                <a:stretch>
                  <a:fillRect t="-8219" r="-2574" b="-411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3486" y="5449654"/>
                <a:ext cx="1656672" cy="447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ro-RO" b="0" i="0" smtClean="0">
                                <a:latin typeface="Cambria Math"/>
                              </a:rPr>
                              <m:t>110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(2)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dirty="0" smtClean="0"/>
                  <a:t>=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486" y="5449654"/>
                <a:ext cx="1656672" cy="447687"/>
              </a:xfrm>
              <a:prstGeom prst="rect">
                <a:avLst/>
              </a:prstGeom>
              <a:blipFill rotWithShape="1">
                <a:blip r:embed="rId10"/>
                <a:stretch>
                  <a:fillRect t="-8219" r="-2574" b="-411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39952" y="5733256"/>
                <a:ext cx="1656672" cy="447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ro-RO" b="0" i="0" smtClean="0">
                                <a:latin typeface="Cambria Math"/>
                              </a:rPr>
                              <m:t>111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(2)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dirty="0" smtClean="0"/>
                  <a:t>=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733256"/>
                <a:ext cx="1656672" cy="447687"/>
              </a:xfrm>
              <a:prstGeom prst="rect">
                <a:avLst/>
              </a:prstGeom>
              <a:blipFill rotWithShape="1">
                <a:blip r:embed="rId11"/>
                <a:stretch>
                  <a:fillRect t="-8108" r="-2574" b="-270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452319" y="4585939"/>
                <a:ext cx="997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19" y="4585939"/>
                <a:ext cx="9979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7452318" y="4880823"/>
                <a:ext cx="997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18" y="4880823"/>
                <a:ext cx="997966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7452320" y="5157192"/>
                <a:ext cx="997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157192"/>
                <a:ext cx="99796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452317" y="5449654"/>
                <a:ext cx="946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17" y="5449654"/>
                <a:ext cx="94666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452316" y="5712675"/>
                <a:ext cx="946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16" y="5712675"/>
                <a:ext cx="946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52120" y="4338808"/>
                <a:ext cx="1996444" cy="370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ro-RO" i="1">
                        <a:latin typeface="Cambria Math"/>
                        <a:ea typeface="Cambria Math"/>
                      </a:rPr>
                      <m:t>∧</m:t>
                    </m:r>
                    <m:r>
                      <m:rPr>
                        <m:nor/>
                      </m:rPr>
                      <a:rPr lang="ro-RO" dirty="0"/>
                      <m:t> </m:t>
                    </m:r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ro-RO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3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ro-RO" dirty="0" smtClean="0"/>
                  <a:t>=</a:t>
                </a:r>
                <a:endParaRPr lang="ro-RO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338808"/>
                <a:ext cx="1996444" cy="370166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829" b="-26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652120" y="4624699"/>
                <a:ext cx="1991507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ro-RO" i="1">
                        <a:latin typeface="Cambria Math"/>
                        <a:ea typeface="Cambria Math"/>
                      </a:rPr>
                      <m:t>∧</m:t>
                    </m:r>
                    <m:r>
                      <m:rPr>
                        <m:nor/>
                      </m:rPr>
                      <a:rPr lang="ro-RO" dirty="0"/>
                      <m:t> </m:t>
                    </m:r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ro-RO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3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o-RO" dirty="0"/>
                  <a:t>=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624699"/>
                <a:ext cx="1991507" cy="369588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835" b="-26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652120" y="4919583"/>
                <a:ext cx="1991507" cy="370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ro-RO" i="1">
                        <a:latin typeface="Cambria Math"/>
                        <a:ea typeface="Cambria Math"/>
                      </a:rPr>
                      <m:t>∧</m:t>
                    </m:r>
                    <m:r>
                      <m:rPr>
                        <m:nor/>
                      </m:rPr>
                      <a:rPr lang="ro-RO" dirty="0"/>
                      <m:t> </m:t>
                    </m:r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o-RO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3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ro-RO" dirty="0"/>
                  <a:t>=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919583"/>
                <a:ext cx="1991507" cy="370166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141" b="-245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652088" y="5195952"/>
                <a:ext cx="1991507" cy="370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ro-RO" i="1">
                        <a:latin typeface="Cambria Math"/>
                        <a:ea typeface="Cambria Math"/>
                      </a:rPr>
                      <m:t>∧</m:t>
                    </m:r>
                    <m:r>
                      <m:rPr>
                        <m:nor/>
                      </m:rPr>
                      <a:rPr lang="ro-RO" dirty="0"/>
                      <m:t> </m:t>
                    </m:r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ro-RO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3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ro-RO" dirty="0"/>
                  <a:t>=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88" y="5195952"/>
                <a:ext cx="1991507" cy="370166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2141" b="-245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598790" y="5449654"/>
                <a:ext cx="1986569" cy="370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ro-RO" i="1">
                        <a:latin typeface="Cambria Math"/>
                        <a:ea typeface="Cambria Math"/>
                      </a:rPr>
                      <m:t>∧</m:t>
                    </m:r>
                    <m:r>
                      <m:rPr>
                        <m:nor/>
                      </m:rPr>
                      <a:rPr lang="ro-RO" dirty="0"/>
                      <m:t> </m:t>
                    </m:r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o-RO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3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ro-RO" dirty="0"/>
                  <a:t>=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790" y="5449654"/>
                <a:ext cx="1986569" cy="370166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2147" b="-245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619326" y="5740197"/>
                <a:ext cx="1981633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ro-RO" i="1">
                        <a:latin typeface="Cambria Math"/>
                        <a:ea typeface="Cambria Math"/>
                      </a:rPr>
                      <m:t>∧</m:t>
                    </m:r>
                    <m:r>
                      <m:rPr>
                        <m:nor/>
                      </m:rPr>
                      <a:rPr lang="ro-RO" dirty="0"/>
                      <m:t> </m:t>
                    </m:r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o-RO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3</m:t>
                            </m:r>
                          </m:sub>
                          <m:sup/>
                        </m:sSubSup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o-RO" dirty="0"/>
                  <a:t>=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326" y="5740197"/>
                <a:ext cx="1981633" cy="369588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46" b="-26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5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" grpId="0"/>
      <p:bldP spid="5" grpId="0"/>
      <p:bldP spid="6" grpId="0"/>
      <p:bldP spid="7" grpId="0"/>
      <p:bldP spid="9" grpId="0"/>
      <p:bldP spid="10" grpId="0"/>
      <p:bldP spid="14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784618"/>
                  </p:ext>
                </p:extLst>
              </p:nvPr>
            </p:nvGraphicFramePr>
            <p:xfrm>
              <a:off x="1331640" y="548680"/>
              <a:ext cx="6464808" cy="2503437"/>
            </p:xfrm>
            <a:graphic>
              <a:graphicData uri="http://schemas.openxmlformats.org/drawingml/2006/table">
                <a:tbl>
                  <a:tblPr/>
                  <a:tblGrid>
                    <a:gridCol w="1152144"/>
                    <a:gridCol w="1197864"/>
                    <a:gridCol w="1243584"/>
                    <a:gridCol w="1435608"/>
                    <a:gridCol w="1435608"/>
                  </a:tblGrid>
                  <a:tr h="74359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/>
                        </a:p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00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01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11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10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666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93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784618"/>
                  </p:ext>
                </p:extLst>
              </p:nvPr>
            </p:nvGraphicFramePr>
            <p:xfrm>
              <a:off x="1331640" y="548680"/>
              <a:ext cx="6464808" cy="2503437"/>
            </p:xfrm>
            <a:graphic>
              <a:graphicData uri="http://schemas.openxmlformats.org/drawingml/2006/table">
                <a:tbl>
                  <a:tblPr/>
                  <a:tblGrid>
                    <a:gridCol w="1152144"/>
                    <a:gridCol w="1197864"/>
                    <a:gridCol w="1243584"/>
                    <a:gridCol w="1435608"/>
                    <a:gridCol w="1435608"/>
                  </a:tblGrid>
                  <a:tr h="743595"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3"/>
                          <a:stretch>
                            <a:fillRect l="-529" t="-820" r="-461376" b="-23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00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01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11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10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666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6447" t="-77358" r="-342640" b="-81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89706" t="-77358" r="-230882" b="-81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50000" t="-77358" b="-81761"/>
                          </a:stretch>
                        </a:blipFill>
                      </a:tcPr>
                    </a:tc>
                  </a:tr>
                  <a:tr h="793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6447" t="-216923" r="-3426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51489" t="-216923" r="-10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50000" t="-21692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729624" y="1340768"/>
            <a:ext cx="1152128" cy="907536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Oval 2"/>
          <p:cNvSpPr/>
          <p:nvPr/>
        </p:nvSpPr>
        <p:spPr>
          <a:xfrm>
            <a:off x="5220072" y="2321856"/>
            <a:ext cx="2088232" cy="792088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Oval 3"/>
          <p:cNvSpPr/>
          <p:nvPr/>
        </p:nvSpPr>
        <p:spPr>
          <a:xfrm>
            <a:off x="2699792" y="1340768"/>
            <a:ext cx="2088232" cy="792088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Arc 6"/>
          <p:cNvSpPr/>
          <p:nvPr/>
        </p:nvSpPr>
        <p:spPr>
          <a:xfrm flipH="1">
            <a:off x="6552220" y="1290464"/>
            <a:ext cx="1512168" cy="1778496"/>
          </a:xfrm>
          <a:prstGeom prst="arc">
            <a:avLst>
              <a:gd name="adj1" fmla="val 14576964"/>
              <a:gd name="adj2" fmla="val 71076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Arc 7"/>
          <p:cNvSpPr/>
          <p:nvPr/>
        </p:nvSpPr>
        <p:spPr>
          <a:xfrm>
            <a:off x="2195736" y="1272176"/>
            <a:ext cx="1368152" cy="1778496"/>
          </a:xfrm>
          <a:prstGeom prst="arc">
            <a:avLst>
              <a:gd name="adj1" fmla="val 14576964"/>
              <a:gd name="adj2" fmla="val 71076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 8"/>
          <p:cNvSpPr/>
          <p:nvPr/>
        </p:nvSpPr>
        <p:spPr>
          <a:xfrm>
            <a:off x="2643808" y="2266240"/>
            <a:ext cx="914384" cy="732256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ectangle 9"/>
          <p:cNvSpPr/>
          <p:nvPr/>
        </p:nvSpPr>
        <p:spPr>
          <a:xfrm>
            <a:off x="5004048" y="2322168"/>
            <a:ext cx="1368152" cy="676328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6516216" y="1340768"/>
            <a:ext cx="1152128" cy="857232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6213" y="3695756"/>
                <a:ext cx="1049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𝑚𝑎𝑥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o-RO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3" y="3695756"/>
                <a:ext cx="10490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41410" y="4053656"/>
                <a:ext cx="1054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/>
                            </a:rPr>
                            <m:t>𝑚𝑎𝑥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o-RO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10" y="4053656"/>
                <a:ext cx="105439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41409" y="4422988"/>
                <a:ext cx="1054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/>
                            </a:rPr>
                            <m:t>𝑚𝑎𝑥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o-RO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09" y="4422988"/>
                <a:ext cx="105439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374299" y="3709550"/>
                <a:ext cx="3367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o-RO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ro-RO" i="1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endParaRPr lang="ro-RO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299" y="3709550"/>
                <a:ext cx="336714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542" b="-26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68978" y="4065664"/>
                <a:ext cx="3085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ro-RO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ro-RO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endParaRPr lang="ro-RO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78" y="4065664"/>
                <a:ext cx="30855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91" b="-245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368938" y="4422988"/>
                <a:ext cx="6239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o-RO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o-RO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ro-RO" i="1"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ro-RO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ro-RO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=</a:t>
                </a:r>
                <a:endParaRPr lang="ro-RO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38" y="4422988"/>
                <a:ext cx="623965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620306" y="5157192"/>
            <a:ext cx="105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25572" y="4972526"/>
                <a:ext cx="292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 smtClean="0"/>
                  <a:t>M(f)=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o-RO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/>
                              </a:rPr>
                              <m:t>𝑚𝑎𝑥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/>
                              </a:rPr>
                              <m:t>𝑚𝑎𝑥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o-RO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/>
                              </a:rPr>
                              <m:t>𝑚𝑎𝑥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572" y="4972526"/>
                <a:ext cx="292791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75" t="-8333" b="-26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8084" y="5644296"/>
                <a:ext cx="217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 smtClean="0"/>
                  <a:t>M(f)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o-RO" dirty="0" smtClean="0"/>
                  <a:t>C(f)</a:t>
                </a:r>
                <a:r>
                  <a:rPr lang="en-US" dirty="0" smtClean="0"/>
                  <a:t>(Caz 1)</a:t>
                </a:r>
                <a:endParaRPr lang="ro-RO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4" y="5644296"/>
                <a:ext cx="21757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521" t="-8333" r="-1120" b="-26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3611" y="3244334"/>
                <a:ext cx="7083991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 smtClean="0"/>
                  <a:t>Se grupeaza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o-RO" dirty="0" smtClean="0"/>
                  <a:t> </a:t>
                </a:r>
                <a:r>
                  <a:rPr lang="ro-RO" dirty="0"/>
                  <a:t>,k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ro-RO" dirty="0">
                        <a:latin typeface="Cambria Math"/>
                      </a:rPr>
                      <m:t>ℕ</m:t>
                    </m:r>
                  </m:oMath>
                </a14:m>
                <a:r>
                  <a:rPr lang="ro-RO" dirty="0" smtClean="0"/>
                  <a:t> </a:t>
                </a:r>
                <a:r>
                  <a:rPr lang="ro-RO" dirty="0"/>
                  <a:t>mintermi </a:t>
                </a:r>
                <a:r>
                  <a:rPr lang="ro-RO" dirty="0" smtClean="0"/>
                  <a:t>adiacenti </a:t>
                </a:r>
                <a:r>
                  <a:rPr lang="ro-RO" dirty="0"/>
                  <a:t>,</a:t>
                </a:r>
                <a:r>
                  <a:rPr lang="ro-RO" dirty="0">
                    <a:solidFill>
                      <a:srgbClr val="FF0000"/>
                    </a:solidFill>
                  </a:rPr>
                  <a:t>k-cat mai </a:t>
                </a:r>
                <a:r>
                  <a:rPr lang="ro-RO" dirty="0" smtClean="0">
                    <a:solidFill>
                      <a:srgbClr val="FF0000"/>
                    </a:solidFill>
                  </a:rPr>
                  <a:t>mare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:</a:t>
                </a:r>
                <a:endParaRPr lang="ro-RO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11" y="3244334"/>
                <a:ext cx="7083991" cy="374270"/>
              </a:xfrm>
              <a:prstGeom prst="rect">
                <a:avLst/>
              </a:prstGeom>
              <a:blipFill rotWithShape="1">
                <a:blip r:embed="rId12"/>
                <a:stretch>
                  <a:fillRect l="-775" t="-8065" b="-225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529411" y="3720932"/>
                <a:ext cx="769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11" y="3720932"/>
                <a:ext cx="769441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529411" y="4090922"/>
                <a:ext cx="718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11" y="4090922"/>
                <a:ext cx="718145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95688" y="4422988"/>
                <a:ext cx="494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688" y="4422988"/>
                <a:ext cx="494944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2603784" y="5828962"/>
            <a:ext cx="474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01000" y="5625019"/>
                <a:ext cx="160903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endParaRPr lang="ro-RO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0" y="5625019"/>
                <a:ext cx="1609030" cy="381515"/>
              </a:xfrm>
              <a:prstGeom prst="rect">
                <a:avLst/>
              </a:prstGeom>
              <a:blipFill rotWithShape="1">
                <a:blip r:embed="rId16"/>
                <a:stretch>
                  <a:fillRect l="-1136" t="-9677" r="-2273" b="-2096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852587" y="5589240"/>
                <a:ext cx="1978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ro-RO" i="1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o-RO" i="1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587" y="5589240"/>
                <a:ext cx="1978683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15415" y="5595331"/>
                <a:ext cx="2558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dirty="0" smtClean="0"/>
                  <a:t>=</a:t>
                </a:r>
                <a:endParaRPr lang="ro-RO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15" y="5595331"/>
                <a:ext cx="2558329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42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6" grpId="0"/>
      <p:bldP spid="13" grpId="0"/>
      <p:bldP spid="14" grpId="0"/>
      <p:bldP spid="15" grpId="0"/>
      <p:bldP spid="16" grpId="0"/>
      <p:bldP spid="17" grpId="0"/>
      <p:bldP spid="20" grpId="0"/>
      <p:bldP spid="21" grpId="0"/>
      <p:bldP spid="24" grpId="0"/>
      <p:bldP spid="25" grpId="0"/>
      <p:bldP spid="26" grpId="0"/>
      <p:bldP spid="30" grpId="0"/>
      <p:bldP spid="31" grpId="0"/>
      <p:bldP spid="2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8D6BD7-AAC3-4F7F-A8AA-BF5F4E3B92C6}"/>
</file>

<file path=customXml/itemProps2.xml><?xml version="1.0" encoding="utf-8"?>
<ds:datastoreItem xmlns:ds="http://schemas.openxmlformats.org/officeDocument/2006/customXml" ds:itemID="{F7B4364E-239A-4A8F-B163-9283235EE67B}"/>
</file>

<file path=customXml/itemProps3.xml><?xml version="1.0" encoding="utf-8"?>
<ds:datastoreItem xmlns:ds="http://schemas.openxmlformats.org/officeDocument/2006/customXml" ds:itemID="{38FB4AC1-BCDD-47AC-B842-FBF4381E704B}"/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728</TotalTime>
  <Words>821</Words>
  <Application>Microsoft Office PowerPoint</Application>
  <PresentationFormat>On-screen Show (4:3)</PresentationFormat>
  <Paragraphs>66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Luminita Pitac</dc:creator>
  <cp:lastModifiedBy>Luminita Pitac</cp:lastModifiedBy>
  <cp:revision>23</cp:revision>
  <dcterms:created xsi:type="dcterms:W3CDTF">2020-12-14T15:40:15Z</dcterms:created>
  <dcterms:modified xsi:type="dcterms:W3CDTF">2020-12-17T17:58:04Z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