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layfair Display" panose="020B0604020202020204" charset="0"/>
      <p:regular r:id="rId15"/>
      <p:bold r:id="rId16"/>
      <p:italic r:id="rId17"/>
      <p:boldItalic r:id="rId18"/>
    </p:embeddedFont>
    <p:embeddedFont>
      <p:font typeface="Tino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e71a8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6fe71a808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4D4A5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 descr="organic-01.png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TITLE_ONLY_1">
    <p:bg>
      <p:bgPr>
        <a:solidFill>
          <a:srgbClr val="4D4A5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 descr="organic-01.png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rgbClr val="4D4A5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organic-04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 descr="organic-03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 descr="organic-04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4D4A5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rgbClr val="4D4A56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organic-01.png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CC1C8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organic-02.png"/>
          <p:cNvPicPr preferRelativeResize="0"/>
          <p:nvPr/>
        </p:nvPicPr>
        <p:blipFill rotWithShape="1">
          <a:blip r:embed="rId2">
            <a:alphaModFix amt="2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 descr="organic-04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 i="0" u="none" strike="noStrike" cap="non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4D4A5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descr="organic-01.png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rgbClr val="4D4A5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 descr="organic-02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4D4A5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 descr="organic-03.png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rgbClr val="4D4A5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 descr="organic-01.png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0400" y="1880125"/>
            <a:ext cx="4123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Expectation Effect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6"/>
          <p:cNvSpPr txBox="1"/>
          <p:nvPr/>
        </p:nvSpPr>
        <p:spPr>
          <a:xfrm>
            <a:off x="3072000" y="3558800"/>
            <a:ext cx="3000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Michelle Yang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 thruBlk="1"/>
      </p:transition>
    </mc:Choice>
    <mc:Fallback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5" y="595575"/>
            <a:ext cx="4251950" cy="38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1275551" y="1324175"/>
            <a:ext cx="28662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highlight>
                  <a:srgbClr val="FFFFFF"/>
                </a:highlight>
              </a:rPr>
              <a:t>Expectation Effect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4963327" y="1103325"/>
            <a:ext cx="3207000" cy="2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 i="1">
                <a:solidFill>
                  <a:schemeClr val="dk1"/>
                </a:solidFill>
                <a:highlight>
                  <a:srgbClr val="ECC1C8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“perception and behavior changes based on personal expectations of outcomes”</a:t>
            </a:r>
            <a:endParaRPr sz="1500" i="1">
              <a:solidFill>
                <a:schemeClr val="dk1"/>
              </a:solidFill>
              <a:highlight>
                <a:srgbClr val="ECC1C8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500" i="1">
              <a:solidFill>
                <a:schemeClr val="dk1"/>
              </a:solidFill>
              <a:highlight>
                <a:srgbClr val="ECC1C8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400" b="1" i="1">
              <a:solidFill>
                <a:srgbClr val="ECC1C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 b="1" i="1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Design!</a:t>
            </a:r>
            <a:endParaRPr sz="2400" b="1" i="1">
              <a:solidFill>
                <a:srgbClr val="ECC1C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2" name="Google Shape;192;p25"/>
          <p:cNvGrpSpPr/>
          <p:nvPr/>
        </p:nvGrpSpPr>
        <p:grpSpPr>
          <a:xfrm>
            <a:off x="6383590" y="2388527"/>
            <a:ext cx="366458" cy="366437"/>
            <a:chOff x="1923675" y="1633650"/>
            <a:chExt cx="436000" cy="435975"/>
          </a:xfrm>
        </p:grpSpPr>
        <p:sp>
          <p:nvSpPr>
            <p:cNvPr id="193" name="Google Shape;193;p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5000">
        <p:fade thruBlk="1"/>
      </p:transition>
    </mc:Choice>
    <mc:Fallback>
      <p:transition advClick="0" advTm="15000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644600" y="457975"/>
            <a:ext cx="17190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The Effects on Design</a:t>
            </a:r>
            <a:endParaRPr sz="24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4294967295"/>
          </p:nvPr>
        </p:nvSpPr>
        <p:spPr>
          <a:xfrm>
            <a:off x="3436900" y="1480250"/>
            <a:ext cx="37800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▹"/>
            </a:pPr>
            <a:r>
              <a:rPr lang="en" sz="1500">
                <a:solidFill>
                  <a:srgbClr val="FFFFFF"/>
                </a:solidFill>
              </a:rPr>
              <a:t>Negative impact on accurate measure</a:t>
            </a:r>
            <a:endParaRPr sz="1500">
              <a:solidFill>
                <a:srgbClr val="FFFFFF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▹"/>
            </a:pPr>
            <a:r>
              <a:rPr lang="en" sz="1500">
                <a:solidFill>
                  <a:srgbClr val="FFFFFF"/>
                </a:solidFill>
              </a:rPr>
              <a:t>Bias - unintentional influence </a:t>
            </a:r>
            <a:endParaRPr sz="1500">
              <a:solidFill>
                <a:srgbClr val="FFFFFF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▹"/>
            </a:pPr>
            <a:r>
              <a:rPr lang="en" sz="1500">
                <a:solidFill>
                  <a:srgbClr val="FFFFFF"/>
                </a:solidFill>
              </a:rPr>
              <a:t>Response- seeking to meet expectations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154938" y="87729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999350" y="3045875"/>
            <a:ext cx="46551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~Maintain a neutral mindset~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00">
        <p:fade thruBlk="1"/>
      </p:transition>
    </mc:Choice>
    <mc:Fallback>
      <p:transition advClick="0" advTm="25000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145101"/>
            <a:ext cx="7772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</a:pPr>
            <a:r>
              <a:rPr lang="en" sz="2400" b="1" i="1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Thanks!</a:t>
            </a:r>
            <a:endParaRPr sz="2400" b="1" i="1" u="none" strike="noStrike" cap="non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685813" y="2393325"/>
            <a:ext cx="7772400" cy="16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Lidwell, William, et al. Universal Principles of Design. Rockport, 2003.</a:t>
            </a:r>
            <a:endParaRPr sz="11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Borigini , Mark. “The Hawthorne Effect And The Overestimation of Treatment Effectiveness.” Psychology Today, Sussex Publishers, 27 Nov. 2010.</a:t>
            </a:r>
            <a:endParaRPr sz="11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“Halo Effect.” Psychology Today, Sussex Publishers, www.psychologytoday.com/us/basics/the-halo-effect.</a:t>
            </a:r>
            <a:endParaRPr sz="11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4378041" y="1145092"/>
            <a:ext cx="387933" cy="345971"/>
            <a:chOff x="3927500" y="301425"/>
            <a:chExt cx="461550" cy="411625"/>
          </a:xfrm>
        </p:grpSpPr>
        <p:sp>
          <p:nvSpPr>
            <p:cNvPr id="216" name="Google Shape;216;p2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 idx="4294967295"/>
          </p:nvPr>
        </p:nvSpPr>
        <p:spPr>
          <a:xfrm>
            <a:off x="685788" y="751276"/>
            <a:ext cx="7772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</a:pPr>
            <a:r>
              <a:rPr lang="en" sz="2400" b="1" i="1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Hello!</a:t>
            </a:r>
            <a:endParaRPr sz="2400" b="1" i="1" u="none" strike="noStrike" cap="non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294967295"/>
          </p:nvPr>
        </p:nvSpPr>
        <p:spPr>
          <a:xfrm>
            <a:off x="685825" y="1872725"/>
            <a:ext cx="77724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r>
              <a:rPr lang="en" sz="2400" b="1" i="0" u="none" strike="noStrike" cap="none">
                <a:solidFill>
                  <a:srgbClr val="ECC1C8"/>
                </a:solidFill>
                <a:latin typeface="Tinos"/>
                <a:ea typeface="Tinos"/>
                <a:cs typeface="Tinos"/>
                <a:sym typeface="Tinos"/>
              </a:rPr>
              <a:t>I</a:t>
            </a:r>
            <a:r>
              <a:rPr lang="en" sz="2400" b="1">
                <a:solidFill>
                  <a:srgbClr val="ECC1C8"/>
                </a:solidFill>
              </a:rPr>
              <a:t>’m Michelle </a:t>
            </a:r>
            <a:endParaRPr sz="2400" b="1" i="0" u="none" strike="noStrike" cap="none">
              <a:solidFill>
                <a:srgbClr val="ECC1C8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endParaRPr sz="1800" b="0" i="0" u="none" strike="noStrike" cap="none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I</a:t>
            </a:r>
            <a:r>
              <a:rPr lang="en" sz="1500">
                <a:solidFill>
                  <a:srgbClr val="FFFFFF"/>
                </a:solidFill>
              </a:rPr>
              <a:t>’m a psych major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Power of brain ironically overseen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Conscious mind only just a part of who we are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endParaRPr sz="1800" b="1" i="0" u="none" strike="noStrike" cap="none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330026" y="751274"/>
            <a:ext cx="483960" cy="28700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Subconscious is &gt;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2404575" y="2916250"/>
            <a:ext cx="429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Numerous Notable Phenomena: 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331558" y="944048"/>
            <a:ext cx="480890" cy="43481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28575" cap="rnd" cmpd="sng">
            <a:solidFill>
              <a:srgbClr val="ECC1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493850" y="1745175"/>
            <a:ext cx="61563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b="0">
                <a:solidFill>
                  <a:srgbClr val="2C2D30"/>
                </a:solidFill>
              </a:rPr>
              <a:t>Halo Effect is a cognitive bias that occurs when an initial positive judgment about a person unconsciously colors the perception of the individual as a whole.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833750" y="3674475"/>
            <a:ext cx="547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Celebrities- high standing, do no wrong</a:t>
            </a:r>
            <a:endParaRPr sz="15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83450" y="541175"/>
            <a:ext cx="178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Rose Tinted Glasses</a:t>
            </a:r>
            <a:endParaRPr sz="2100"/>
          </a:p>
        </p:txBody>
      </p:sp>
      <p:sp>
        <p:nvSpPr>
          <p:cNvPr id="125" name="Google Shape;125;p20"/>
          <p:cNvSpPr txBox="1"/>
          <p:nvPr/>
        </p:nvSpPr>
        <p:spPr>
          <a:xfrm>
            <a:off x="2323825" y="2620675"/>
            <a:ext cx="60093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400" b="1">
                <a:solidFill>
                  <a:srgbClr val="4D4A56"/>
                </a:solidFill>
                <a:highlight>
                  <a:srgbClr val="ECC1C8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Placebo Effect</a:t>
            </a:r>
            <a:r>
              <a:rPr lang="en" sz="2400" b="1">
                <a:solidFill>
                  <a:srgbClr val="ECC1C8"/>
                </a:solidFill>
                <a:highlight>
                  <a:srgbClr val="ECC1C8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____</a:t>
            </a:r>
            <a:endParaRPr sz="2400" b="1">
              <a:solidFill>
                <a:srgbClr val="ECC1C8"/>
              </a:solidFill>
              <a:highlight>
                <a:srgbClr val="ECC1C8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1500"/>
              <a:buFont typeface="Tinos"/>
              <a:buChar char="●"/>
            </a:pPr>
            <a:r>
              <a:rPr lang="en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medicine and research </a:t>
            </a:r>
            <a:r>
              <a:rPr lang="en" sz="1500" b="1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1500" b="1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500"/>
              <a:buFont typeface="Tinos"/>
              <a:buChar char="●"/>
            </a:pPr>
            <a:r>
              <a:rPr lang="en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experience treatment effects </a:t>
            </a:r>
            <a:endParaRPr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400" b="0" i="0" u="none" strike="noStrike" cap="non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t="39368" b="10138"/>
          <a:stretch/>
        </p:blipFill>
        <p:spPr>
          <a:xfrm>
            <a:off x="586863" y="1398575"/>
            <a:ext cx="1579374" cy="79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737900" y="982100"/>
            <a:ext cx="51453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●"/>
            </a:pPr>
            <a:r>
              <a:rPr lang="en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overlook or justify negative traits </a:t>
            </a:r>
            <a:endParaRPr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●"/>
            </a:pPr>
            <a:r>
              <a:rPr lang="en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preexisting positive trait </a:t>
            </a:r>
            <a:endParaRPr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500" i="0" u="none" strike="noStrike" cap="non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4581722" y="2818449"/>
            <a:ext cx="304009" cy="326513"/>
            <a:chOff x="616425" y="2329600"/>
            <a:chExt cx="361700" cy="388475"/>
          </a:xfrm>
        </p:grpSpPr>
        <p:sp>
          <p:nvSpPr>
            <p:cNvPr id="129" name="Google Shape;129;p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solidFill>
              <a:srgbClr val="ECC1C8"/>
            </a:solidFill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00">
        <p:fade thruBlk="1"/>
      </p:transition>
    </mc:Choice>
    <mc:Fallback>
      <p:transition advClick="0" advTm="25000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73650" y="536400"/>
            <a:ext cx="189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Pygmalion Effect</a:t>
            </a:r>
            <a:endParaRPr sz="240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496150" y="753975"/>
            <a:ext cx="6148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100" b="1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Self-Fulfilling Prophecy</a:t>
            </a:r>
            <a:endParaRPr sz="2100" b="1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expectations of a teacher influence the students’ performance for better or worse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400" b="0" i="0" u="none" strike="noStrike" cap="non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00" y="1947950"/>
            <a:ext cx="3362925" cy="26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 rot="314032">
            <a:off x="4795638" y="2801487"/>
            <a:ext cx="1065543" cy="8573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 rot="279066">
            <a:off x="6116739" y="1712957"/>
            <a:ext cx="1154301" cy="807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557850" y="2851300"/>
            <a:ext cx="999000" cy="80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 rot="199102">
            <a:off x="5998623" y="3760517"/>
            <a:ext cx="1280146" cy="8348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298000" y="1879875"/>
            <a:ext cx="903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Our Beliefs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605850" y="2920750"/>
            <a:ext cx="903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Our Behavior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298000" y="3978575"/>
            <a:ext cx="903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Others beliefs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828975" y="2920750"/>
            <a:ext cx="9990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Others behavior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3000">
        <p:fade thruBlk="1"/>
      </p:transition>
    </mc:Choice>
    <mc:Fallback>
      <p:transition advClick="0" advTm="23000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Pygmalion Effect</a:t>
            </a:r>
            <a:endParaRPr sz="2400"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25" y="796824"/>
            <a:ext cx="4857300" cy="325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7000">
        <p:fade thruBlk="1"/>
      </p:transition>
    </mc:Choice>
    <mc:Fallback>
      <p:transition advClick="0" advTm="17000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4294967295"/>
          </p:nvPr>
        </p:nvSpPr>
        <p:spPr>
          <a:xfrm>
            <a:off x="3240650" y="3349300"/>
            <a:ext cx="46707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r>
              <a:rPr lang="en" sz="1500" b="1">
                <a:solidFill>
                  <a:srgbClr val="ECC1C8"/>
                </a:solidFill>
              </a:rPr>
              <a:t>Worker productivity increase - employer attention</a:t>
            </a:r>
            <a:endParaRPr sz="1500" b="1" i="0" u="none" strike="noStrike" cap="none">
              <a:solidFill>
                <a:srgbClr val="ECC1C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endParaRPr sz="1800" b="1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4294967295"/>
          </p:nvPr>
        </p:nvSpPr>
        <p:spPr>
          <a:xfrm>
            <a:off x="2603150" y="1492900"/>
            <a:ext cx="59457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1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“the tendency for people to work harder and perform better due to the attention they receive. More specifically behavior changes by participants during experiments“ </a:t>
            </a:r>
            <a:endParaRPr sz="21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80875" y="541175"/>
            <a:ext cx="1842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Hawthorne Effect</a:t>
            </a:r>
            <a:endParaRPr sz="2400"/>
          </a:p>
        </p:txBody>
      </p:sp>
      <p:sp>
        <p:nvSpPr>
          <p:cNvPr id="167" name="Google Shape;167;p23"/>
          <p:cNvSpPr txBox="1"/>
          <p:nvPr/>
        </p:nvSpPr>
        <p:spPr>
          <a:xfrm>
            <a:off x="457475" y="1331975"/>
            <a:ext cx="1889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(Observer Effect)</a:t>
            </a:r>
            <a:endParaRPr sz="15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5397382" y="1177791"/>
            <a:ext cx="357234" cy="361310"/>
            <a:chOff x="5290150" y="1636700"/>
            <a:chExt cx="425025" cy="429875"/>
          </a:xfrm>
        </p:grpSpPr>
        <p:sp>
          <p:nvSpPr>
            <p:cNvPr id="169" name="Google Shape;169;p2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1857675" y="1518575"/>
            <a:ext cx="5890800" cy="257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236375" y="838300"/>
            <a:ext cx="4884000" cy="6804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4294967295"/>
          </p:nvPr>
        </p:nvSpPr>
        <p:spPr>
          <a:xfrm>
            <a:off x="1422225" y="878650"/>
            <a:ext cx="45123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FFFFFF"/>
                </a:solidFill>
              </a:rPr>
              <a:t>Demand Characteristic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020425" y="1916800"/>
            <a:ext cx="558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Experiment- </a:t>
            </a:r>
            <a:r>
              <a:rPr lang="en" sz="15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“participants tend to provide responses and act in ways that they believe are expected by the experimenter”</a:t>
            </a:r>
            <a:endParaRPr sz="1500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4294967295"/>
          </p:nvPr>
        </p:nvSpPr>
        <p:spPr>
          <a:xfrm>
            <a:off x="2083125" y="2758975"/>
            <a:ext cx="31905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r>
              <a:rPr lang="en" sz="1500" b="1">
                <a:solidFill>
                  <a:srgbClr val="ECC1C8"/>
                </a:solidFill>
              </a:rPr>
              <a:t>Interviews- behave and speak</a:t>
            </a:r>
            <a:endParaRPr sz="1500" b="1" i="0" u="none" strike="noStrike" cap="none">
              <a:solidFill>
                <a:srgbClr val="ECC1C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endParaRPr sz="1800" b="1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180" name="Google Shape;180;p24"/>
          <p:cNvGrpSpPr/>
          <p:nvPr/>
        </p:nvGrpSpPr>
        <p:grpSpPr>
          <a:xfrm>
            <a:off x="4696681" y="2892975"/>
            <a:ext cx="345971" cy="325505"/>
            <a:chOff x="5972700" y="2330200"/>
            <a:chExt cx="411625" cy="387275"/>
          </a:xfrm>
        </p:grpSpPr>
        <p:sp>
          <p:nvSpPr>
            <p:cNvPr id="181" name="Google Shape;181;p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4"/>
          <p:cNvSpPr/>
          <p:nvPr/>
        </p:nvSpPr>
        <p:spPr>
          <a:xfrm>
            <a:off x="5456791" y="1008066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fade thruBlk="1"/>
      </p:transition>
    </mc:Choice>
    <mc:Fallback>
      <p:transition advClick="0" advTm="20000">
        <p:fade thruBlk="1"/>
      </p:transition>
    </mc:Fallback>
  </mc:AlternateContent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294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Tinos</vt:lpstr>
      <vt:lpstr>Playfair Display</vt:lpstr>
      <vt:lpstr>Ophelia template</vt:lpstr>
      <vt:lpstr>Expectation Effect</vt:lpstr>
      <vt:lpstr>Hello!</vt:lpstr>
      <vt:lpstr>Subconscious is &gt;</vt:lpstr>
      <vt:lpstr>PowerPoint Presentation</vt:lpstr>
      <vt:lpstr>Rose Tinted Glasses</vt:lpstr>
      <vt:lpstr>Pygmalion Effect</vt:lpstr>
      <vt:lpstr>PowerPoint Presentation</vt:lpstr>
      <vt:lpstr>Hawthorne Effect</vt:lpstr>
      <vt:lpstr>Demand Characteristic</vt:lpstr>
      <vt:lpstr>Expectation Effect</vt:lpstr>
      <vt:lpstr>The Effects on Design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Effect</dc:title>
  <cp:lastModifiedBy>HP</cp:lastModifiedBy>
  <cp:revision>3</cp:revision>
  <dcterms:modified xsi:type="dcterms:W3CDTF">2020-02-24T20:07:39Z</dcterms:modified>
</cp:coreProperties>
</file>