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8CFE8-EEB1-4AAC-94AB-76B85B0FAC0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l-GR"/>
        </a:p>
      </dgm:t>
    </dgm:pt>
    <dgm:pt modelId="{74755C54-F86B-45BD-90A1-27826CA2444B}">
      <dgm:prSet phldrT="[Text]"/>
      <dgm:spPr/>
      <dgm:t>
        <a:bodyPr/>
        <a:lstStyle/>
        <a:p>
          <a:r>
            <a:rPr lang="en-US" dirty="0"/>
            <a:t>Arduino Uno &amp; AD8232 sensor</a:t>
          </a:r>
          <a:endParaRPr lang="el-GR" dirty="0"/>
        </a:p>
      </dgm:t>
    </dgm:pt>
    <dgm:pt modelId="{AF7B2298-63EB-4712-A746-643DDCFF4718}" type="parTrans" cxnId="{F9CA04EB-92D3-4D9A-8282-DC7CC7178223}">
      <dgm:prSet/>
      <dgm:spPr/>
      <dgm:t>
        <a:bodyPr/>
        <a:lstStyle/>
        <a:p>
          <a:endParaRPr lang="el-GR"/>
        </a:p>
      </dgm:t>
    </dgm:pt>
    <dgm:pt modelId="{FC64C255-7601-4578-8B30-AA658433D4D5}" type="sibTrans" cxnId="{F9CA04EB-92D3-4D9A-8282-DC7CC7178223}">
      <dgm:prSet/>
      <dgm:spPr/>
      <dgm:t>
        <a:bodyPr/>
        <a:lstStyle/>
        <a:p>
          <a:endParaRPr lang="el-GR"/>
        </a:p>
      </dgm:t>
    </dgm:pt>
    <dgm:pt modelId="{E7DC4050-4DFD-4DF4-8C01-17AC1B54C6E9}">
      <dgm:prSet phldrT="[Text]"/>
      <dgm:spPr/>
      <dgm:t>
        <a:bodyPr/>
        <a:lstStyle/>
        <a:p>
          <a:r>
            <a:rPr lang="en-US" dirty="0"/>
            <a:t>Connection to LabVIEW via LINX Firmware</a:t>
          </a:r>
          <a:endParaRPr lang="el-GR" dirty="0"/>
        </a:p>
      </dgm:t>
    </dgm:pt>
    <dgm:pt modelId="{D5E686AF-85F3-467B-953F-2D5D3D73190D}" type="parTrans" cxnId="{D202F0DE-0B3A-4C04-BEA8-67DE482C1336}">
      <dgm:prSet/>
      <dgm:spPr/>
      <dgm:t>
        <a:bodyPr/>
        <a:lstStyle/>
        <a:p>
          <a:endParaRPr lang="el-GR"/>
        </a:p>
      </dgm:t>
    </dgm:pt>
    <dgm:pt modelId="{0A2FB484-E44C-4B42-A754-9B8490678F1B}" type="sibTrans" cxnId="{D202F0DE-0B3A-4C04-BEA8-67DE482C1336}">
      <dgm:prSet/>
      <dgm:spPr/>
      <dgm:t>
        <a:bodyPr/>
        <a:lstStyle/>
        <a:p>
          <a:endParaRPr lang="el-GR"/>
        </a:p>
      </dgm:t>
    </dgm:pt>
    <dgm:pt modelId="{D410F5E9-BD44-4A52-8256-85A770E8CB33}">
      <dgm:prSet phldrT="[Text]"/>
      <dgm:spPr>
        <a:solidFill>
          <a:schemeClr val="accent2"/>
        </a:solidFill>
      </dgm:spPr>
      <dgm:t>
        <a:bodyPr/>
        <a:lstStyle/>
        <a:p>
          <a:r>
            <a:rPr lang="en-US" dirty="0"/>
            <a:t>Acquisition of Signal with 3 electrodes</a:t>
          </a:r>
          <a:endParaRPr lang="el-GR" dirty="0"/>
        </a:p>
      </dgm:t>
    </dgm:pt>
    <dgm:pt modelId="{17DC5026-F74A-456F-8AE2-B216B6AE9C09}" type="parTrans" cxnId="{D85FC3DC-14CA-4582-98A0-B12105A14630}">
      <dgm:prSet/>
      <dgm:spPr/>
      <dgm:t>
        <a:bodyPr/>
        <a:lstStyle/>
        <a:p>
          <a:endParaRPr lang="el-GR"/>
        </a:p>
      </dgm:t>
    </dgm:pt>
    <dgm:pt modelId="{A1D9149A-D41E-4492-B828-2628EF5729B3}" type="sibTrans" cxnId="{D85FC3DC-14CA-4582-98A0-B12105A14630}">
      <dgm:prSet/>
      <dgm:spPr/>
      <dgm:t>
        <a:bodyPr/>
        <a:lstStyle/>
        <a:p>
          <a:endParaRPr lang="el-GR"/>
        </a:p>
      </dgm:t>
    </dgm:pt>
    <dgm:pt modelId="{BD0B5E98-672B-488D-AAA1-8596709B48AA}">
      <dgm:prSet phldrT="[Text]"/>
      <dgm:spPr>
        <a:solidFill>
          <a:schemeClr val="bg1">
            <a:lumMod val="65000"/>
          </a:schemeClr>
        </a:solidFill>
      </dgm:spPr>
      <dgm:t>
        <a:bodyPr/>
        <a:lstStyle/>
        <a:p>
          <a:r>
            <a:rPr lang="en-US" dirty="0"/>
            <a:t>Signal Processing</a:t>
          </a:r>
          <a:endParaRPr lang="el-GR" dirty="0"/>
        </a:p>
      </dgm:t>
    </dgm:pt>
    <dgm:pt modelId="{26F0BC80-F263-422D-8F27-1613B5C02704}" type="parTrans" cxnId="{838B2F69-6FFC-4CDF-9A7E-9FA5834587D4}">
      <dgm:prSet/>
      <dgm:spPr/>
      <dgm:t>
        <a:bodyPr/>
        <a:lstStyle/>
        <a:p>
          <a:endParaRPr lang="el-GR"/>
        </a:p>
      </dgm:t>
    </dgm:pt>
    <dgm:pt modelId="{33411FB4-0284-4C11-8CAD-6A72A6FD97EC}" type="sibTrans" cxnId="{838B2F69-6FFC-4CDF-9A7E-9FA5834587D4}">
      <dgm:prSet/>
      <dgm:spPr/>
      <dgm:t>
        <a:bodyPr/>
        <a:lstStyle/>
        <a:p>
          <a:endParaRPr lang="el-GR"/>
        </a:p>
      </dgm:t>
    </dgm:pt>
    <dgm:pt modelId="{87A218CE-2BA4-447B-B6CF-F6AA93E60BC0}">
      <dgm:prSet phldrT="[Text]"/>
      <dgm:spPr>
        <a:solidFill>
          <a:schemeClr val="accent2"/>
        </a:solidFill>
      </dgm:spPr>
      <dgm:t>
        <a:bodyPr/>
        <a:lstStyle/>
        <a:p>
          <a:r>
            <a:rPr lang="en-US" dirty="0"/>
            <a:t>Use of Biomedical Toolkit of LabVIEW for extraction of parameters and graphs related with HRV</a:t>
          </a:r>
          <a:endParaRPr lang="el-GR" dirty="0"/>
        </a:p>
      </dgm:t>
    </dgm:pt>
    <dgm:pt modelId="{98510629-082E-46F7-8C21-95135A49F2DF}" type="parTrans" cxnId="{1FD7285E-E7A8-4A27-8764-5B04E1BEA77D}">
      <dgm:prSet/>
      <dgm:spPr/>
      <dgm:t>
        <a:bodyPr/>
        <a:lstStyle/>
        <a:p>
          <a:endParaRPr lang="el-GR"/>
        </a:p>
      </dgm:t>
    </dgm:pt>
    <dgm:pt modelId="{F0396263-2A74-4772-89F0-36751EE05AA1}" type="sibTrans" cxnId="{1FD7285E-E7A8-4A27-8764-5B04E1BEA77D}">
      <dgm:prSet/>
      <dgm:spPr/>
      <dgm:t>
        <a:bodyPr/>
        <a:lstStyle/>
        <a:p>
          <a:endParaRPr lang="el-GR"/>
        </a:p>
      </dgm:t>
    </dgm:pt>
    <dgm:pt modelId="{C196D228-6FB9-42C2-94FA-F1B9B5D404D1}" type="pres">
      <dgm:prSet presAssocID="{EEF8CFE8-EEB1-4AAC-94AB-76B85B0FAC0B}" presName="linear" presStyleCnt="0">
        <dgm:presLayoutVars>
          <dgm:animLvl val="lvl"/>
          <dgm:resizeHandles val="exact"/>
        </dgm:presLayoutVars>
      </dgm:prSet>
      <dgm:spPr/>
    </dgm:pt>
    <dgm:pt modelId="{208B0A44-2AE1-46D1-B0A7-E40E70AFAF09}" type="pres">
      <dgm:prSet presAssocID="{74755C54-F86B-45BD-90A1-27826CA2444B}" presName="parentText" presStyleLbl="node1" presStyleIdx="0" presStyleCnt="5">
        <dgm:presLayoutVars>
          <dgm:chMax val="0"/>
          <dgm:bulletEnabled val="1"/>
        </dgm:presLayoutVars>
      </dgm:prSet>
      <dgm:spPr/>
    </dgm:pt>
    <dgm:pt modelId="{63D84797-3E8C-4F52-A060-A05F2E00340F}" type="pres">
      <dgm:prSet presAssocID="{FC64C255-7601-4578-8B30-AA658433D4D5}" presName="spacer" presStyleCnt="0"/>
      <dgm:spPr/>
    </dgm:pt>
    <dgm:pt modelId="{4652FF2E-1CFB-4438-BCB1-D637BB953244}" type="pres">
      <dgm:prSet presAssocID="{E7DC4050-4DFD-4DF4-8C01-17AC1B54C6E9}" presName="parentText" presStyleLbl="node1" presStyleIdx="1" presStyleCnt="5">
        <dgm:presLayoutVars>
          <dgm:chMax val="0"/>
          <dgm:bulletEnabled val="1"/>
        </dgm:presLayoutVars>
      </dgm:prSet>
      <dgm:spPr/>
    </dgm:pt>
    <dgm:pt modelId="{48C04E05-5FDB-401B-957E-CD873846556F}" type="pres">
      <dgm:prSet presAssocID="{0A2FB484-E44C-4B42-A754-9B8490678F1B}" presName="spacer" presStyleCnt="0"/>
      <dgm:spPr/>
    </dgm:pt>
    <dgm:pt modelId="{B0900E00-52C4-4400-9298-911A62057BA7}" type="pres">
      <dgm:prSet presAssocID="{D410F5E9-BD44-4A52-8256-85A770E8CB33}" presName="parentText" presStyleLbl="node1" presStyleIdx="2" presStyleCnt="5">
        <dgm:presLayoutVars>
          <dgm:chMax val="0"/>
          <dgm:bulletEnabled val="1"/>
        </dgm:presLayoutVars>
      </dgm:prSet>
      <dgm:spPr/>
    </dgm:pt>
    <dgm:pt modelId="{7136BCF4-CA0B-4BB0-A54E-1FE5B11BB2C5}" type="pres">
      <dgm:prSet presAssocID="{A1D9149A-D41E-4492-B828-2628EF5729B3}" presName="spacer" presStyleCnt="0"/>
      <dgm:spPr/>
    </dgm:pt>
    <dgm:pt modelId="{6AC66BB5-C654-40BC-8818-2864354BB4A5}" type="pres">
      <dgm:prSet presAssocID="{BD0B5E98-672B-488D-AAA1-8596709B48AA}" presName="parentText" presStyleLbl="node1" presStyleIdx="3" presStyleCnt="5">
        <dgm:presLayoutVars>
          <dgm:chMax val="0"/>
          <dgm:bulletEnabled val="1"/>
        </dgm:presLayoutVars>
      </dgm:prSet>
      <dgm:spPr/>
    </dgm:pt>
    <dgm:pt modelId="{1F853F43-02E2-4BB1-9EA7-B46CFD939A16}" type="pres">
      <dgm:prSet presAssocID="{33411FB4-0284-4C11-8CAD-6A72A6FD97EC}" presName="spacer" presStyleCnt="0"/>
      <dgm:spPr/>
    </dgm:pt>
    <dgm:pt modelId="{A421B8A5-2FA8-44F5-AE4F-2BC335DD4C6A}" type="pres">
      <dgm:prSet presAssocID="{87A218CE-2BA4-447B-B6CF-F6AA93E60BC0}" presName="parentText" presStyleLbl="node1" presStyleIdx="4" presStyleCnt="5">
        <dgm:presLayoutVars>
          <dgm:chMax val="0"/>
          <dgm:bulletEnabled val="1"/>
        </dgm:presLayoutVars>
      </dgm:prSet>
      <dgm:spPr/>
    </dgm:pt>
  </dgm:ptLst>
  <dgm:cxnLst>
    <dgm:cxn modelId="{F3F1141D-72F5-4D05-A96C-779288B43FD4}" type="presOf" srcId="{D410F5E9-BD44-4A52-8256-85A770E8CB33}" destId="{B0900E00-52C4-4400-9298-911A62057BA7}" srcOrd="0" destOrd="0" presId="urn:microsoft.com/office/officeart/2005/8/layout/vList2"/>
    <dgm:cxn modelId="{DDA27A31-2412-477F-A8F4-8CB291318DF5}" type="presOf" srcId="{87A218CE-2BA4-447B-B6CF-F6AA93E60BC0}" destId="{A421B8A5-2FA8-44F5-AE4F-2BC335DD4C6A}" srcOrd="0" destOrd="0" presId="urn:microsoft.com/office/officeart/2005/8/layout/vList2"/>
    <dgm:cxn modelId="{703B6434-0F2A-4253-BE24-EF294EF83969}" type="presOf" srcId="{E7DC4050-4DFD-4DF4-8C01-17AC1B54C6E9}" destId="{4652FF2E-1CFB-4438-BCB1-D637BB953244}" srcOrd="0" destOrd="0" presId="urn:microsoft.com/office/officeart/2005/8/layout/vList2"/>
    <dgm:cxn modelId="{1FD7285E-E7A8-4A27-8764-5B04E1BEA77D}" srcId="{EEF8CFE8-EEB1-4AAC-94AB-76B85B0FAC0B}" destId="{87A218CE-2BA4-447B-B6CF-F6AA93E60BC0}" srcOrd="4" destOrd="0" parTransId="{98510629-082E-46F7-8C21-95135A49F2DF}" sibTransId="{F0396263-2A74-4772-89F0-36751EE05AA1}"/>
    <dgm:cxn modelId="{838B2F69-6FFC-4CDF-9A7E-9FA5834587D4}" srcId="{EEF8CFE8-EEB1-4AAC-94AB-76B85B0FAC0B}" destId="{BD0B5E98-672B-488D-AAA1-8596709B48AA}" srcOrd="3" destOrd="0" parTransId="{26F0BC80-F263-422D-8F27-1613B5C02704}" sibTransId="{33411FB4-0284-4C11-8CAD-6A72A6FD97EC}"/>
    <dgm:cxn modelId="{7170D890-84DD-49A5-8FDD-6A6AAD91C542}" type="presOf" srcId="{74755C54-F86B-45BD-90A1-27826CA2444B}" destId="{208B0A44-2AE1-46D1-B0A7-E40E70AFAF09}" srcOrd="0" destOrd="0" presId="urn:microsoft.com/office/officeart/2005/8/layout/vList2"/>
    <dgm:cxn modelId="{071AA6D8-F405-4CB6-9614-95C4B78A88C4}" type="presOf" srcId="{BD0B5E98-672B-488D-AAA1-8596709B48AA}" destId="{6AC66BB5-C654-40BC-8818-2864354BB4A5}" srcOrd="0" destOrd="0" presId="urn:microsoft.com/office/officeart/2005/8/layout/vList2"/>
    <dgm:cxn modelId="{D85FC3DC-14CA-4582-98A0-B12105A14630}" srcId="{EEF8CFE8-EEB1-4AAC-94AB-76B85B0FAC0B}" destId="{D410F5E9-BD44-4A52-8256-85A770E8CB33}" srcOrd="2" destOrd="0" parTransId="{17DC5026-F74A-456F-8AE2-B216B6AE9C09}" sibTransId="{A1D9149A-D41E-4492-B828-2628EF5729B3}"/>
    <dgm:cxn modelId="{D202F0DE-0B3A-4C04-BEA8-67DE482C1336}" srcId="{EEF8CFE8-EEB1-4AAC-94AB-76B85B0FAC0B}" destId="{E7DC4050-4DFD-4DF4-8C01-17AC1B54C6E9}" srcOrd="1" destOrd="0" parTransId="{D5E686AF-85F3-467B-953F-2D5D3D73190D}" sibTransId="{0A2FB484-E44C-4B42-A754-9B8490678F1B}"/>
    <dgm:cxn modelId="{F9CA04EB-92D3-4D9A-8282-DC7CC7178223}" srcId="{EEF8CFE8-EEB1-4AAC-94AB-76B85B0FAC0B}" destId="{74755C54-F86B-45BD-90A1-27826CA2444B}" srcOrd="0" destOrd="0" parTransId="{AF7B2298-63EB-4712-A746-643DDCFF4718}" sibTransId="{FC64C255-7601-4578-8B30-AA658433D4D5}"/>
    <dgm:cxn modelId="{D462FEF5-8A6C-494D-A47C-9AF8C11F3DB6}" type="presOf" srcId="{EEF8CFE8-EEB1-4AAC-94AB-76B85B0FAC0B}" destId="{C196D228-6FB9-42C2-94FA-F1B9B5D404D1}" srcOrd="0" destOrd="0" presId="urn:microsoft.com/office/officeart/2005/8/layout/vList2"/>
    <dgm:cxn modelId="{DDF86271-8921-494C-9ECE-2A7488EE7811}" type="presParOf" srcId="{C196D228-6FB9-42C2-94FA-F1B9B5D404D1}" destId="{208B0A44-2AE1-46D1-B0A7-E40E70AFAF09}" srcOrd="0" destOrd="0" presId="urn:microsoft.com/office/officeart/2005/8/layout/vList2"/>
    <dgm:cxn modelId="{0188611A-2B0B-4E97-929C-1DBE7CE38A9C}" type="presParOf" srcId="{C196D228-6FB9-42C2-94FA-F1B9B5D404D1}" destId="{63D84797-3E8C-4F52-A060-A05F2E00340F}" srcOrd="1" destOrd="0" presId="urn:microsoft.com/office/officeart/2005/8/layout/vList2"/>
    <dgm:cxn modelId="{E4A53C73-D3C7-4090-9AAF-D866959E5A36}" type="presParOf" srcId="{C196D228-6FB9-42C2-94FA-F1B9B5D404D1}" destId="{4652FF2E-1CFB-4438-BCB1-D637BB953244}" srcOrd="2" destOrd="0" presId="urn:microsoft.com/office/officeart/2005/8/layout/vList2"/>
    <dgm:cxn modelId="{C75E3A55-3C49-47D0-860F-352C18B754FD}" type="presParOf" srcId="{C196D228-6FB9-42C2-94FA-F1B9B5D404D1}" destId="{48C04E05-5FDB-401B-957E-CD873846556F}" srcOrd="3" destOrd="0" presId="urn:microsoft.com/office/officeart/2005/8/layout/vList2"/>
    <dgm:cxn modelId="{B3CF4E72-CEAE-49C3-8DDE-52C361F4053F}" type="presParOf" srcId="{C196D228-6FB9-42C2-94FA-F1B9B5D404D1}" destId="{B0900E00-52C4-4400-9298-911A62057BA7}" srcOrd="4" destOrd="0" presId="urn:microsoft.com/office/officeart/2005/8/layout/vList2"/>
    <dgm:cxn modelId="{5400A5E8-F0EF-47C9-A83B-081B0032C4E9}" type="presParOf" srcId="{C196D228-6FB9-42C2-94FA-F1B9B5D404D1}" destId="{7136BCF4-CA0B-4BB0-A54E-1FE5B11BB2C5}" srcOrd="5" destOrd="0" presId="urn:microsoft.com/office/officeart/2005/8/layout/vList2"/>
    <dgm:cxn modelId="{058FB137-A370-400F-B349-F15827EAB288}" type="presParOf" srcId="{C196D228-6FB9-42C2-94FA-F1B9B5D404D1}" destId="{6AC66BB5-C654-40BC-8818-2864354BB4A5}" srcOrd="6" destOrd="0" presId="urn:microsoft.com/office/officeart/2005/8/layout/vList2"/>
    <dgm:cxn modelId="{D1E97B1E-72E9-44BB-822B-861DCAD1A67F}" type="presParOf" srcId="{C196D228-6FB9-42C2-94FA-F1B9B5D404D1}" destId="{1F853F43-02E2-4BB1-9EA7-B46CFD939A16}" srcOrd="7" destOrd="0" presId="urn:microsoft.com/office/officeart/2005/8/layout/vList2"/>
    <dgm:cxn modelId="{3CA8A34B-1AD6-409C-89F0-A413E0E202D4}" type="presParOf" srcId="{C196D228-6FB9-42C2-94FA-F1B9B5D404D1}" destId="{A421B8A5-2FA8-44F5-AE4F-2BC335DD4C6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B0A44-2AE1-46D1-B0A7-E40E70AFAF09}">
      <dsp:nvSpPr>
        <dsp:cNvPr id="0" name=""/>
        <dsp:cNvSpPr/>
      </dsp:nvSpPr>
      <dsp:spPr>
        <a:xfrm>
          <a:off x="0" y="63201"/>
          <a:ext cx="6713552"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Arduino Uno &amp; AD8232 sensor</a:t>
          </a:r>
          <a:endParaRPr lang="el-GR" sz="1900" kern="1200" dirty="0"/>
        </a:p>
      </dsp:txBody>
      <dsp:txXfrm>
        <a:off x="36845" y="100046"/>
        <a:ext cx="6639862" cy="681087"/>
      </dsp:txXfrm>
    </dsp:sp>
    <dsp:sp modelId="{4652FF2E-1CFB-4438-BCB1-D637BB953244}">
      <dsp:nvSpPr>
        <dsp:cNvPr id="0" name=""/>
        <dsp:cNvSpPr/>
      </dsp:nvSpPr>
      <dsp:spPr>
        <a:xfrm>
          <a:off x="0" y="872699"/>
          <a:ext cx="6713552" cy="7547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Connection to LabVIEW via LINX Firmware</a:t>
          </a:r>
          <a:endParaRPr lang="el-GR" sz="1900" kern="1200" dirty="0"/>
        </a:p>
      </dsp:txBody>
      <dsp:txXfrm>
        <a:off x="36845" y="909544"/>
        <a:ext cx="6639862" cy="681087"/>
      </dsp:txXfrm>
    </dsp:sp>
    <dsp:sp modelId="{B0900E00-52C4-4400-9298-911A62057BA7}">
      <dsp:nvSpPr>
        <dsp:cNvPr id="0" name=""/>
        <dsp:cNvSpPr/>
      </dsp:nvSpPr>
      <dsp:spPr>
        <a:xfrm>
          <a:off x="0" y="1682197"/>
          <a:ext cx="6713552" cy="75477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Acquisition of Signal with 3 electrodes</a:t>
          </a:r>
          <a:endParaRPr lang="el-GR" sz="1900" kern="1200" dirty="0"/>
        </a:p>
      </dsp:txBody>
      <dsp:txXfrm>
        <a:off x="36845" y="1719042"/>
        <a:ext cx="6639862" cy="681087"/>
      </dsp:txXfrm>
    </dsp:sp>
    <dsp:sp modelId="{6AC66BB5-C654-40BC-8818-2864354BB4A5}">
      <dsp:nvSpPr>
        <dsp:cNvPr id="0" name=""/>
        <dsp:cNvSpPr/>
      </dsp:nvSpPr>
      <dsp:spPr>
        <a:xfrm>
          <a:off x="0" y="2491694"/>
          <a:ext cx="6713552" cy="754777"/>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Signal Processing</a:t>
          </a:r>
          <a:endParaRPr lang="el-GR" sz="1900" kern="1200" dirty="0"/>
        </a:p>
      </dsp:txBody>
      <dsp:txXfrm>
        <a:off x="36845" y="2528539"/>
        <a:ext cx="6639862" cy="681087"/>
      </dsp:txXfrm>
    </dsp:sp>
    <dsp:sp modelId="{A421B8A5-2FA8-44F5-AE4F-2BC335DD4C6A}">
      <dsp:nvSpPr>
        <dsp:cNvPr id="0" name=""/>
        <dsp:cNvSpPr/>
      </dsp:nvSpPr>
      <dsp:spPr>
        <a:xfrm>
          <a:off x="0" y="3301192"/>
          <a:ext cx="6713552" cy="75477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Use of Biomedical Toolkit of LabVIEW for extraction of parameters and graphs related with HRV</a:t>
          </a:r>
          <a:endParaRPr lang="el-GR" sz="1900" kern="1200" dirty="0"/>
        </a:p>
      </dsp:txBody>
      <dsp:txXfrm>
        <a:off x="36845" y="3338037"/>
        <a:ext cx="6639862"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ED607-C25B-484D-9CA8-B160208D0079}" type="datetimeFigureOut">
              <a:rPr lang="el-GR" smtClean="0"/>
              <a:t>6/7/2023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F5780-5582-4905-9B71-6986B0B0790B}" type="slidenum">
              <a:rPr lang="el-GR" smtClean="0"/>
              <a:t>‹#›</a:t>
            </a:fld>
            <a:endParaRPr lang="el-GR"/>
          </a:p>
        </p:txBody>
      </p:sp>
    </p:spTree>
    <p:extLst>
      <p:ext uri="{BB962C8B-B14F-4D97-AF65-F5344CB8AC3E}">
        <p14:creationId xmlns:p14="http://schemas.microsoft.com/office/powerpoint/2010/main" val="297843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42AD-C23A-F3CF-102A-A7ABBC7B6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32293254-EFC6-3E30-594E-1696A8895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781F5465-13A9-BE6C-6588-72BE9EFAD124}"/>
              </a:ext>
            </a:extLst>
          </p:cNvPr>
          <p:cNvSpPr>
            <a:spLocks noGrp="1"/>
          </p:cNvSpPr>
          <p:nvPr>
            <p:ph type="dt" sz="half" idx="10"/>
          </p:nvPr>
        </p:nvSpPr>
        <p:spPr/>
        <p:txBody>
          <a:bodyPr/>
          <a:lstStyle/>
          <a:p>
            <a:fld id="{946CB696-F624-4778-BE3F-E345A81C408D}" type="datetime1">
              <a:rPr lang="el-GR" smtClean="0"/>
              <a:t>6/7/2023</a:t>
            </a:fld>
            <a:endParaRPr lang="el-GR"/>
          </a:p>
        </p:txBody>
      </p:sp>
      <p:sp>
        <p:nvSpPr>
          <p:cNvPr id="5" name="Footer Placeholder 4">
            <a:extLst>
              <a:ext uri="{FF2B5EF4-FFF2-40B4-BE49-F238E27FC236}">
                <a16:creationId xmlns:a16="http://schemas.microsoft.com/office/drawing/2014/main" id="{B422C61C-5507-FF47-1FDC-E9A77640D90F}"/>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E9C370C-4CE0-5BD8-C42C-F63449D282A0}"/>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146948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8ECD-AFCF-3619-2F49-F6805E8EF605}"/>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D1681A7-2521-99ED-B75B-8324F974E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DD68CC2-4E39-EC74-9563-3E1AFE5E47D6}"/>
              </a:ext>
            </a:extLst>
          </p:cNvPr>
          <p:cNvSpPr>
            <a:spLocks noGrp="1"/>
          </p:cNvSpPr>
          <p:nvPr>
            <p:ph type="dt" sz="half" idx="10"/>
          </p:nvPr>
        </p:nvSpPr>
        <p:spPr/>
        <p:txBody>
          <a:bodyPr/>
          <a:lstStyle/>
          <a:p>
            <a:fld id="{35C884D0-B1F8-457B-A098-0872F6349E78}" type="datetime1">
              <a:rPr lang="el-GR" smtClean="0"/>
              <a:t>6/7/2023</a:t>
            </a:fld>
            <a:endParaRPr lang="el-GR"/>
          </a:p>
        </p:txBody>
      </p:sp>
      <p:sp>
        <p:nvSpPr>
          <p:cNvPr id="5" name="Footer Placeholder 4">
            <a:extLst>
              <a:ext uri="{FF2B5EF4-FFF2-40B4-BE49-F238E27FC236}">
                <a16:creationId xmlns:a16="http://schemas.microsoft.com/office/drawing/2014/main" id="{240EBBFD-1643-2DD0-5340-FBC7F647CA5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3F250AC-0F61-4940-A13C-D205960C18E1}"/>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21269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CA11C8-C494-C724-BBDF-163AE0E81F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2410B8E-9001-4AFD-6164-6DA60BCB1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98007C2-DD96-4CF9-2FB5-3636605306D0}"/>
              </a:ext>
            </a:extLst>
          </p:cNvPr>
          <p:cNvSpPr>
            <a:spLocks noGrp="1"/>
          </p:cNvSpPr>
          <p:nvPr>
            <p:ph type="dt" sz="half" idx="10"/>
          </p:nvPr>
        </p:nvSpPr>
        <p:spPr/>
        <p:txBody>
          <a:bodyPr/>
          <a:lstStyle/>
          <a:p>
            <a:fld id="{2ECEBEBC-59B5-4637-A223-57F2316B8010}" type="datetime1">
              <a:rPr lang="el-GR" smtClean="0"/>
              <a:t>6/7/2023</a:t>
            </a:fld>
            <a:endParaRPr lang="el-GR"/>
          </a:p>
        </p:txBody>
      </p:sp>
      <p:sp>
        <p:nvSpPr>
          <p:cNvPr id="5" name="Footer Placeholder 4">
            <a:extLst>
              <a:ext uri="{FF2B5EF4-FFF2-40B4-BE49-F238E27FC236}">
                <a16:creationId xmlns:a16="http://schemas.microsoft.com/office/drawing/2014/main" id="{6FC3F8BB-666D-C7EC-9985-E9B3B0D856E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C3717CC-25F7-958D-98B5-0EB17B611B5C}"/>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20615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8E84-98C0-FBBA-9977-F976E42B541D}"/>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DC01A808-3136-EEB8-4F24-AC050C325A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5DDE32D5-A437-1E25-1328-310BD92909BE}"/>
              </a:ext>
            </a:extLst>
          </p:cNvPr>
          <p:cNvSpPr>
            <a:spLocks noGrp="1"/>
          </p:cNvSpPr>
          <p:nvPr>
            <p:ph type="dt" sz="half" idx="10"/>
          </p:nvPr>
        </p:nvSpPr>
        <p:spPr/>
        <p:txBody>
          <a:bodyPr/>
          <a:lstStyle/>
          <a:p>
            <a:fld id="{D4BCE665-D72F-408F-A47F-50DC54CDEE85}" type="datetime1">
              <a:rPr lang="el-GR" smtClean="0"/>
              <a:t>6/7/2023</a:t>
            </a:fld>
            <a:endParaRPr lang="el-GR"/>
          </a:p>
        </p:txBody>
      </p:sp>
      <p:sp>
        <p:nvSpPr>
          <p:cNvPr id="5" name="Footer Placeholder 4">
            <a:extLst>
              <a:ext uri="{FF2B5EF4-FFF2-40B4-BE49-F238E27FC236}">
                <a16:creationId xmlns:a16="http://schemas.microsoft.com/office/drawing/2014/main" id="{A6EEB808-C4E2-1833-5ED1-FC1C57A603A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4AA66FB-5E8B-AB2A-84C2-F409785A9708}"/>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214174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DC65-BFB8-FE02-76B3-5A5ABDFCEE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28945EB2-508F-4C6F-7CF4-04A41A164A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36A22E-2D2C-99AF-DEF9-7577D4A41B49}"/>
              </a:ext>
            </a:extLst>
          </p:cNvPr>
          <p:cNvSpPr>
            <a:spLocks noGrp="1"/>
          </p:cNvSpPr>
          <p:nvPr>
            <p:ph type="dt" sz="half" idx="10"/>
          </p:nvPr>
        </p:nvSpPr>
        <p:spPr/>
        <p:txBody>
          <a:bodyPr/>
          <a:lstStyle/>
          <a:p>
            <a:fld id="{64F0B54B-8329-43EC-8FDB-9B0AC11AA621}" type="datetime1">
              <a:rPr lang="el-GR" smtClean="0"/>
              <a:t>6/7/2023</a:t>
            </a:fld>
            <a:endParaRPr lang="el-GR"/>
          </a:p>
        </p:txBody>
      </p:sp>
      <p:sp>
        <p:nvSpPr>
          <p:cNvPr id="5" name="Footer Placeholder 4">
            <a:extLst>
              <a:ext uri="{FF2B5EF4-FFF2-40B4-BE49-F238E27FC236}">
                <a16:creationId xmlns:a16="http://schemas.microsoft.com/office/drawing/2014/main" id="{16FC014C-8935-504D-7074-2F9C97A04E85}"/>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2C74DA81-0CAC-E341-1043-67B82D73C680}"/>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44812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1126-12AD-AFD0-B76F-856756EF8F38}"/>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6D4C014-679D-B4B1-B5A2-0E5D10D3F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9DE48CA1-46DF-56FA-E7AC-CD40A9847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40F9B082-215F-12FD-8ECD-21DE6294E0B6}"/>
              </a:ext>
            </a:extLst>
          </p:cNvPr>
          <p:cNvSpPr>
            <a:spLocks noGrp="1"/>
          </p:cNvSpPr>
          <p:nvPr>
            <p:ph type="dt" sz="half" idx="10"/>
          </p:nvPr>
        </p:nvSpPr>
        <p:spPr/>
        <p:txBody>
          <a:bodyPr/>
          <a:lstStyle/>
          <a:p>
            <a:fld id="{CDD6F407-F929-4859-8EC6-C9B0D355B371}" type="datetime1">
              <a:rPr lang="el-GR" smtClean="0"/>
              <a:t>6/7/2023</a:t>
            </a:fld>
            <a:endParaRPr lang="el-GR"/>
          </a:p>
        </p:txBody>
      </p:sp>
      <p:sp>
        <p:nvSpPr>
          <p:cNvPr id="6" name="Footer Placeholder 5">
            <a:extLst>
              <a:ext uri="{FF2B5EF4-FFF2-40B4-BE49-F238E27FC236}">
                <a16:creationId xmlns:a16="http://schemas.microsoft.com/office/drawing/2014/main" id="{719CF7B0-C985-1B51-0690-911086503D07}"/>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616E39E8-9E49-8046-4CC9-0F83706DE200}"/>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68565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A1AE-005C-7E02-FE31-0834BCF6BC85}"/>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961434B-A2BE-EC2D-4C1A-5729E282D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1655C1-0448-BD75-D10F-11F2D9A2D7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B2F4DE25-1991-8AB7-AC24-93F325ADB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3C375E-8E2D-B376-A4DC-9663BA13E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CADFBC0F-9967-F322-0178-214DEF58875B}"/>
              </a:ext>
            </a:extLst>
          </p:cNvPr>
          <p:cNvSpPr>
            <a:spLocks noGrp="1"/>
          </p:cNvSpPr>
          <p:nvPr>
            <p:ph type="dt" sz="half" idx="10"/>
          </p:nvPr>
        </p:nvSpPr>
        <p:spPr/>
        <p:txBody>
          <a:bodyPr/>
          <a:lstStyle/>
          <a:p>
            <a:fld id="{4D8F3F00-649A-4C15-9CEE-C772DA8AB897}" type="datetime1">
              <a:rPr lang="el-GR" smtClean="0"/>
              <a:t>6/7/2023</a:t>
            </a:fld>
            <a:endParaRPr lang="el-GR"/>
          </a:p>
        </p:txBody>
      </p:sp>
      <p:sp>
        <p:nvSpPr>
          <p:cNvPr id="8" name="Footer Placeholder 7">
            <a:extLst>
              <a:ext uri="{FF2B5EF4-FFF2-40B4-BE49-F238E27FC236}">
                <a16:creationId xmlns:a16="http://schemas.microsoft.com/office/drawing/2014/main" id="{9E7B5013-CFD3-FFEB-BD83-E034414EC97D}"/>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B909D8EE-5AC2-842F-B3BA-B0A9C95FE1AC}"/>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87871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0A58-8DDD-370C-CA81-9CC4307024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0C12C5C-C2DD-CCD5-1261-E78931E45FF3}"/>
              </a:ext>
            </a:extLst>
          </p:cNvPr>
          <p:cNvSpPr>
            <a:spLocks noGrp="1"/>
          </p:cNvSpPr>
          <p:nvPr>
            <p:ph type="dt" sz="half" idx="10"/>
          </p:nvPr>
        </p:nvSpPr>
        <p:spPr/>
        <p:txBody>
          <a:bodyPr/>
          <a:lstStyle/>
          <a:p>
            <a:fld id="{1DD4768E-0514-4D00-AAF9-59D5AA9CAE04}" type="datetime1">
              <a:rPr lang="el-GR" smtClean="0"/>
              <a:t>6/7/2023</a:t>
            </a:fld>
            <a:endParaRPr lang="el-GR"/>
          </a:p>
        </p:txBody>
      </p:sp>
      <p:sp>
        <p:nvSpPr>
          <p:cNvPr id="4" name="Footer Placeholder 3">
            <a:extLst>
              <a:ext uri="{FF2B5EF4-FFF2-40B4-BE49-F238E27FC236}">
                <a16:creationId xmlns:a16="http://schemas.microsoft.com/office/drawing/2014/main" id="{A920FDF4-916A-61D1-E6F0-3BD6611D836C}"/>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39EBB86D-798A-AC24-DC3B-97052B146A3D}"/>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172976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188A9-CA26-C206-4E5C-45233AD849BF}"/>
              </a:ext>
            </a:extLst>
          </p:cNvPr>
          <p:cNvSpPr>
            <a:spLocks noGrp="1"/>
          </p:cNvSpPr>
          <p:nvPr>
            <p:ph type="dt" sz="half" idx="10"/>
          </p:nvPr>
        </p:nvSpPr>
        <p:spPr/>
        <p:txBody>
          <a:bodyPr/>
          <a:lstStyle/>
          <a:p>
            <a:fld id="{750C0E55-180E-4D31-8CFF-811EEBC29166}" type="datetime1">
              <a:rPr lang="el-GR" smtClean="0"/>
              <a:t>6/7/2023</a:t>
            </a:fld>
            <a:endParaRPr lang="el-GR"/>
          </a:p>
        </p:txBody>
      </p:sp>
      <p:sp>
        <p:nvSpPr>
          <p:cNvPr id="3" name="Footer Placeholder 2">
            <a:extLst>
              <a:ext uri="{FF2B5EF4-FFF2-40B4-BE49-F238E27FC236}">
                <a16:creationId xmlns:a16="http://schemas.microsoft.com/office/drawing/2014/main" id="{50A28A6B-D782-BCC9-E92C-FD4A3A915161}"/>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D8A43684-079F-C3A6-3776-CC546E4FA791}"/>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366355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195C-4C95-478E-E80F-CAC084FD0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08E87FAD-8155-02AE-1AE9-011B343E4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556DCE70-0592-2160-3FC4-3AFF42380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2F274-40FF-9FBA-5C6B-A0874D808AEC}"/>
              </a:ext>
            </a:extLst>
          </p:cNvPr>
          <p:cNvSpPr>
            <a:spLocks noGrp="1"/>
          </p:cNvSpPr>
          <p:nvPr>
            <p:ph type="dt" sz="half" idx="10"/>
          </p:nvPr>
        </p:nvSpPr>
        <p:spPr/>
        <p:txBody>
          <a:bodyPr/>
          <a:lstStyle/>
          <a:p>
            <a:fld id="{F47C6844-4D76-44C1-90C5-89A8DB1263C6}" type="datetime1">
              <a:rPr lang="el-GR" smtClean="0"/>
              <a:t>6/7/2023</a:t>
            </a:fld>
            <a:endParaRPr lang="el-GR"/>
          </a:p>
        </p:txBody>
      </p:sp>
      <p:sp>
        <p:nvSpPr>
          <p:cNvPr id="6" name="Footer Placeholder 5">
            <a:extLst>
              <a:ext uri="{FF2B5EF4-FFF2-40B4-BE49-F238E27FC236}">
                <a16:creationId xmlns:a16="http://schemas.microsoft.com/office/drawing/2014/main" id="{3EAE29A3-6C9A-2410-E601-FC6039C5177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F6A0BDD-3607-0631-EEC1-C59A10F2FB36}"/>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303770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14E-DA27-1CA3-5C25-D97B630CE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F8618F33-437F-4DDA-22AE-CFA94D885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0F1D7F2B-2B9C-918A-5898-3CBEF49A7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4A185-6DE7-78A0-A539-A121388C48B4}"/>
              </a:ext>
            </a:extLst>
          </p:cNvPr>
          <p:cNvSpPr>
            <a:spLocks noGrp="1"/>
          </p:cNvSpPr>
          <p:nvPr>
            <p:ph type="dt" sz="half" idx="10"/>
          </p:nvPr>
        </p:nvSpPr>
        <p:spPr/>
        <p:txBody>
          <a:bodyPr/>
          <a:lstStyle/>
          <a:p>
            <a:fld id="{209D6AB5-B503-4603-B8D5-9301259C7C37}" type="datetime1">
              <a:rPr lang="el-GR" smtClean="0"/>
              <a:t>6/7/2023</a:t>
            </a:fld>
            <a:endParaRPr lang="el-GR"/>
          </a:p>
        </p:txBody>
      </p:sp>
      <p:sp>
        <p:nvSpPr>
          <p:cNvPr id="6" name="Footer Placeholder 5">
            <a:extLst>
              <a:ext uri="{FF2B5EF4-FFF2-40B4-BE49-F238E27FC236}">
                <a16:creationId xmlns:a16="http://schemas.microsoft.com/office/drawing/2014/main" id="{53CD69FF-8DD9-378B-721C-D57978A2F9ED}"/>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3285F18-4064-36F6-2FCE-B651E042DFF2}"/>
              </a:ext>
            </a:extLst>
          </p:cNvPr>
          <p:cNvSpPr>
            <a:spLocks noGrp="1"/>
          </p:cNvSpPr>
          <p:nvPr>
            <p:ph type="sldNum" sz="quarter" idx="12"/>
          </p:nvPr>
        </p:nvSpPr>
        <p:spPr/>
        <p:txBody>
          <a:bodyPr/>
          <a:lstStyle/>
          <a:p>
            <a:fld id="{01828FF2-0A11-4D10-B5F9-F7A6AD5BFD34}" type="slidenum">
              <a:rPr lang="el-GR" smtClean="0"/>
              <a:t>‹#›</a:t>
            </a:fld>
            <a:endParaRPr lang="el-GR"/>
          </a:p>
        </p:txBody>
      </p:sp>
    </p:spTree>
    <p:extLst>
      <p:ext uri="{BB962C8B-B14F-4D97-AF65-F5344CB8AC3E}">
        <p14:creationId xmlns:p14="http://schemas.microsoft.com/office/powerpoint/2010/main" val="305842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A2917A-023B-56A1-678D-8244293F6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33A00F07-FB3E-8418-43C2-1C82CA11E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CE6B64D-4039-D566-96AA-775E02966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62144-C00B-406A-BE6A-693E840B7CA7}" type="datetime1">
              <a:rPr lang="el-GR" smtClean="0"/>
              <a:t>6/7/2023</a:t>
            </a:fld>
            <a:endParaRPr lang="el-GR"/>
          </a:p>
        </p:txBody>
      </p:sp>
      <p:sp>
        <p:nvSpPr>
          <p:cNvPr id="5" name="Footer Placeholder 4">
            <a:extLst>
              <a:ext uri="{FF2B5EF4-FFF2-40B4-BE49-F238E27FC236}">
                <a16:creationId xmlns:a16="http://schemas.microsoft.com/office/drawing/2014/main" id="{A1808C71-F21A-4D78-5931-01A75BC1D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353FC1E0-F9BD-7E9B-B5E1-7BD1755C7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28FF2-0A11-4D10-B5F9-F7A6AD5BFD34}" type="slidenum">
              <a:rPr lang="el-GR" smtClean="0"/>
              <a:t>‹#›</a:t>
            </a:fld>
            <a:endParaRPr lang="el-GR"/>
          </a:p>
        </p:txBody>
      </p:sp>
    </p:spTree>
    <p:extLst>
      <p:ext uri="{BB962C8B-B14F-4D97-AF65-F5344CB8AC3E}">
        <p14:creationId xmlns:p14="http://schemas.microsoft.com/office/powerpoint/2010/main" val="1490191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71C35-ED5D-C13A-32D0-7CDA546DE3FD}"/>
              </a:ext>
            </a:extLst>
          </p:cNvPr>
          <p:cNvSpPr>
            <a:spLocks noGrp="1"/>
          </p:cNvSpPr>
          <p:nvPr>
            <p:ph type="ctrTitle"/>
          </p:nvPr>
        </p:nvSpPr>
        <p:spPr>
          <a:xfrm>
            <a:off x="640080" y="320040"/>
            <a:ext cx="6941338" cy="3892669"/>
          </a:xfrm>
        </p:spPr>
        <p:txBody>
          <a:bodyPr>
            <a:normAutofit/>
          </a:bodyPr>
          <a:lstStyle/>
          <a:p>
            <a:pPr algn="l"/>
            <a:r>
              <a:rPr lang="el-GR" sz="4600" dirty="0"/>
              <a:t>Απεικόνιση Ηλεκτροκαρδιογραφήματος και ανάλυση της Διακύμανσης Καρδιακής Συχνότητας (HRV) με χρήση LabVIEW και Arduino</a:t>
            </a:r>
          </a:p>
        </p:txBody>
      </p:sp>
      <p:sp>
        <p:nvSpPr>
          <p:cNvPr id="3" name="Subtitle 2">
            <a:extLst>
              <a:ext uri="{FF2B5EF4-FFF2-40B4-BE49-F238E27FC236}">
                <a16:creationId xmlns:a16="http://schemas.microsoft.com/office/drawing/2014/main" id="{5F008110-6A75-F463-3F08-435607820A77}"/>
              </a:ext>
            </a:extLst>
          </p:cNvPr>
          <p:cNvSpPr>
            <a:spLocks noGrp="1"/>
          </p:cNvSpPr>
          <p:nvPr>
            <p:ph type="subTitle" idx="1"/>
          </p:nvPr>
        </p:nvSpPr>
        <p:spPr>
          <a:xfrm>
            <a:off x="640080" y="4631161"/>
            <a:ext cx="6692827" cy="1569486"/>
          </a:xfrm>
        </p:spPr>
        <p:txBody>
          <a:bodyPr>
            <a:normAutofit/>
          </a:bodyPr>
          <a:lstStyle/>
          <a:p>
            <a:pPr algn="l"/>
            <a:r>
              <a:rPr lang="el-GR" dirty="0"/>
              <a:t>Δημήτρης Μιαούλης</a:t>
            </a:r>
            <a:endParaRPr lang="en-US" dirty="0"/>
          </a:p>
          <a:p>
            <a:pPr algn="l"/>
            <a:r>
              <a:rPr lang="el-GR" dirty="0"/>
              <a:t> Α.Μ: 1066616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1211F30-D184-2776-7E68-97D8347D94AF}"/>
              </a:ext>
            </a:extLst>
          </p:cNvPr>
          <p:cNvPicPr>
            <a:picLocks noChangeAspect="1"/>
          </p:cNvPicPr>
          <p:nvPr/>
        </p:nvPicPr>
        <p:blipFill>
          <a:blip r:embed="rId2"/>
          <a:stretch>
            <a:fillRect/>
          </a:stretch>
        </p:blipFill>
        <p:spPr>
          <a:xfrm>
            <a:off x="7781544" y="1247799"/>
            <a:ext cx="4087368" cy="4125928"/>
          </a:xfrm>
          <a:prstGeom prst="rect">
            <a:avLst/>
          </a:prstGeom>
        </p:spPr>
      </p:pic>
      <p:sp>
        <p:nvSpPr>
          <p:cNvPr id="6" name="Slide Number Placeholder 5">
            <a:extLst>
              <a:ext uri="{FF2B5EF4-FFF2-40B4-BE49-F238E27FC236}">
                <a16:creationId xmlns:a16="http://schemas.microsoft.com/office/drawing/2014/main" id="{F3128518-C845-3BFD-570C-806BB8FD1A11}"/>
              </a:ext>
            </a:extLst>
          </p:cNvPr>
          <p:cNvSpPr>
            <a:spLocks noGrp="1"/>
          </p:cNvSpPr>
          <p:nvPr>
            <p:ph type="sldNum" sz="quarter" idx="12"/>
          </p:nvPr>
        </p:nvSpPr>
        <p:spPr/>
        <p:txBody>
          <a:bodyPr/>
          <a:lstStyle/>
          <a:p>
            <a:fld id="{01828FF2-0A11-4D10-B5F9-F7A6AD5BFD34}" type="slidenum">
              <a:rPr lang="el-GR" smtClean="0"/>
              <a:t>1</a:t>
            </a:fld>
            <a:endParaRPr lang="el-GR"/>
          </a:p>
        </p:txBody>
      </p:sp>
    </p:spTree>
    <p:extLst>
      <p:ext uri="{BB962C8B-B14F-4D97-AF65-F5344CB8AC3E}">
        <p14:creationId xmlns:p14="http://schemas.microsoft.com/office/powerpoint/2010/main" val="70965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D8805-47EF-10D6-EAF3-D1B5E5E328D9}"/>
              </a:ext>
            </a:extLst>
          </p:cNvPr>
          <p:cNvSpPr>
            <a:spLocks noGrp="1"/>
          </p:cNvSpPr>
          <p:nvPr>
            <p:ph type="title"/>
          </p:nvPr>
        </p:nvSpPr>
        <p:spPr>
          <a:xfrm>
            <a:off x="838200" y="365125"/>
            <a:ext cx="10515600" cy="1325563"/>
          </a:xfrm>
        </p:spPr>
        <p:txBody>
          <a:bodyPr>
            <a:normAutofit/>
          </a:bodyPr>
          <a:lstStyle/>
          <a:p>
            <a:r>
              <a:rPr lang="el-GR" sz="3200" dirty="0"/>
              <a:t>Συμπεράσματα και Μελλοντικές προτάσεις</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FD473E-CCF6-6CAF-9DB4-AD296B110373}"/>
              </a:ext>
            </a:extLst>
          </p:cNvPr>
          <p:cNvSpPr>
            <a:spLocks noGrp="1"/>
          </p:cNvSpPr>
          <p:nvPr>
            <p:ph idx="1"/>
          </p:nvPr>
        </p:nvSpPr>
        <p:spPr>
          <a:xfrm>
            <a:off x="838200" y="1929384"/>
            <a:ext cx="10515600" cy="1073552"/>
          </a:xfrm>
        </p:spPr>
        <p:txBody>
          <a:bodyPr>
            <a:normAutofit/>
          </a:bodyPr>
          <a:lstStyle/>
          <a:p>
            <a:pPr marL="0" indent="0">
              <a:buNone/>
            </a:pPr>
            <a:r>
              <a:rPr lang="el-GR" sz="1600" dirty="0"/>
              <a:t>Τα αποτελέσματα που προέκυψαν από την ανάλυση</a:t>
            </a:r>
            <a:r>
              <a:rPr lang="en-US" sz="1600" dirty="0"/>
              <a:t> </a:t>
            </a:r>
            <a:r>
              <a:rPr lang="el-GR" sz="1600" dirty="0"/>
              <a:t>του ΗΚΓ και της ΔΚΣ παρέχουν μια λεπτομερή και περιεκτική αξιολόγηση της καρδιαγγειακής υγείας του ατόμου. Αναγνωρίστηκαν και αναλύθηκαν διάφορες παράμετροι της ΔΚΣ, συμπεριλαμβανομένων των πεδίων χρόνου, πεδίων συχνότητας και μη γραμμικών μετρήσεων. </a:t>
            </a:r>
            <a:endParaRPr lang="el-GR" sz="2200" dirty="0"/>
          </a:p>
        </p:txBody>
      </p:sp>
      <p:sp>
        <p:nvSpPr>
          <p:cNvPr id="4" name="Slide Number Placeholder 3">
            <a:extLst>
              <a:ext uri="{FF2B5EF4-FFF2-40B4-BE49-F238E27FC236}">
                <a16:creationId xmlns:a16="http://schemas.microsoft.com/office/drawing/2014/main" id="{967DBBC6-1FC3-8BC2-21EA-1C4A8DD77C29}"/>
              </a:ext>
            </a:extLst>
          </p:cNvPr>
          <p:cNvSpPr>
            <a:spLocks noGrp="1"/>
          </p:cNvSpPr>
          <p:nvPr>
            <p:ph type="sldNum" sz="quarter" idx="12"/>
          </p:nvPr>
        </p:nvSpPr>
        <p:spPr>
          <a:xfrm>
            <a:off x="8610600" y="6356350"/>
            <a:ext cx="2743200" cy="365125"/>
          </a:xfrm>
        </p:spPr>
        <p:txBody>
          <a:bodyPr>
            <a:normAutofit/>
          </a:bodyPr>
          <a:lstStyle/>
          <a:p>
            <a:pPr>
              <a:spcAft>
                <a:spcPts val="600"/>
              </a:spcAft>
            </a:pPr>
            <a:fld id="{01828FF2-0A11-4D10-B5F9-F7A6AD5BFD34}" type="slidenum">
              <a:rPr lang="el-GR" smtClean="0"/>
              <a:pPr>
                <a:spcAft>
                  <a:spcPts val="600"/>
                </a:spcAft>
              </a:pPr>
              <a:t>10</a:t>
            </a:fld>
            <a:endParaRPr lang="el-GR"/>
          </a:p>
        </p:txBody>
      </p:sp>
      <p:sp>
        <p:nvSpPr>
          <p:cNvPr id="5" name="Content Placeholder 2">
            <a:extLst>
              <a:ext uri="{FF2B5EF4-FFF2-40B4-BE49-F238E27FC236}">
                <a16:creationId xmlns:a16="http://schemas.microsoft.com/office/drawing/2014/main" id="{C0011790-0E77-F027-61C2-2EF58F726E7D}"/>
              </a:ext>
            </a:extLst>
          </p:cNvPr>
          <p:cNvSpPr txBox="1">
            <a:spLocks/>
          </p:cNvSpPr>
          <p:nvPr/>
        </p:nvSpPr>
        <p:spPr>
          <a:xfrm>
            <a:off x="669036" y="3198305"/>
            <a:ext cx="10515600" cy="2926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l-GR" sz="1600" dirty="0"/>
              <a:t>Θα ήταν πολύ ενδιαφέρον σε </a:t>
            </a:r>
            <a:r>
              <a:rPr lang="el-GR" sz="1600" i="1" dirty="0"/>
              <a:t>μελλοντική έκδοση </a:t>
            </a:r>
            <a:r>
              <a:rPr lang="el-GR" sz="1600" dirty="0"/>
              <a:t>της εργασίας να δούμε:</a:t>
            </a:r>
          </a:p>
          <a:p>
            <a:r>
              <a:rPr lang="el-GR" sz="1600" dirty="0"/>
              <a:t>Αλγόριθμο που θα λαμβάνει αποφάσεις για συγκεκριμένο μέρος της υγείας ( επίπεδα άγχους, αρρυθμίες, ποιότητα αναπνευστικού συστήματος, συνολική καρδιαγγειακή υγεία)</a:t>
            </a:r>
          </a:p>
          <a:p>
            <a:r>
              <a:rPr lang="el-GR" sz="1600" dirty="0"/>
              <a:t>Καλύτερη διαχείριση του θορύβου </a:t>
            </a:r>
          </a:p>
          <a:p>
            <a:r>
              <a:rPr lang="el-GR" sz="1600" dirty="0"/>
              <a:t>Συνδυασμό με άλλους αισθητήρες είτε για την αναπνοή είτε για τους μύες ώστε να υπάρχουν περισσότερα αποτελέσματα και να συνδυάζονται αποτελέσματα για πιο ακριβείς αποφάσεις.</a:t>
            </a:r>
          </a:p>
          <a:p>
            <a:endParaRPr lang="el-GR" sz="1600" dirty="0"/>
          </a:p>
        </p:txBody>
      </p:sp>
    </p:spTree>
    <p:extLst>
      <p:ext uri="{BB962C8B-B14F-4D97-AF65-F5344CB8AC3E}">
        <p14:creationId xmlns:p14="http://schemas.microsoft.com/office/powerpoint/2010/main" val="104446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624452-755C-7B72-D88E-4659F97FEBEB}"/>
              </a:ext>
            </a:extLst>
          </p:cNvPr>
          <p:cNvSpPr>
            <a:spLocks noGrp="1"/>
          </p:cNvSpPr>
          <p:nvPr>
            <p:ph type="sldNum" sz="quarter" idx="12"/>
          </p:nvPr>
        </p:nvSpPr>
        <p:spPr/>
        <p:txBody>
          <a:bodyPr/>
          <a:lstStyle/>
          <a:p>
            <a:fld id="{01828FF2-0A11-4D10-B5F9-F7A6AD5BFD34}" type="slidenum">
              <a:rPr lang="el-GR" smtClean="0"/>
              <a:t>11</a:t>
            </a:fld>
            <a:endParaRPr lang="el-GR"/>
          </a:p>
        </p:txBody>
      </p:sp>
      <p:pic>
        <p:nvPicPr>
          <p:cNvPr id="6" name="Picture 5">
            <a:extLst>
              <a:ext uri="{FF2B5EF4-FFF2-40B4-BE49-F238E27FC236}">
                <a16:creationId xmlns:a16="http://schemas.microsoft.com/office/drawing/2014/main" id="{89F9070E-5272-70E6-BC3A-61A95221974F}"/>
              </a:ext>
            </a:extLst>
          </p:cNvPr>
          <p:cNvPicPr>
            <a:picLocks noChangeAspect="1"/>
          </p:cNvPicPr>
          <p:nvPr/>
        </p:nvPicPr>
        <p:blipFill>
          <a:blip r:embed="rId2"/>
          <a:stretch>
            <a:fillRect/>
          </a:stretch>
        </p:blipFill>
        <p:spPr>
          <a:xfrm>
            <a:off x="3167062" y="2681287"/>
            <a:ext cx="5857875" cy="1495425"/>
          </a:xfrm>
          <a:prstGeom prst="rect">
            <a:avLst/>
          </a:prstGeom>
        </p:spPr>
      </p:pic>
    </p:spTree>
    <p:extLst>
      <p:ext uri="{BB962C8B-B14F-4D97-AF65-F5344CB8AC3E}">
        <p14:creationId xmlns:p14="http://schemas.microsoft.com/office/powerpoint/2010/main" val="149271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5A6306B-FA05-E6BC-2302-5EA4839BB5FB}"/>
              </a:ext>
            </a:extLst>
          </p:cNvPr>
          <p:cNvSpPr>
            <a:spLocks noGrp="1"/>
          </p:cNvSpPr>
          <p:nvPr>
            <p:ph type="title"/>
          </p:nvPr>
        </p:nvSpPr>
        <p:spPr>
          <a:xfrm>
            <a:off x="838200" y="401221"/>
            <a:ext cx="10515600" cy="1348065"/>
          </a:xfrm>
        </p:spPr>
        <p:txBody>
          <a:bodyPr>
            <a:normAutofit/>
          </a:bodyPr>
          <a:lstStyle/>
          <a:p>
            <a:r>
              <a:rPr lang="el-GR" b="1" dirty="0"/>
              <a:t>Περιεχόμενα παρουσίασης </a:t>
            </a:r>
            <a:endParaRPr lang="el-GR" sz="8800" b="1" dirty="0">
              <a:solidFill>
                <a:srgbClr val="FFFFFF"/>
              </a:solidFill>
            </a:endParaRPr>
          </a:p>
        </p:txBody>
      </p:sp>
      <p:sp>
        <p:nvSpPr>
          <p:cNvPr id="3" name="Content Placeholder 2">
            <a:extLst>
              <a:ext uri="{FF2B5EF4-FFF2-40B4-BE49-F238E27FC236}">
                <a16:creationId xmlns:a16="http://schemas.microsoft.com/office/drawing/2014/main" id="{50C87435-FF72-1991-342C-E11743E4187C}"/>
              </a:ext>
            </a:extLst>
          </p:cNvPr>
          <p:cNvSpPr>
            <a:spLocks noGrp="1"/>
          </p:cNvSpPr>
          <p:nvPr>
            <p:ph idx="1"/>
          </p:nvPr>
        </p:nvSpPr>
        <p:spPr>
          <a:xfrm>
            <a:off x="838200" y="2586789"/>
            <a:ext cx="10515600" cy="3590174"/>
          </a:xfrm>
        </p:spPr>
        <p:txBody>
          <a:bodyPr>
            <a:normAutofit/>
          </a:bodyPr>
          <a:lstStyle/>
          <a:p>
            <a:pPr>
              <a:buFont typeface="Wingdings" panose="05000000000000000000" pitchFamily="2" charset="2"/>
              <a:buChar char="§"/>
            </a:pPr>
            <a:r>
              <a:rPr lang="el-GR" sz="2000" dirty="0"/>
              <a:t>Τι είναι το Ηλεκτροκαρδιογράφημα (</a:t>
            </a:r>
            <a:r>
              <a:rPr lang="en-US" sz="2000" dirty="0"/>
              <a:t>ECG)</a:t>
            </a:r>
            <a:r>
              <a:rPr lang="el-GR" sz="2000" dirty="0"/>
              <a:t> και η Διακύμανση Καρδιακής Συχνότητας</a:t>
            </a:r>
            <a:r>
              <a:rPr lang="en-US" sz="2000" dirty="0"/>
              <a:t>(HRV)</a:t>
            </a:r>
            <a:r>
              <a:rPr lang="el-GR" sz="2000" dirty="0"/>
              <a:t>;</a:t>
            </a:r>
          </a:p>
          <a:p>
            <a:pPr>
              <a:buFont typeface="Wingdings" panose="05000000000000000000" pitchFamily="2" charset="2"/>
              <a:buChar char="§"/>
            </a:pPr>
            <a:r>
              <a:rPr lang="el-GR" sz="2000" dirty="0"/>
              <a:t>Αρχιτεκτονική συστήματος </a:t>
            </a:r>
          </a:p>
          <a:p>
            <a:pPr>
              <a:buFont typeface="Wingdings" panose="05000000000000000000" pitchFamily="2" charset="2"/>
              <a:buChar char="§"/>
            </a:pPr>
            <a:r>
              <a:rPr lang="el-GR" sz="2000" dirty="0"/>
              <a:t>Κυκλωματική Υλοποίηση</a:t>
            </a:r>
          </a:p>
          <a:p>
            <a:pPr>
              <a:buFont typeface="Wingdings" panose="05000000000000000000" pitchFamily="2" charset="2"/>
              <a:buChar char="§"/>
            </a:pPr>
            <a:r>
              <a:rPr lang="el-GR" sz="2000" dirty="0"/>
              <a:t>Επεξεργασία Ηλεκτροκαρδιογραφήματος</a:t>
            </a:r>
          </a:p>
          <a:p>
            <a:pPr>
              <a:buFont typeface="Wingdings" panose="05000000000000000000" pitchFamily="2" charset="2"/>
              <a:buChar char="§"/>
            </a:pPr>
            <a:r>
              <a:rPr lang="el-GR" sz="2000" dirty="0"/>
              <a:t>Εξαγωγή παραμέτρων </a:t>
            </a:r>
            <a:r>
              <a:rPr lang="en-US" sz="2000" dirty="0"/>
              <a:t>HRV</a:t>
            </a:r>
            <a:endParaRPr lang="el-GR" sz="2000" dirty="0"/>
          </a:p>
          <a:p>
            <a:pPr>
              <a:buFont typeface="Wingdings" panose="05000000000000000000" pitchFamily="2" charset="2"/>
              <a:buChar char="§"/>
            </a:pPr>
            <a:r>
              <a:rPr lang="el-GR" sz="2000" dirty="0"/>
              <a:t>Περιβάλλον Διεπαφής Χρήστη</a:t>
            </a:r>
            <a:endParaRPr lang="en-US" sz="2000" dirty="0"/>
          </a:p>
          <a:p>
            <a:pPr>
              <a:buFont typeface="Wingdings" panose="05000000000000000000" pitchFamily="2" charset="2"/>
              <a:buChar char="§"/>
            </a:pPr>
            <a:r>
              <a:rPr lang="el-GR" sz="2000" dirty="0"/>
              <a:t>Συμπεράσματα και Μελλοντικές προτάσεις</a:t>
            </a:r>
            <a:endParaRPr lang="en-US" sz="2000" dirty="0"/>
          </a:p>
          <a:p>
            <a:pPr>
              <a:buFont typeface="Wingdings" panose="05000000000000000000" pitchFamily="2" charset="2"/>
              <a:buChar char="§"/>
            </a:pPr>
            <a:endParaRPr lang="el-GR" sz="2000" dirty="0"/>
          </a:p>
        </p:txBody>
      </p:sp>
      <p:sp>
        <p:nvSpPr>
          <p:cNvPr id="4" name="Slide Number Placeholder 3">
            <a:extLst>
              <a:ext uri="{FF2B5EF4-FFF2-40B4-BE49-F238E27FC236}">
                <a16:creationId xmlns:a16="http://schemas.microsoft.com/office/drawing/2014/main" id="{5F180C13-2F60-6ED7-AAC1-5B4B5C05FB66}"/>
              </a:ext>
            </a:extLst>
          </p:cNvPr>
          <p:cNvSpPr>
            <a:spLocks noGrp="1"/>
          </p:cNvSpPr>
          <p:nvPr>
            <p:ph type="sldNum" sz="quarter" idx="12"/>
          </p:nvPr>
        </p:nvSpPr>
        <p:spPr/>
        <p:txBody>
          <a:bodyPr/>
          <a:lstStyle/>
          <a:p>
            <a:fld id="{01828FF2-0A11-4D10-B5F9-F7A6AD5BFD34}" type="slidenum">
              <a:rPr lang="el-GR" smtClean="0"/>
              <a:t>2</a:t>
            </a:fld>
            <a:endParaRPr lang="el-GR"/>
          </a:p>
        </p:txBody>
      </p:sp>
    </p:spTree>
    <p:extLst>
      <p:ext uri="{BB962C8B-B14F-4D97-AF65-F5344CB8AC3E}">
        <p14:creationId xmlns:p14="http://schemas.microsoft.com/office/powerpoint/2010/main" val="82880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78EA7-579C-C3C8-54DF-2D65D00D4F0A}"/>
              </a:ext>
            </a:extLst>
          </p:cNvPr>
          <p:cNvSpPr>
            <a:spLocks noGrp="1"/>
          </p:cNvSpPr>
          <p:nvPr>
            <p:ph type="title"/>
          </p:nvPr>
        </p:nvSpPr>
        <p:spPr>
          <a:xfrm>
            <a:off x="669036" y="4973"/>
            <a:ext cx="11066721" cy="1339397"/>
          </a:xfrm>
        </p:spPr>
        <p:txBody>
          <a:bodyPr>
            <a:normAutofit/>
          </a:bodyPr>
          <a:lstStyle/>
          <a:p>
            <a:r>
              <a:rPr lang="el-GR" sz="3200" dirty="0"/>
              <a:t>Ηλεκτροκαρδιογράφημα &amp; Διακύμανση Καρδιακής Συχνότητας</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C16A6A-5A1D-018E-9A63-7B6BF335B360}"/>
              </a:ext>
            </a:extLst>
          </p:cNvPr>
          <p:cNvSpPr>
            <a:spLocks noGrp="1"/>
          </p:cNvSpPr>
          <p:nvPr>
            <p:ph idx="1"/>
          </p:nvPr>
        </p:nvSpPr>
        <p:spPr>
          <a:xfrm>
            <a:off x="542383" y="2204257"/>
            <a:ext cx="5156667" cy="4251960"/>
          </a:xfrm>
        </p:spPr>
        <p:txBody>
          <a:bodyPr>
            <a:normAutofit/>
          </a:bodyPr>
          <a:lstStyle/>
          <a:p>
            <a:r>
              <a:rPr lang="el-GR" sz="1600" dirty="0"/>
              <a:t>ιατρικό τεστ που ανιχνεύει καρδιακές ανωμαλίες λόγω ηλεκτρικής δραστηριότητας κατά την συστολή της καρδιάς</a:t>
            </a:r>
          </a:p>
          <a:p>
            <a:r>
              <a:rPr lang="el-GR" sz="1600" dirty="0"/>
              <a:t>έχει χαρακτηριστικές ακμές και κύματα με μοναδικά μοτίβα (ένα κύμα P, ένα σύμπλεγμα QRS, ένα κύμα Τ)</a:t>
            </a:r>
          </a:p>
          <a:p>
            <a:pPr marL="0" indent="0">
              <a:buNone/>
            </a:pPr>
            <a:endParaRPr lang="el-GR" sz="1600" dirty="0"/>
          </a:p>
          <a:p>
            <a:pPr marL="0" indent="0">
              <a:buNone/>
            </a:pPr>
            <a:endParaRPr lang="el-GR" sz="1600" dirty="0"/>
          </a:p>
          <a:p>
            <a:r>
              <a:rPr lang="el-GR" sz="1600" dirty="0"/>
              <a:t>Η ΔΚΣ δείχνει την διαφορά στον χρονισμό μεταξύ των </a:t>
            </a:r>
            <a:r>
              <a:rPr lang="en-US" sz="1600" dirty="0"/>
              <a:t>R</a:t>
            </a:r>
            <a:r>
              <a:rPr lang="el-GR" sz="1600" dirty="0"/>
              <a:t> ακμών</a:t>
            </a:r>
          </a:p>
          <a:p>
            <a:r>
              <a:rPr lang="el-GR" sz="1600" dirty="0"/>
              <a:t>Μεταβολές στο ΣΝΣ και στο ΠΝΣ, οδηγούν σε μεταβολές στον καρδιακό ρυθμό. Επομένως παρατηρείται κατά πόσο το ΑΝΣ βρίσκεται σε ισορροπία μεταξύ αυτών των δυο μηχανισμών.</a:t>
            </a:r>
            <a:endParaRPr lang="el-GR" sz="2200" dirty="0"/>
          </a:p>
        </p:txBody>
      </p:sp>
      <p:pic>
        <p:nvPicPr>
          <p:cNvPr id="5" name="Picture 4">
            <a:extLst>
              <a:ext uri="{FF2B5EF4-FFF2-40B4-BE49-F238E27FC236}">
                <a16:creationId xmlns:a16="http://schemas.microsoft.com/office/drawing/2014/main" id="{687AC6B6-69F2-DCBB-BFEB-6AC4DC6B4359}"/>
              </a:ext>
            </a:extLst>
          </p:cNvPr>
          <p:cNvPicPr>
            <a:picLocks noChangeAspect="1"/>
          </p:cNvPicPr>
          <p:nvPr/>
        </p:nvPicPr>
        <p:blipFill>
          <a:blip r:embed="rId2"/>
          <a:stretch>
            <a:fillRect/>
          </a:stretch>
        </p:blipFill>
        <p:spPr>
          <a:xfrm>
            <a:off x="6094476" y="1782729"/>
            <a:ext cx="2985730" cy="2212566"/>
          </a:xfrm>
          <a:prstGeom prst="rect">
            <a:avLst/>
          </a:prstGeom>
        </p:spPr>
      </p:pic>
      <p:sp>
        <p:nvSpPr>
          <p:cNvPr id="6" name="Slide Number Placeholder 5">
            <a:extLst>
              <a:ext uri="{FF2B5EF4-FFF2-40B4-BE49-F238E27FC236}">
                <a16:creationId xmlns:a16="http://schemas.microsoft.com/office/drawing/2014/main" id="{B9546199-1ADA-1895-9EF6-7E0C4658C416}"/>
              </a:ext>
            </a:extLst>
          </p:cNvPr>
          <p:cNvSpPr>
            <a:spLocks noGrp="1"/>
          </p:cNvSpPr>
          <p:nvPr>
            <p:ph type="sldNum" sz="quarter" idx="12"/>
          </p:nvPr>
        </p:nvSpPr>
        <p:spPr/>
        <p:txBody>
          <a:bodyPr/>
          <a:lstStyle/>
          <a:p>
            <a:fld id="{01828FF2-0A11-4D10-B5F9-F7A6AD5BFD34}" type="slidenum">
              <a:rPr lang="el-GR" smtClean="0"/>
              <a:t>3</a:t>
            </a:fld>
            <a:endParaRPr lang="el-GR"/>
          </a:p>
        </p:txBody>
      </p:sp>
      <p:sp>
        <p:nvSpPr>
          <p:cNvPr id="7" name="TextBox 6">
            <a:extLst>
              <a:ext uri="{FF2B5EF4-FFF2-40B4-BE49-F238E27FC236}">
                <a16:creationId xmlns:a16="http://schemas.microsoft.com/office/drawing/2014/main" id="{DEF4F64C-5BC0-8A66-D58B-CD65AD977AF2}"/>
              </a:ext>
            </a:extLst>
          </p:cNvPr>
          <p:cNvSpPr txBox="1"/>
          <p:nvPr/>
        </p:nvSpPr>
        <p:spPr>
          <a:xfrm>
            <a:off x="5998781" y="4022460"/>
            <a:ext cx="3698111" cy="276999"/>
          </a:xfrm>
          <a:prstGeom prst="rect">
            <a:avLst/>
          </a:prstGeom>
          <a:noFill/>
        </p:spPr>
        <p:txBody>
          <a:bodyPr wrap="square" rtlCol="0">
            <a:spAutoFit/>
          </a:bodyPr>
          <a:lstStyle/>
          <a:p>
            <a:r>
              <a:rPr lang="el-GR" sz="1200" i="1" dirty="0"/>
              <a:t>Σχήμα1:Απεικόνιση Ηλεκτροκαρδιογραφήματος</a:t>
            </a:r>
          </a:p>
        </p:txBody>
      </p:sp>
      <p:pic>
        <p:nvPicPr>
          <p:cNvPr id="11" name="Picture 10">
            <a:extLst>
              <a:ext uri="{FF2B5EF4-FFF2-40B4-BE49-F238E27FC236}">
                <a16:creationId xmlns:a16="http://schemas.microsoft.com/office/drawing/2014/main" id="{402145B8-4A61-96F4-4C73-9A024C24042C}"/>
              </a:ext>
            </a:extLst>
          </p:cNvPr>
          <p:cNvPicPr>
            <a:picLocks noChangeAspect="1"/>
          </p:cNvPicPr>
          <p:nvPr/>
        </p:nvPicPr>
        <p:blipFill>
          <a:blip r:embed="rId3"/>
          <a:stretch>
            <a:fillRect/>
          </a:stretch>
        </p:blipFill>
        <p:spPr>
          <a:xfrm>
            <a:off x="8595196" y="4283683"/>
            <a:ext cx="2802854" cy="1981765"/>
          </a:xfrm>
          <a:prstGeom prst="rect">
            <a:avLst/>
          </a:prstGeom>
        </p:spPr>
      </p:pic>
      <p:sp>
        <p:nvSpPr>
          <p:cNvPr id="12" name="TextBox 11">
            <a:extLst>
              <a:ext uri="{FF2B5EF4-FFF2-40B4-BE49-F238E27FC236}">
                <a16:creationId xmlns:a16="http://schemas.microsoft.com/office/drawing/2014/main" id="{C70332D5-B620-A545-896D-B8EBBD6D4EC2}"/>
              </a:ext>
            </a:extLst>
          </p:cNvPr>
          <p:cNvSpPr txBox="1"/>
          <p:nvPr/>
        </p:nvSpPr>
        <p:spPr>
          <a:xfrm>
            <a:off x="7763731" y="6249672"/>
            <a:ext cx="3885886" cy="276999"/>
          </a:xfrm>
          <a:prstGeom prst="rect">
            <a:avLst/>
          </a:prstGeom>
          <a:noFill/>
        </p:spPr>
        <p:txBody>
          <a:bodyPr wrap="square" rtlCol="0">
            <a:spAutoFit/>
          </a:bodyPr>
          <a:lstStyle/>
          <a:p>
            <a:r>
              <a:rPr lang="el-GR" sz="1200" i="1" dirty="0"/>
              <a:t>Σχήμα</a:t>
            </a:r>
            <a:r>
              <a:rPr lang="en-US" sz="1200" i="1" dirty="0"/>
              <a:t>2</a:t>
            </a:r>
            <a:r>
              <a:rPr lang="el-GR" sz="1200" i="1" dirty="0"/>
              <a:t>:Απεικόνιση διαγράμματος Πουανκαρέ για την ΔΚΣ</a:t>
            </a:r>
          </a:p>
        </p:txBody>
      </p:sp>
    </p:spTree>
    <p:extLst>
      <p:ext uri="{BB962C8B-B14F-4D97-AF65-F5344CB8AC3E}">
        <p14:creationId xmlns:p14="http://schemas.microsoft.com/office/powerpoint/2010/main" val="421028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555B9-4B1F-8E85-0C97-281DEE198826}"/>
              </a:ext>
            </a:extLst>
          </p:cNvPr>
          <p:cNvSpPr>
            <a:spLocks noGrp="1"/>
          </p:cNvSpPr>
          <p:nvPr>
            <p:ph type="title"/>
          </p:nvPr>
        </p:nvSpPr>
        <p:spPr>
          <a:xfrm>
            <a:off x="600987" y="381965"/>
            <a:ext cx="11018520" cy="686972"/>
          </a:xfrm>
        </p:spPr>
        <p:txBody>
          <a:bodyPr anchor="b">
            <a:normAutofit/>
          </a:bodyPr>
          <a:lstStyle/>
          <a:p>
            <a:r>
              <a:rPr lang="el-GR" sz="3200" dirty="0"/>
              <a:t>Αρχιτεκτονική συστήματος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799464F-E0AE-8EB9-2014-314D19BE0198}"/>
              </a:ext>
            </a:extLst>
          </p:cNvPr>
          <p:cNvSpPr>
            <a:spLocks noGrp="1"/>
          </p:cNvSpPr>
          <p:nvPr>
            <p:ph type="sldNum" sz="quarter" idx="12"/>
          </p:nvPr>
        </p:nvSpPr>
        <p:spPr>
          <a:xfrm>
            <a:off x="8610600" y="6356350"/>
            <a:ext cx="2743200" cy="365125"/>
          </a:xfrm>
        </p:spPr>
        <p:txBody>
          <a:bodyPr>
            <a:normAutofit/>
          </a:bodyPr>
          <a:lstStyle/>
          <a:p>
            <a:pPr>
              <a:spcAft>
                <a:spcPts val="600"/>
              </a:spcAft>
            </a:pPr>
            <a:fld id="{01828FF2-0A11-4D10-B5F9-F7A6AD5BFD34}" type="slidenum">
              <a:rPr lang="el-GR" smtClean="0"/>
              <a:pPr>
                <a:spcAft>
                  <a:spcPts val="600"/>
                </a:spcAft>
              </a:pPr>
              <a:t>4</a:t>
            </a:fld>
            <a:endParaRPr lang="el-GR"/>
          </a:p>
        </p:txBody>
      </p:sp>
      <p:graphicFrame>
        <p:nvGraphicFramePr>
          <p:cNvPr id="5" name="Diagram 4">
            <a:extLst>
              <a:ext uri="{FF2B5EF4-FFF2-40B4-BE49-F238E27FC236}">
                <a16:creationId xmlns:a16="http://schemas.microsoft.com/office/drawing/2014/main" id="{E2C09EF2-AE8A-179E-A5E5-76F88C5FF2FD}"/>
              </a:ext>
            </a:extLst>
          </p:cNvPr>
          <p:cNvGraphicFramePr/>
          <p:nvPr>
            <p:extLst>
              <p:ext uri="{D42A27DB-BD31-4B8C-83A1-F6EECF244321}">
                <p14:modId xmlns:p14="http://schemas.microsoft.com/office/powerpoint/2010/main" val="2444945640"/>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a:extLst>
              <a:ext uri="{FF2B5EF4-FFF2-40B4-BE49-F238E27FC236}">
                <a16:creationId xmlns:a16="http://schemas.microsoft.com/office/drawing/2014/main" id="{43606A7D-D66A-4CF7-0AB6-E0EA976073F7}"/>
              </a:ext>
            </a:extLst>
          </p:cNvPr>
          <p:cNvPicPr>
            <a:picLocks noChangeAspect="1"/>
          </p:cNvPicPr>
          <p:nvPr/>
        </p:nvPicPr>
        <p:blipFill rotWithShape="1">
          <a:blip r:embed="rId7"/>
          <a:srcRect l="23966"/>
          <a:stretch/>
        </p:blipFill>
        <p:spPr>
          <a:xfrm>
            <a:off x="7443559" y="2064554"/>
            <a:ext cx="4175948" cy="4119172"/>
          </a:xfrm>
          <a:prstGeom prst="rect">
            <a:avLst/>
          </a:prstGeom>
        </p:spPr>
      </p:pic>
    </p:spTree>
    <p:extLst>
      <p:ext uri="{BB962C8B-B14F-4D97-AF65-F5344CB8AC3E}">
        <p14:creationId xmlns:p14="http://schemas.microsoft.com/office/powerpoint/2010/main" val="325364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15C20-D318-FF5D-7563-F67B55CC772A}"/>
              </a:ext>
            </a:extLst>
          </p:cNvPr>
          <p:cNvSpPr>
            <a:spLocks noGrp="1"/>
          </p:cNvSpPr>
          <p:nvPr>
            <p:ph type="title"/>
          </p:nvPr>
        </p:nvSpPr>
        <p:spPr>
          <a:xfrm>
            <a:off x="572493" y="238539"/>
            <a:ext cx="11018520" cy="1434415"/>
          </a:xfrm>
        </p:spPr>
        <p:txBody>
          <a:bodyPr anchor="b">
            <a:normAutofit/>
          </a:bodyPr>
          <a:lstStyle/>
          <a:p>
            <a:r>
              <a:rPr lang="el-GR" sz="3200" dirty="0"/>
              <a:t>Κυκλωματική Υλοποίηση</a:t>
            </a:r>
            <a:br>
              <a:rPr lang="el-GR" sz="3200" dirty="0"/>
            </a:br>
            <a:endParaRPr lang="el-GR" sz="3200" dirty="0"/>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2B3B056-2674-5996-49C6-D5D204654159}"/>
              </a:ext>
            </a:extLst>
          </p:cNvPr>
          <p:cNvSpPr>
            <a:spLocks noGrp="1"/>
          </p:cNvSpPr>
          <p:nvPr>
            <p:ph type="sldNum" sz="quarter" idx="12"/>
          </p:nvPr>
        </p:nvSpPr>
        <p:spPr>
          <a:xfrm>
            <a:off x="8610600" y="6356350"/>
            <a:ext cx="2743200" cy="365125"/>
          </a:xfrm>
        </p:spPr>
        <p:txBody>
          <a:bodyPr>
            <a:normAutofit/>
          </a:bodyPr>
          <a:lstStyle/>
          <a:p>
            <a:pPr>
              <a:spcAft>
                <a:spcPts val="600"/>
              </a:spcAft>
            </a:pPr>
            <a:fld id="{01828FF2-0A11-4D10-B5F9-F7A6AD5BFD34}" type="slidenum">
              <a:rPr lang="el-GR" smtClean="0"/>
              <a:pPr>
                <a:spcAft>
                  <a:spcPts val="600"/>
                </a:spcAft>
              </a:pPr>
              <a:t>5</a:t>
            </a:fld>
            <a:endParaRPr lang="el-GR"/>
          </a:p>
        </p:txBody>
      </p:sp>
      <p:pic>
        <p:nvPicPr>
          <p:cNvPr id="8" name="Picture 7">
            <a:extLst>
              <a:ext uri="{FF2B5EF4-FFF2-40B4-BE49-F238E27FC236}">
                <a16:creationId xmlns:a16="http://schemas.microsoft.com/office/drawing/2014/main" id="{EC490947-FB0E-2CB9-FBDD-CF7EB2CC62B2}"/>
              </a:ext>
            </a:extLst>
          </p:cNvPr>
          <p:cNvPicPr>
            <a:picLocks noChangeAspect="1"/>
          </p:cNvPicPr>
          <p:nvPr/>
        </p:nvPicPr>
        <p:blipFill>
          <a:blip r:embed="rId2"/>
          <a:stretch>
            <a:fillRect/>
          </a:stretch>
        </p:blipFill>
        <p:spPr>
          <a:xfrm>
            <a:off x="322326" y="1782011"/>
            <a:ext cx="5772150" cy="2962275"/>
          </a:xfrm>
          <a:prstGeom prst="rect">
            <a:avLst/>
          </a:prstGeom>
        </p:spPr>
      </p:pic>
      <p:pic>
        <p:nvPicPr>
          <p:cNvPr id="11" name="Picture 10">
            <a:extLst>
              <a:ext uri="{FF2B5EF4-FFF2-40B4-BE49-F238E27FC236}">
                <a16:creationId xmlns:a16="http://schemas.microsoft.com/office/drawing/2014/main" id="{E2907A83-4312-575F-01E5-CBD8FE5DCEB1}"/>
              </a:ext>
            </a:extLst>
          </p:cNvPr>
          <p:cNvPicPr>
            <a:picLocks noChangeAspect="1"/>
          </p:cNvPicPr>
          <p:nvPr/>
        </p:nvPicPr>
        <p:blipFill>
          <a:blip r:embed="rId3"/>
          <a:stretch>
            <a:fillRect/>
          </a:stretch>
        </p:blipFill>
        <p:spPr>
          <a:xfrm>
            <a:off x="6954094" y="3756912"/>
            <a:ext cx="4210050" cy="2524125"/>
          </a:xfrm>
          <a:prstGeom prst="rect">
            <a:avLst/>
          </a:prstGeom>
        </p:spPr>
      </p:pic>
      <p:sp>
        <p:nvSpPr>
          <p:cNvPr id="12" name="TextBox 11">
            <a:extLst>
              <a:ext uri="{FF2B5EF4-FFF2-40B4-BE49-F238E27FC236}">
                <a16:creationId xmlns:a16="http://schemas.microsoft.com/office/drawing/2014/main" id="{9FEC69B3-7197-4B13-0AA7-56F471643D3C}"/>
              </a:ext>
            </a:extLst>
          </p:cNvPr>
          <p:cNvSpPr txBox="1"/>
          <p:nvPr/>
        </p:nvSpPr>
        <p:spPr>
          <a:xfrm>
            <a:off x="6852213" y="2777922"/>
            <a:ext cx="5190792" cy="584775"/>
          </a:xfrm>
          <a:prstGeom prst="rect">
            <a:avLst/>
          </a:prstGeom>
          <a:noFill/>
        </p:spPr>
        <p:txBody>
          <a:bodyPr wrap="square" rtlCol="0">
            <a:spAutoFit/>
          </a:bodyPr>
          <a:lstStyle/>
          <a:p>
            <a:r>
              <a:rPr lang="el-GR" sz="1600" i="1" dirty="0"/>
              <a:t>Σχήμα4:Κατάλληλη τοποθέτηση των 3 ηλεκτροδίων στον εξεταζόμενο</a:t>
            </a:r>
          </a:p>
        </p:txBody>
      </p:sp>
      <p:sp>
        <p:nvSpPr>
          <p:cNvPr id="14" name="TextBox 13">
            <a:extLst>
              <a:ext uri="{FF2B5EF4-FFF2-40B4-BE49-F238E27FC236}">
                <a16:creationId xmlns:a16="http://schemas.microsoft.com/office/drawing/2014/main" id="{1DBA99F0-1F65-BDC5-29BD-56D5C8DDF9FD}"/>
              </a:ext>
            </a:extLst>
          </p:cNvPr>
          <p:cNvSpPr txBox="1"/>
          <p:nvPr/>
        </p:nvSpPr>
        <p:spPr>
          <a:xfrm>
            <a:off x="738494" y="4853343"/>
            <a:ext cx="5190792" cy="584775"/>
          </a:xfrm>
          <a:prstGeom prst="rect">
            <a:avLst/>
          </a:prstGeom>
          <a:noFill/>
        </p:spPr>
        <p:txBody>
          <a:bodyPr wrap="square" rtlCol="0">
            <a:spAutoFit/>
          </a:bodyPr>
          <a:lstStyle/>
          <a:p>
            <a:r>
              <a:rPr lang="el-GR" sz="1600" i="1" dirty="0"/>
              <a:t>Σχήμα3: Η σύνδεση που πραγματοποιήθηκε για τον αισθητήρα</a:t>
            </a:r>
            <a:r>
              <a:rPr lang="en-US" sz="1600" i="1" dirty="0"/>
              <a:t> AD8232 </a:t>
            </a:r>
            <a:r>
              <a:rPr lang="el-GR" sz="1600" i="1" dirty="0"/>
              <a:t>και το </a:t>
            </a:r>
            <a:r>
              <a:rPr lang="en-US" sz="1600" i="1" dirty="0"/>
              <a:t>Arduino UNO</a:t>
            </a:r>
            <a:r>
              <a:rPr lang="el-GR" sz="1600" i="1" dirty="0"/>
              <a:t> </a:t>
            </a:r>
          </a:p>
        </p:txBody>
      </p:sp>
    </p:spTree>
    <p:extLst>
      <p:ext uri="{BB962C8B-B14F-4D97-AF65-F5344CB8AC3E}">
        <p14:creationId xmlns:p14="http://schemas.microsoft.com/office/powerpoint/2010/main" val="340464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AD493-FBF4-A8AD-4EB7-01AD1826D996}"/>
              </a:ext>
            </a:extLst>
          </p:cNvPr>
          <p:cNvSpPr>
            <a:spLocks noGrp="1"/>
          </p:cNvSpPr>
          <p:nvPr>
            <p:ph type="title"/>
          </p:nvPr>
        </p:nvSpPr>
        <p:spPr>
          <a:xfrm>
            <a:off x="838200" y="365125"/>
            <a:ext cx="10515600" cy="887603"/>
          </a:xfrm>
        </p:spPr>
        <p:txBody>
          <a:bodyPr>
            <a:noAutofit/>
          </a:bodyPr>
          <a:lstStyle/>
          <a:p>
            <a:r>
              <a:rPr lang="el-GR" sz="3200"/>
              <a:t>Επεξεργασία Ηλεκτροκαρδιογραφήματος</a:t>
            </a:r>
            <a:endParaRPr lang="el-GR" sz="32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E9713E-5E2A-D04D-8A8F-321A63572F5F}"/>
              </a:ext>
            </a:extLst>
          </p:cNvPr>
          <p:cNvSpPr>
            <a:spLocks noGrp="1"/>
          </p:cNvSpPr>
          <p:nvPr>
            <p:ph idx="1"/>
          </p:nvPr>
        </p:nvSpPr>
        <p:spPr>
          <a:xfrm>
            <a:off x="94879" y="2371166"/>
            <a:ext cx="3381968" cy="2194329"/>
          </a:xfrm>
        </p:spPr>
        <p:txBody>
          <a:bodyPr>
            <a:normAutofit/>
          </a:bodyPr>
          <a:lstStyle/>
          <a:p>
            <a:pPr marL="0" indent="0">
              <a:buNone/>
            </a:pPr>
            <a:r>
              <a:rPr lang="el-GR" sz="1600" dirty="0"/>
              <a:t>Από το ΗΚΓ περνάει 2 ειδών θόρυβος:</a:t>
            </a:r>
          </a:p>
          <a:p>
            <a:r>
              <a:rPr lang="el-GR" sz="1600" dirty="0"/>
              <a:t>από τυχόν κίνηση του ασθενή ή αστάθειες στην αναπνοή του (baseline wandering)</a:t>
            </a:r>
          </a:p>
          <a:p>
            <a:r>
              <a:rPr lang="el-GR" sz="1600" dirty="0"/>
              <a:t>λόγω της γραμμής (powerline noise)</a:t>
            </a:r>
          </a:p>
        </p:txBody>
      </p:sp>
      <p:sp>
        <p:nvSpPr>
          <p:cNvPr id="4" name="Slide Number Placeholder 3">
            <a:extLst>
              <a:ext uri="{FF2B5EF4-FFF2-40B4-BE49-F238E27FC236}">
                <a16:creationId xmlns:a16="http://schemas.microsoft.com/office/drawing/2014/main" id="{CA54FAFD-9A82-A71F-168B-27938009D658}"/>
              </a:ext>
            </a:extLst>
          </p:cNvPr>
          <p:cNvSpPr>
            <a:spLocks noGrp="1"/>
          </p:cNvSpPr>
          <p:nvPr>
            <p:ph type="sldNum" sz="quarter" idx="12"/>
          </p:nvPr>
        </p:nvSpPr>
        <p:spPr>
          <a:xfrm>
            <a:off x="8610600" y="6356350"/>
            <a:ext cx="2743200" cy="365125"/>
          </a:xfrm>
        </p:spPr>
        <p:txBody>
          <a:bodyPr>
            <a:normAutofit/>
          </a:bodyPr>
          <a:lstStyle/>
          <a:p>
            <a:pPr>
              <a:spcAft>
                <a:spcPts val="600"/>
              </a:spcAft>
            </a:pPr>
            <a:fld id="{01828FF2-0A11-4D10-B5F9-F7A6AD5BFD34}" type="slidenum">
              <a:rPr lang="el-GR" smtClean="0"/>
              <a:pPr>
                <a:spcAft>
                  <a:spcPts val="600"/>
                </a:spcAft>
              </a:pPr>
              <a:t>6</a:t>
            </a:fld>
            <a:endParaRPr lang="el-GR"/>
          </a:p>
        </p:txBody>
      </p:sp>
      <p:pic>
        <p:nvPicPr>
          <p:cNvPr id="6" name="Picture 5">
            <a:extLst>
              <a:ext uri="{FF2B5EF4-FFF2-40B4-BE49-F238E27FC236}">
                <a16:creationId xmlns:a16="http://schemas.microsoft.com/office/drawing/2014/main" id="{0CD199A6-D4F8-2AA1-DF1F-02506F55CD5E}"/>
              </a:ext>
            </a:extLst>
          </p:cNvPr>
          <p:cNvPicPr>
            <a:picLocks noChangeAspect="1"/>
          </p:cNvPicPr>
          <p:nvPr/>
        </p:nvPicPr>
        <p:blipFill>
          <a:blip r:embed="rId2"/>
          <a:stretch>
            <a:fillRect/>
          </a:stretch>
        </p:blipFill>
        <p:spPr>
          <a:xfrm>
            <a:off x="3402418" y="1976080"/>
            <a:ext cx="8694703" cy="2455581"/>
          </a:xfrm>
          <a:prstGeom prst="rect">
            <a:avLst/>
          </a:prstGeom>
        </p:spPr>
      </p:pic>
      <p:sp>
        <p:nvSpPr>
          <p:cNvPr id="7" name="TextBox 6">
            <a:extLst>
              <a:ext uri="{FF2B5EF4-FFF2-40B4-BE49-F238E27FC236}">
                <a16:creationId xmlns:a16="http://schemas.microsoft.com/office/drawing/2014/main" id="{2BD201DE-86FC-495E-FAB3-3B2A8ECB3D80}"/>
              </a:ext>
            </a:extLst>
          </p:cNvPr>
          <p:cNvSpPr txBox="1"/>
          <p:nvPr/>
        </p:nvSpPr>
        <p:spPr>
          <a:xfrm>
            <a:off x="967563" y="4860000"/>
            <a:ext cx="5592726" cy="1569660"/>
          </a:xfrm>
          <a:prstGeom prst="rect">
            <a:avLst/>
          </a:prstGeom>
          <a:noFill/>
        </p:spPr>
        <p:txBody>
          <a:bodyPr wrap="square" rtlCol="0">
            <a:spAutoFit/>
          </a:bodyPr>
          <a:lstStyle/>
          <a:p>
            <a:pPr marL="0" indent="0">
              <a:buNone/>
            </a:pPr>
            <a:r>
              <a:rPr lang="el-GR" sz="1600" dirty="0"/>
              <a:t>Για την αφαίρεση αυτών χρησιμοποιήθηκαν φίλτρα </a:t>
            </a:r>
            <a:r>
              <a:rPr lang="en-US" sz="1600" dirty="0"/>
              <a:t>Butterworth </a:t>
            </a:r>
            <a:r>
              <a:rPr lang="el-GR" sz="1600" dirty="0"/>
              <a:t>2</a:t>
            </a:r>
            <a:r>
              <a:rPr lang="el-GR" sz="1600" baseline="30000" dirty="0"/>
              <a:t>ης</a:t>
            </a:r>
            <a:r>
              <a:rPr lang="el-GR" sz="1600" dirty="0"/>
              <a:t> τάξης:</a:t>
            </a:r>
          </a:p>
          <a:p>
            <a:pPr marL="285750" indent="-285750">
              <a:buFont typeface="Arial" panose="020B0604020202020204" pitchFamily="34" charset="0"/>
              <a:buChar char="•"/>
            </a:pPr>
            <a:r>
              <a:rPr lang="el-GR" sz="1600" dirty="0"/>
              <a:t>υψηλοπερατό που αποκόπτει τις χαμηλές συχνότητες (κάτω από </a:t>
            </a:r>
            <a:r>
              <a:rPr lang="el-GR" sz="1600" i="1" dirty="0"/>
              <a:t>0,15Ηz</a:t>
            </a:r>
            <a:r>
              <a:rPr lang="el-GR" sz="1600" dirty="0"/>
              <a:t>)</a:t>
            </a:r>
          </a:p>
          <a:p>
            <a:pPr marL="285750" indent="-285750">
              <a:buFont typeface="Arial" panose="020B0604020202020204" pitchFamily="34" charset="0"/>
              <a:buChar char="•"/>
            </a:pPr>
            <a:r>
              <a:rPr lang="el-GR" sz="1600" dirty="0"/>
              <a:t>ζώνης αποκοπής (</a:t>
            </a:r>
            <a:r>
              <a:rPr lang="el-GR" sz="1600" i="1" dirty="0"/>
              <a:t>48-52</a:t>
            </a:r>
            <a:r>
              <a:rPr lang="en-US" sz="1600" i="1" dirty="0"/>
              <a:t>Hz</a:t>
            </a:r>
            <a:r>
              <a:rPr lang="en-US" sz="1600" dirty="0"/>
              <a:t>) </a:t>
            </a:r>
            <a:r>
              <a:rPr lang="el-GR" sz="1600" dirty="0"/>
              <a:t>αφού η συχνότητα της γραμμής τροφοδοσίας έιναι γύρω στα </a:t>
            </a:r>
            <a:r>
              <a:rPr lang="el-GR" sz="1600" i="1" dirty="0"/>
              <a:t>50Hz</a:t>
            </a:r>
            <a:endParaRPr lang="el-GR" sz="2400" i="1" dirty="0"/>
          </a:p>
        </p:txBody>
      </p:sp>
      <p:sp>
        <p:nvSpPr>
          <p:cNvPr id="8" name="TextBox 7">
            <a:extLst>
              <a:ext uri="{FF2B5EF4-FFF2-40B4-BE49-F238E27FC236}">
                <a16:creationId xmlns:a16="http://schemas.microsoft.com/office/drawing/2014/main" id="{EFDE0253-09F1-5DD3-5938-71686CF03533}"/>
              </a:ext>
            </a:extLst>
          </p:cNvPr>
          <p:cNvSpPr txBox="1"/>
          <p:nvPr/>
        </p:nvSpPr>
        <p:spPr>
          <a:xfrm>
            <a:off x="4329058" y="4372561"/>
            <a:ext cx="7653836" cy="307777"/>
          </a:xfrm>
          <a:prstGeom prst="rect">
            <a:avLst/>
          </a:prstGeom>
          <a:noFill/>
        </p:spPr>
        <p:txBody>
          <a:bodyPr wrap="square" rtlCol="0">
            <a:spAutoFit/>
          </a:bodyPr>
          <a:lstStyle/>
          <a:p>
            <a:r>
              <a:rPr lang="el-GR" sz="1400" i="1" dirty="0"/>
              <a:t>Σχήμα4: Λήψη σήματος από την συσκευή και φιλτράρισμα, ενώ παράλληλα αποθηκεύται σε αρχείο.</a:t>
            </a:r>
          </a:p>
        </p:txBody>
      </p:sp>
    </p:spTree>
    <p:extLst>
      <p:ext uri="{BB962C8B-B14F-4D97-AF65-F5344CB8AC3E}">
        <p14:creationId xmlns:p14="http://schemas.microsoft.com/office/powerpoint/2010/main" val="110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0AC7F-C782-AB6E-6F66-CDF094FB11DA}"/>
              </a:ext>
            </a:extLst>
          </p:cNvPr>
          <p:cNvSpPr>
            <a:spLocks noGrp="1"/>
          </p:cNvSpPr>
          <p:nvPr>
            <p:ph type="title"/>
          </p:nvPr>
        </p:nvSpPr>
        <p:spPr>
          <a:xfrm>
            <a:off x="838200" y="365125"/>
            <a:ext cx="10515600" cy="1078525"/>
          </a:xfrm>
        </p:spPr>
        <p:txBody>
          <a:bodyPr>
            <a:normAutofit/>
          </a:bodyPr>
          <a:lstStyle/>
          <a:p>
            <a:r>
              <a:rPr lang="el-GR" sz="3200" dirty="0"/>
              <a:t>Εξαγωγή παραμέτρων </a:t>
            </a:r>
            <a:r>
              <a:rPr lang="en-US" sz="3200" dirty="0"/>
              <a:t>HRV</a:t>
            </a:r>
            <a:br>
              <a:rPr lang="el-GR" sz="3200" dirty="0"/>
            </a:br>
            <a:endParaRPr lang="el-GR" sz="32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A7EDC4-9657-BB7C-0A12-022FCF422C92}"/>
              </a:ext>
            </a:extLst>
          </p:cNvPr>
          <p:cNvSpPr>
            <a:spLocks noGrp="1"/>
          </p:cNvSpPr>
          <p:nvPr>
            <p:ph idx="1"/>
          </p:nvPr>
        </p:nvSpPr>
        <p:spPr>
          <a:xfrm>
            <a:off x="838200" y="1929384"/>
            <a:ext cx="5128851" cy="4251960"/>
          </a:xfrm>
        </p:spPr>
        <p:txBody>
          <a:bodyPr>
            <a:normAutofit/>
          </a:bodyPr>
          <a:lstStyle/>
          <a:p>
            <a:pPr marL="0" indent="0">
              <a:buNone/>
            </a:pPr>
            <a:r>
              <a:rPr lang="el-GR" sz="1600" dirty="0"/>
              <a:t>Με την βοήθεια της βιβλιοθήκης </a:t>
            </a:r>
            <a:r>
              <a:rPr lang="en-US" sz="1600" i="1" dirty="0"/>
              <a:t>LabVIEW Biomedical Toolkit</a:t>
            </a:r>
            <a:r>
              <a:rPr lang="el-GR" sz="1600" i="1" dirty="0"/>
              <a:t> </a:t>
            </a:r>
            <a:r>
              <a:rPr lang="el-GR" sz="1600" dirty="0"/>
              <a:t>καταφέραμε να εξάγουμε παραμέτρους όπως τα:</a:t>
            </a:r>
          </a:p>
          <a:p>
            <a:r>
              <a:rPr lang="en-US" sz="1600" i="1" dirty="0"/>
              <a:t>NN50</a:t>
            </a:r>
          </a:p>
          <a:p>
            <a:r>
              <a:rPr lang="en-US" sz="1600" i="1" dirty="0"/>
              <a:t>pNN50</a:t>
            </a:r>
          </a:p>
          <a:p>
            <a:r>
              <a:rPr lang="en-US" sz="1600" i="1" dirty="0"/>
              <a:t>RMSSD</a:t>
            </a:r>
          </a:p>
          <a:p>
            <a:r>
              <a:rPr lang="en-US" sz="1600" i="1" dirty="0"/>
              <a:t>SD1/SD2</a:t>
            </a:r>
          </a:p>
          <a:p>
            <a:r>
              <a:rPr lang="en-US" sz="1600" i="1" dirty="0"/>
              <a:t>HF/LF </a:t>
            </a:r>
            <a:endParaRPr lang="el-GR" sz="1600" i="1" dirty="0"/>
          </a:p>
          <a:p>
            <a:pPr marL="0" indent="0">
              <a:buNone/>
            </a:pPr>
            <a:r>
              <a:rPr lang="el-GR" sz="1600" dirty="0"/>
              <a:t>Έχοντας αυτά τα στοιχεία κάποιος, καθίσταται πολύ πιο εύκολο να αποφανθεί</a:t>
            </a:r>
            <a:r>
              <a:rPr lang="en-US" sz="1600" dirty="0"/>
              <a:t> </a:t>
            </a:r>
            <a:r>
              <a:rPr lang="el-GR" sz="1600" dirty="0"/>
              <a:t>κάποιος για την αξιολόγηση του αυτόνομου νευρικού συστήματος, των επιπέδων άγχους και της συνολικής καρδιαγγειακής υγείας</a:t>
            </a:r>
          </a:p>
        </p:txBody>
      </p:sp>
      <p:sp>
        <p:nvSpPr>
          <p:cNvPr id="4" name="Slide Number Placeholder 3">
            <a:extLst>
              <a:ext uri="{FF2B5EF4-FFF2-40B4-BE49-F238E27FC236}">
                <a16:creationId xmlns:a16="http://schemas.microsoft.com/office/drawing/2014/main" id="{389208E3-DDA7-554B-2B0D-70525F69D525}"/>
              </a:ext>
            </a:extLst>
          </p:cNvPr>
          <p:cNvSpPr>
            <a:spLocks noGrp="1"/>
          </p:cNvSpPr>
          <p:nvPr>
            <p:ph type="sldNum" sz="quarter" idx="12"/>
          </p:nvPr>
        </p:nvSpPr>
        <p:spPr>
          <a:xfrm>
            <a:off x="8790716" y="6427174"/>
            <a:ext cx="2743200" cy="365125"/>
          </a:xfrm>
        </p:spPr>
        <p:txBody>
          <a:bodyPr>
            <a:normAutofit/>
          </a:bodyPr>
          <a:lstStyle/>
          <a:p>
            <a:pPr>
              <a:spcAft>
                <a:spcPts val="600"/>
              </a:spcAft>
            </a:pPr>
            <a:fld id="{01828FF2-0A11-4D10-B5F9-F7A6AD5BFD34}" type="slidenum">
              <a:rPr lang="el-GR" smtClean="0"/>
              <a:pPr>
                <a:spcAft>
                  <a:spcPts val="600"/>
                </a:spcAft>
              </a:pPr>
              <a:t>7</a:t>
            </a:fld>
            <a:endParaRPr lang="el-GR" dirty="0"/>
          </a:p>
        </p:txBody>
      </p:sp>
      <p:pic>
        <p:nvPicPr>
          <p:cNvPr id="6" name="Picture 5">
            <a:extLst>
              <a:ext uri="{FF2B5EF4-FFF2-40B4-BE49-F238E27FC236}">
                <a16:creationId xmlns:a16="http://schemas.microsoft.com/office/drawing/2014/main" id="{2CE84269-74EC-2460-4A02-F3933636ECE0}"/>
              </a:ext>
            </a:extLst>
          </p:cNvPr>
          <p:cNvPicPr>
            <a:picLocks noChangeAspect="1"/>
          </p:cNvPicPr>
          <p:nvPr/>
        </p:nvPicPr>
        <p:blipFill>
          <a:blip r:embed="rId2"/>
          <a:stretch>
            <a:fillRect/>
          </a:stretch>
        </p:blipFill>
        <p:spPr>
          <a:xfrm>
            <a:off x="6094476" y="1782218"/>
            <a:ext cx="5392480" cy="2677609"/>
          </a:xfrm>
          <a:prstGeom prst="rect">
            <a:avLst/>
          </a:prstGeom>
        </p:spPr>
      </p:pic>
      <p:pic>
        <p:nvPicPr>
          <p:cNvPr id="8" name="Picture 7">
            <a:extLst>
              <a:ext uri="{FF2B5EF4-FFF2-40B4-BE49-F238E27FC236}">
                <a16:creationId xmlns:a16="http://schemas.microsoft.com/office/drawing/2014/main" id="{654455C0-F317-8677-347C-6D1E344022C6}"/>
              </a:ext>
            </a:extLst>
          </p:cNvPr>
          <p:cNvPicPr>
            <a:picLocks noChangeAspect="1"/>
          </p:cNvPicPr>
          <p:nvPr/>
        </p:nvPicPr>
        <p:blipFill>
          <a:blip r:embed="rId3"/>
          <a:stretch>
            <a:fillRect/>
          </a:stretch>
        </p:blipFill>
        <p:spPr>
          <a:xfrm>
            <a:off x="5730960" y="3693040"/>
            <a:ext cx="3059756" cy="2826632"/>
          </a:xfrm>
          <a:prstGeom prst="rect">
            <a:avLst/>
          </a:prstGeom>
        </p:spPr>
      </p:pic>
      <p:sp>
        <p:nvSpPr>
          <p:cNvPr id="10" name="TextBox 9">
            <a:extLst>
              <a:ext uri="{FF2B5EF4-FFF2-40B4-BE49-F238E27FC236}">
                <a16:creationId xmlns:a16="http://schemas.microsoft.com/office/drawing/2014/main" id="{6A1D4CC6-084D-7468-B999-3742E0703487}"/>
              </a:ext>
            </a:extLst>
          </p:cNvPr>
          <p:cNvSpPr txBox="1"/>
          <p:nvPr/>
        </p:nvSpPr>
        <p:spPr>
          <a:xfrm>
            <a:off x="5519905" y="3140483"/>
            <a:ext cx="3270811" cy="523220"/>
          </a:xfrm>
          <a:prstGeom prst="rect">
            <a:avLst/>
          </a:prstGeom>
          <a:noFill/>
        </p:spPr>
        <p:txBody>
          <a:bodyPr wrap="square" rtlCol="0">
            <a:spAutoFit/>
          </a:bodyPr>
          <a:lstStyle/>
          <a:p>
            <a:r>
              <a:rPr lang="el-GR" sz="1400" i="1" dirty="0"/>
              <a:t>Σχήμα5: Υπολογισμός </a:t>
            </a:r>
            <a:r>
              <a:rPr lang="en-US" sz="1400" i="1" dirty="0"/>
              <a:t>FFT spectrum</a:t>
            </a:r>
            <a:r>
              <a:rPr lang="el-GR" sz="1400" i="1" dirty="0"/>
              <a:t> για το σύνολο των </a:t>
            </a:r>
            <a:r>
              <a:rPr lang="en-US" sz="1400" i="1" dirty="0"/>
              <a:t>RR intervals.</a:t>
            </a:r>
            <a:endParaRPr lang="el-GR" sz="1400" i="1" dirty="0"/>
          </a:p>
        </p:txBody>
      </p:sp>
      <p:sp>
        <p:nvSpPr>
          <p:cNvPr id="12" name="TextBox 11">
            <a:extLst>
              <a:ext uri="{FF2B5EF4-FFF2-40B4-BE49-F238E27FC236}">
                <a16:creationId xmlns:a16="http://schemas.microsoft.com/office/drawing/2014/main" id="{F3E9FD14-6968-B246-65BA-F4E530ECC7A2}"/>
              </a:ext>
            </a:extLst>
          </p:cNvPr>
          <p:cNvSpPr txBox="1"/>
          <p:nvPr/>
        </p:nvSpPr>
        <p:spPr>
          <a:xfrm>
            <a:off x="8790716" y="6085333"/>
            <a:ext cx="3270811" cy="307777"/>
          </a:xfrm>
          <a:prstGeom prst="rect">
            <a:avLst/>
          </a:prstGeom>
          <a:noFill/>
        </p:spPr>
        <p:txBody>
          <a:bodyPr wrap="square" rtlCol="0">
            <a:spAutoFit/>
          </a:bodyPr>
          <a:lstStyle/>
          <a:p>
            <a:r>
              <a:rPr lang="el-GR" sz="1400" i="1" dirty="0"/>
              <a:t>Σχήμα</a:t>
            </a:r>
            <a:r>
              <a:rPr lang="en-US" sz="1400" i="1" dirty="0"/>
              <a:t>6</a:t>
            </a:r>
            <a:r>
              <a:rPr lang="el-GR" sz="1400" i="1" dirty="0"/>
              <a:t>: Υπολογισμός </a:t>
            </a:r>
            <a:r>
              <a:rPr lang="en-US" sz="1400" i="1" dirty="0"/>
              <a:t>HRV</a:t>
            </a:r>
            <a:r>
              <a:rPr lang="el-GR" sz="1400" i="1" dirty="0"/>
              <a:t> στατιστικών.</a:t>
            </a:r>
          </a:p>
        </p:txBody>
      </p:sp>
    </p:spTree>
    <p:extLst>
      <p:ext uri="{BB962C8B-B14F-4D97-AF65-F5344CB8AC3E}">
        <p14:creationId xmlns:p14="http://schemas.microsoft.com/office/powerpoint/2010/main" val="421954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93A70-25B6-3B6E-A4D4-46F954BAA08A}"/>
              </a:ext>
            </a:extLst>
          </p:cNvPr>
          <p:cNvSpPr>
            <a:spLocks noGrp="1"/>
          </p:cNvSpPr>
          <p:nvPr>
            <p:ph type="title"/>
          </p:nvPr>
        </p:nvSpPr>
        <p:spPr>
          <a:xfrm>
            <a:off x="838200" y="365125"/>
            <a:ext cx="10515600" cy="1325563"/>
          </a:xfrm>
        </p:spPr>
        <p:txBody>
          <a:bodyPr>
            <a:normAutofit/>
          </a:bodyPr>
          <a:lstStyle/>
          <a:p>
            <a:r>
              <a:rPr lang="el-GR" sz="3200" dirty="0"/>
              <a:t>Περιβάλλον Διεπαφής Χρήστη</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D97075-46AE-72B0-7FF1-BFB225F88A8C}"/>
              </a:ext>
            </a:extLst>
          </p:cNvPr>
          <p:cNvSpPr>
            <a:spLocks noGrp="1"/>
          </p:cNvSpPr>
          <p:nvPr>
            <p:ph idx="1"/>
          </p:nvPr>
        </p:nvSpPr>
        <p:spPr>
          <a:xfrm>
            <a:off x="838200" y="1929384"/>
            <a:ext cx="10515600" cy="4251960"/>
          </a:xfrm>
        </p:spPr>
        <p:txBody>
          <a:bodyPr>
            <a:normAutofit/>
          </a:bodyPr>
          <a:lstStyle/>
          <a:p>
            <a:pPr marL="0" indent="0">
              <a:buNone/>
            </a:pPr>
            <a:r>
              <a:rPr lang="el-GR" sz="2200" dirty="0"/>
              <a:t>Ο χρήστης έχει την δυνατότητα σε πραγματικό χρόνο να βλέπει το ΗΚΓ του καθώς και αυτά που προκύπτουν μετά από τον θόρυβο</a:t>
            </a:r>
          </a:p>
        </p:txBody>
      </p:sp>
      <p:sp>
        <p:nvSpPr>
          <p:cNvPr id="4" name="Slide Number Placeholder 3">
            <a:extLst>
              <a:ext uri="{FF2B5EF4-FFF2-40B4-BE49-F238E27FC236}">
                <a16:creationId xmlns:a16="http://schemas.microsoft.com/office/drawing/2014/main" id="{FF136EC1-ADAC-7105-C98A-38D2CDD1623F}"/>
              </a:ext>
            </a:extLst>
          </p:cNvPr>
          <p:cNvSpPr>
            <a:spLocks noGrp="1"/>
          </p:cNvSpPr>
          <p:nvPr>
            <p:ph type="sldNum" sz="quarter" idx="12"/>
          </p:nvPr>
        </p:nvSpPr>
        <p:spPr>
          <a:xfrm>
            <a:off x="8610600" y="6356350"/>
            <a:ext cx="2743200" cy="365125"/>
          </a:xfrm>
        </p:spPr>
        <p:txBody>
          <a:bodyPr>
            <a:normAutofit/>
          </a:bodyPr>
          <a:lstStyle/>
          <a:p>
            <a:pPr>
              <a:spcAft>
                <a:spcPts val="600"/>
              </a:spcAft>
            </a:pPr>
            <a:fld id="{01828FF2-0A11-4D10-B5F9-F7A6AD5BFD34}" type="slidenum">
              <a:rPr lang="el-GR" smtClean="0"/>
              <a:pPr>
                <a:spcAft>
                  <a:spcPts val="600"/>
                </a:spcAft>
              </a:pPr>
              <a:t>8</a:t>
            </a:fld>
            <a:endParaRPr lang="el-GR"/>
          </a:p>
        </p:txBody>
      </p:sp>
      <p:pic>
        <p:nvPicPr>
          <p:cNvPr id="6" name="Picture 5">
            <a:extLst>
              <a:ext uri="{FF2B5EF4-FFF2-40B4-BE49-F238E27FC236}">
                <a16:creationId xmlns:a16="http://schemas.microsoft.com/office/drawing/2014/main" id="{0A610830-6C26-4FA8-CBD9-53C8CC773E96}"/>
              </a:ext>
            </a:extLst>
          </p:cNvPr>
          <p:cNvPicPr>
            <a:picLocks noChangeAspect="1"/>
          </p:cNvPicPr>
          <p:nvPr/>
        </p:nvPicPr>
        <p:blipFill rotWithShape="1">
          <a:blip r:embed="rId2"/>
          <a:srcRect r="3212"/>
          <a:stretch/>
        </p:blipFill>
        <p:spPr>
          <a:xfrm>
            <a:off x="2243560" y="2838023"/>
            <a:ext cx="7738640" cy="3577044"/>
          </a:xfrm>
          <a:prstGeom prst="rect">
            <a:avLst/>
          </a:prstGeom>
        </p:spPr>
      </p:pic>
    </p:spTree>
    <p:extLst>
      <p:ext uri="{BB962C8B-B14F-4D97-AF65-F5344CB8AC3E}">
        <p14:creationId xmlns:p14="http://schemas.microsoft.com/office/powerpoint/2010/main" val="305422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CF9F4-90F3-6977-FEC0-D9D0098BD13C}"/>
              </a:ext>
            </a:extLst>
          </p:cNvPr>
          <p:cNvSpPr>
            <a:spLocks noGrp="1"/>
          </p:cNvSpPr>
          <p:nvPr>
            <p:ph idx="1"/>
          </p:nvPr>
        </p:nvSpPr>
        <p:spPr>
          <a:xfrm>
            <a:off x="340489" y="214489"/>
            <a:ext cx="11454114" cy="494304"/>
          </a:xfrm>
        </p:spPr>
        <p:txBody>
          <a:bodyPr>
            <a:noAutofit/>
          </a:bodyPr>
          <a:lstStyle/>
          <a:p>
            <a:pPr marL="0" indent="0">
              <a:buNone/>
            </a:pPr>
            <a:r>
              <a:rPr lang="el-GR" sz="1600" dirty="0"/>
              <a:t>Ύστερα, πατώντας το κουμπί </a:t>
            </a:r>
            <a:r>
              <a:rPr lang="en-US" sz="1600" dirty="0"/>
              <a:t>Analyze </a:t>
            </a:r>
            <a:r>
              <a:rPr lang="el-GR" sz="1600" dirty="0"/>
              <a:t>σταματά η διαδικασία εγγραφής σήματος και προχωράει σε ανάλυση,απεικόνιση των αποτελεσμάτων σε γραφικές παραστάσεις.</a:t>
            </a:r>
          </a:p>
        </p:txBody>
      </p:sp>
      <p:sp>
        <p:nvSpPr>
          <p:cNvPr id="4" name="Slide Number Placeholder 3">
            <a:extLst>
              <a:ext uri="{FF2B5EF4-FFF2-40B4-BE49-F238E27FC236}">
                <a16:creationId xmlns:a16="http://schemas.microsoft.com/office/drawing/2014/main" id="{7F91A9D3-3C6B-3AC2-07DA-D38717795B0D}"/>
              </a:ext>
            </a:extLst>
          </p:cNvPr>
          <p:cNvSpPr>
            <a:spLocks noGrp="1"/>
          </p:cNvSpPr>
          <p:nvPr>
            <p:ph type="sldNum" sz="quarter" idx="12"/>
          </p:nvPr>
        </p:nvSpPr>
        <p:spPr/>
        <p:txBody>
          <a:bodyPr/>
          <a:lstStyle/>
          <a:p>
            <a:fld id="{01828FF2-0A11-4D10-B5F9-F7A6AD5BFD34}" type="slidenum">
              <a:rPr lang="el-GR" smtClean="0"/>
              <a:t>9</a:t>
            </a:fld>
            <a:endParaRPr lang="el-GR"/>
          </a:p>
        </p:txBody>
      </p:sp>
      <p:pic>
        <p:nvPicPr>
          <p:cNvPr id="6" name="Picture 5">
            <a:extLst>
              <a:ext uri="{FF2B5EF4-FFF2-40B4-BE49-F238E27FC236}">
                <a16:creationId xmlns:a16="http://schemas.microsoft.com/office/drawing/2014/main" id="{FF8F7B80-23D3-8280-4946-021BEF622156}"/>
              </a:ext>
            </a:extLst>
          </p:cNvPr>
          <p:cNvPicPr>
            <a:picLocks noChangeAspect="1"/>
          </p:cNvPicPr>
          <p:nvPr/>
        </p:nvPicPr>
        <p:blipFill>
          <a:blip r:embed="rId2"/>
          <a:stretch>
            <a:fillRect/>
          </a:stretch>
        </p:blipFill>
        <p:spPr>
          <a:xfrm>
            <a:off x="415211" y="759960"/>
            <a:ext cx="3731488" cy="2617872"/>
          </a:xfrm>
          <a:prstGeom prst="rect">
            <a:avLst/>
          </a:prstGeom>
        </p:spPr>
      </p:pic>
      <p:pic>
        <p:nvPicPr>
          <p:cNvPr id="8" name="Picture 7">
            <a:extLst>
              <a:ext uri="{FF2B5EF4-FFF2-40B4-BE49-F238E27FC236}">
                <a16:creationId xmlns:a16="http://schemas.microsoft.com/office/drawing/2014/main" id="{A598A698-4B49-F7FD-1F72-25523FB62F07}"/>
              </a:ext>
            </a:extLst>
          </p:cNvPr>
          <p:cNvPicPr>
            <a:picLocks noChangeAspect="1"/>
          </p:cNvPicPr>
          <p:nvPr/>
        </p:nvPicPr>
        <p:blipFill>
          <a:blip r:embed="rId3"/>
          <a:stretch>
            <a:fillRect/>
          </a:stretch>
        </p:blipFill>
        <p:spPr>
          <a:xfrm>
            <a:off x="5545969" y="626082"/>
            <a:ext cx="3765028" cy="2617871"/>
          </a:xfrm>
          <a:prstGeom prst="rect">
            <a:avLst/>
          </a:prstGeom>
        </p:spPr>
      </p:pic>
      <p:pic>
        <p:nvPicPr>
          <p:cNvPr id="12" name="Picture 11">
            <a:extLst>
              <a:ext uri="{FF2B5EF4-FFF2-40B4-BE49-F238E27FC236}">
                <a16:creationId xmlns:a16="http://schemas.microsoft.com/office/drawing/2014/main" id="{E977A42E-E789-1198-014E-60E4CE5E28F8}"/>
              </a:ext>
            </a:extLst>
          </p:cNvPr>
          <p:cNvPicPr>
            <a:picLocks noChangeAspect="1"/>
          </p:cNvPicPr>
          <p:nvPr/>
        </p:nvPicPr>
        <p:blipFill>
          <a:blip r:embed="rId4"/>
          <a:stretch>
            <a:fillRect/>
          </a:stretch>
        </p:blipFill>
        <p:spPr>
          <a:xfrm>
            <a:off x="1855653" y="3711965"/>
            <a:ext cx="3815045" cy="2644385"/>
          </a:xfrm>
          <a:prstGeom prst="rect">
            <a:avLst/>
          </a:prstGeom>
        </p:spPr>
      </p:pic>
      <p:pic>
        <p:nvPicPr>
          <p:cNvPr id="14" name="Picture 13">
            <a:extLst>
              <a:ext uri="{FF2B5EF4-FFF2-40B4-BE49-F238E27FC236}">
                <a16:creationId xmlns:a16="http://schemas.microsoft.com/office/drawing/2014/main" id="{48901C8C-C3C2-DC8A-FF84-9AAB1EF345DE}"/>
              </a:ext>
            </a:extLst>
          </p:cNvPr>
          <p:cNvPicPr>
            <a:picLocks noChangeAspect="1"/>
          </p:cNvPicPr>
          <p:nvPr/>
        </p:nvPicPr>
        <p:blipFill>
          <a:blip r:embed="rId5"/>
          <a:stretch>
            <a:fillRect/>
          </a:stretch>
        </p:blipFill>
        <p:spPr>
          <a:xfrm>
            <a:off x="7538754" y="3711965"/>
            <a:ext cx="3815046" cy="2631066"/>
          </a:xfrm>
          <a:prstGeom prst="rect">
            <a:avLst/>
          </a:prstGeom>
        </p:spPr>
      </p:pic>
      <p:sp>
        <p:nvSpPr>
          <p:cNvPr id="15" name="TextBox 14">
            <a:extLst>
              <a:ext uri="{FF2B5EF4-FFF2-40B4-BE49-F238E27FC236}">
                <a16:creationId xmlns:a16="http://schemas.microsoft.com/office/drawing/2014/main" id="{2DE1FAB0-0316-07EE-41C8-523184A756CB}"/>
              </a:ext>
            </a:extLst>
          </p:cNvPr>
          <p:cNvSpPr txBox="1"/>
          <p:nvPr/>
        </p:nvSpPr>
        <p:spPr>
          <a:xfrm>
            <a:off x="319781" y="3347769"/>
            <a:ext cx="3911977" cy="307777"/>
          </a:xfrm>
          <a:prstGeom prst="rect">
            <a:avLst/>
          </a:prstGeom>
          <a:noFill/>
        </p:spPr>
        <p:txBody>
          <a:bodyPr wrap="square" rtlCol="0">
            <a:spAutoFit/>
          </a:bodyPr>
          <a:lstStyle/>
          <a:p>
            <a:r>
              <a:rPr lang="el-GR" sz="1400" i="1" dirty="0"/>
              <a:t>Σχήμα7: Στατιστικά ΔΚΣ</a:t>
            </a:r>
          </a:p>
        </p:txBody>
      </p:sp>
      <p:sp>
        <p:nvSpPr>
          <p:cNvPr id="16" name="TextBox 15">
            <a:extLst>
              <a:ext uri="{FF2B5EF4-FFF2-40B4-BE49-F238E27FC236}">
                <a16:creationId xmlns:a16="http://schemas.microsoft.com/office/drawing/2014/main" id="{3A55E6B2-79D9-5DFA-CBD8-F726F99D5E29}"/>
              </a:ext>
            </a:extLst>
          </p:cNvPr>
          <p:cNvSpPr txBox="1"/>
          <p:nvPr/>
        </p:nvSpPr>
        <p:spPr>
          <a:xfrm>
            <a:off x="5472494" y="3222090"/>
            <a:ext cx="3911977" cy="307777"/>
          </a:xfrm>
          <a:prstGeom prst="rect">
            <a:avLst/>
          </a:prstGeom>
          <a:noFill/>
        </p:spPr>
        <p:txBody>
          <a:bodyPr wrap="square" rtlCol="0">
            <a:spAutoFit/>
          </a:bodyPr>
          <a:lstStyle/>
          <a:p>
            <a:r>
              <a:rPr lang="el-GR" sz="1400" i="1" dirty="0"/>
              <a:t>Σχήμα8: Διάγραμμα Πουανκαρέ</a:t>
            </a:r>
          </a:p>
        </p:txBody>
      </p:sp>
      <p:sp>
        <p:nvSpPr>
          <p:cNvPr id="17" name="TextBox 16">
            <a:extLst>
              <a:ext uri="{FF2B5EF4-FFF2-40B4-BE49-F238E27FC236}">
                <a16:creationId xmlns:a16="http://schemas.microsoft.com/office/drawing/2014/main" id="{510870D2-C960-89C1-EEF6-AAF32E291670}"/>
              </a:ext>
            </a:extLst>
          </p:cNvPr>
          <p:cNvSpPr txBox="1"/>
          <p:nvPr/>
        </p:nvSpPr>
        <p:spPr>
          <a:xfrm>
            <a:off x="1855653" y="6413698"/>
            <a:ext cx="3911977" cy="307777"/>
          </a:xfrm>
          <a:prstGeom prst="rect">
            <a:avLst/>
          </a:prstGeom>
          <a:noFill/>
        </p:spPr>
        <p:txBody>
          <a:bodyPr wrap="square" rtlCol="0">
            <a:spAutoFit/>
          </a:bodyPr>
          <a:lstStyle/>
          <a:p>
            <a:r>
              <a:rPr lang="el-GR" sz="1400" i="1" dirty="0"/>
              <a:t>Σχήμα9: </a:t>
            </a:r>
            <a:r>
              <a:rPr lang="en-US" sz="1400" i="1" dirty="0"/>
              <a:t>FFT spectrum</a:t>
            </a:r>
            <a:endParaRPr lang="el-GR" sz="1400" i="1" dirty="0"/>
          </a:p>
        </p:txBody>
      </p:sp>
      <p:sp>
        <p:nvSpPr>
          <p:cNvPr id="18" name="TextBox 17">
            <a:extLst>
              <a:ext uri="{FF2B5EF4-FFF2-40B4-BE49-F238E27FC236}">
                <a16:creationId xmlns:a16="http://schemas.microsoft.com/office/drawing/2014/main" id="{7B144751-88A9-9691-1F2B-076C994D8027}"/>
              </a:ext>
            </a:extLst>
          </p:cNvPr>
          <p:cNvSpPr txBox="1"/>
          <p:nvPr/>
        </p:nvSpPr>
        <p:spPr>
          <a:xfrm>
            <a:off x="7490288" y="6328424"/>
            <a:ext cx="3911977" cy="307777"/>
          </a:xfrm>
          <a:prstGeom prst="rect">
            <a:avLst/>
          </a:prstGeom>
          <a:noFill/>
        </p:spPr>
        <p:txBody>
          <a:bodyPr wrap="square" rtlCol="0">
            <a:spAutoFit/>
          </a:bodyPr>
          <a:lstStyle/>
          <a:p>
            <a:r>
              <a:rPr lang="el-GR" sz="1400" i="1" dirty="0"/>
              <a:t>Σχήμα</a:t>
            </a:r>
            <a:r>
              <a:rPr lang="en-US" sz="1400" i="1" dirty="0"/>
              <a:t>10</a:t>
            </a:r>
            <a:r>
              <a:rPr lang="el-GR" sz="1400" i="1" dirty="0"/>
              <a:t>: </a:t>
            </a:r>
            <a:r>
              <a:rPr lang="en-US" sz="1400" i="1" dirty="0"/>
              <a:t>AR spectrum</a:t>
            </a:r>
            <a:endParaRPr lang="el-GR" sz="1400" i="1" dirty="0"/>
          </a:p>
        </p:txBody>
      </p:sp>
    </p:spTree>
    <p:extLst>
      <p:ext uri="{BB962C8B-B14F-4D97-AF65-F5344CB8AC3E}">
        <p14:creationId xmlns:p14="http://schemas.microsoft.com/office/powerpoint/2010/main" val="2673037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563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Απεικόνιση Ηλεκτροκαρδιογραφήματος και ανάλυση της Διακύμανσης Καρδιακής Συχνότητας (HRV) με χρήση LabVIEW και Arduino</vt:lpstr>
      <vt:lpstr>Περιεχόμενα παρουσίασης </vt:lpstr>
      <vt:lpstr>Ηλεκτροκαρδιογράφημα &amp; Διακύμανση Καρδιακής Συχνότητας</vt:lpstr>
      <vt:lpstr>Αρχιτεκτονική συστήματος </vt:lpstr>
      <vt:lpstr>Κυκλωματική Υλοποίηση </vt:lpstr>
      <vt:lpstr>Επεξεργασία Ηλεκτροκαρδιογραφήματος</vt:lpstr>
      <vt:lpstr>Εξαγωγή παραμέτρων HRV </vt:lpstr>
      <vt:lpstr>Περιβάλλον Διεπαφής Χρήστη</vt:lpstr>
      <vt:lpstr>PowerPoint Presentation</vt:lpstr>
      <vt:lpstr>Συμπεράσματα και Μελλοντικές προτάσεις</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Απεικόνιση Ηλεκτροκαρδιογραφήματος και ανάλυση της Διακύμανσης καρδιακής Συχνότητας (HRV) με χρήση LabVIEW και Arduino</dc:title>
  <dc:creator>ΜΙΑΟΥΛΗΣ ΔΗΜΗΤΡΙΟΣ</dc:creator>
  <cp:lastModifiedBy>ΜΙΑΟΥΛΗΣ ΔΗΜΗΤΡΙΟΣ</cp:lastModifiedBy>
  <cp:revision>7</cp:revision>
  <dcterms:created xsi:type="dcterms:W3CDTF">2023-07-06T10:09:46Z</dcterms:created>
  <dcterms:modified xsi:type="dcterms:W3CDTF">2023-07-06T12:51:45Z</dcterms:modified>
</cp:coreProperties>
</file>