
<file path=[Content_Types].xml><?xml version="1.0" encoding="utf-8"?>
<Types xmlns="http://schemas.openxmlformats.org/package/2006/content-types">
  <Default Extension="fntdata" ContentType="application/x-fontdata"/>
  <Default Extension="glb" ContentType="model/gltf.binary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8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317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98a9fdc8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898a9fdc8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98a9fdc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98a9fdc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98a9fdc8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98a9fdc8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98a9fdc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98a9fdc8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98a9fdc8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98a9fdc8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98a9fdc8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98a9fdc8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c551488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c551488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98a9fdc8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98a9fdc8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98a9fdc8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98a9fdc8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762117" y="1186087"/>
            <a:ext cx="5348535" cy="9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9.2: Διαχείριση έξυπνων θέσεων στάθμευσης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3275325" y="3129175"/>
            <a:ext cx="5631900" cy="12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dirty="0"/>
              <a:t>Διαδίκτυο των Αντικειμένων (</a:t>
            </a:r>
            <a:r>
              <a:rPr lang="el" b="1" dirty="0"/>
              <a:t>IoT</a:t>
            </a:r>
            <a:r>
              <a:rPr lang="el" dirty="0"/>
              <a:t>)</a:t>
            </a:r>
            <a:endParaRPr dirty="0"/>
          </a:p>
          <a:p>
            <a:pPr marL="457200" lvl="0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Char char="●"/>
            </a:pPr>
            <a:r>
              <a:rPr lang="el" sz="1600" dirty="0">
                <a:latin typeface="Arial"/>
                <a:ea typeface="Arial"/>
                <a:cs typeface="Arial"/>
                <a:sym typeface="Arial"/>
              </a:rPr>
              <a:t>Τάντουλας Ανδρέας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l" sz="1600" dirty="0">
                <a:latin typeface="Arial"/>
                <a:ea typeface="Arial"/>
                <a:cs typeface="Arial"/>
                <a:sym typeface="Arial"/>
              </a:rPr>
              <a:t>1066582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l" sz="1600" dirty="0">
                <a:latin typeface="Arial"/>
                <a:ea typeface="Arial"/>
                <a:cs typeface="Arial"/>
                <a:sym typeface="Arial"/>
              </a:rPr>
              <a:t>Μιαούλης Δημήτριος           1066616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00" y="2703325"/>
            <a:ext cx="1901200" cy="19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B4549C87-42F1-D047-8B79-C8ED0ECB3B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1</a:t>
            </a:fld>
            <a:endParaRPr lang="el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D224328-AB59-FE17-7E0C-C62A673A4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22" y="508581"/>
            <a:ext cx="1821778" cy="13550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291265" y="2481668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Αργότερα…  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311701" y="3100225"/>
            <a:ext cx="8148730" cy="1389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l" sz="1500" dirty="0"/>
              <a:t>Υλοποίηση ξεχωριστού UI για admin για την διαχείριση του parking (προβολή διαθέσιμων θέσεων και κλεισμένων εισ</a:t>
            </a:r>
            <a:r>
              <a:rPr lang="el-GR" sz="1500" dirty="0"/>
              <a:t>ι</a:t>
            </a:r>
            <a:r>
              <a:rPr lang="el" sz="1500" dirty="0"/>
              <a:t>τηρίων για καλύτερη εποπτεία και έλεγχο</a:t>
            </a:r>
            <a:r>
              <a:rPr lang="en-US" sz="1500" dirty="0"/>
              <a:t>)</a:t>
            </a:r>
            <a:r>
              <a:rPr lang="el-GR" sz="1500" dirty="0"/>
              <a:t>.</a:t>
            </a:r>
            <a:endParaRPr sz="1500"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l" sz="1500" dirty="0"/>
              <a:t>Νavigation εντολές για εύρεση της επιθυμητής θέσης του χρήστη από την θέση στην οποία βρίσκεται.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300"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355350" y="3014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Υλοποίηση application (συνέχεια)  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442350" y="810323"/>
            <a:ext cx="8218430" cy="1598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l-GR" sz="1600" dirty="0"/>
              <a:t>Παροχή μοναδικού QR </a:t>
            </a:r>
            <a:r>
              <a:rPr lang="el-GR" sz="1600" dirty="0" err="1"/>
              <a:t>code</a:t>
            </a:r>
            <a:r>
              <a:rPr lang="el-GR" sz="1600" dirty="0"/>
              <a:t> για την είσοδο του χρήστη στο </a:t>
            </a:r>
            <a:r>
              <a:rPr lang="el-GR" sz="1600" dirty="0" err="1"/>
              <a:t>parking</a:t>
            </a:r>
            <a:r>
              <a:rPr lang="en-US" sz="1600" dirty="0"/>
              <a:t>.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l" sz="1600" dirty="0"/>
              <a:t>Δυναμική αλλαγή της ζώνης ενός parking ανάλογα την διαθεσιμότητα μέσω του server</a:t>
            </a:r>
            <a:r>
              <a:rPr lang="en-US" sz="1600" dirty="0"/>
              <a:t>.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l" sz="1600" dirty="0"/>
              <a:t>Δημιουργία end-point στον server για την αποστολή των δεδομένων από το ChirpStack</a:t>
            </a:r>
            <a:r>
              <a:rPr lang="en-US" sz="1600" dirty="0"/>
              <a:t>.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D4EEF9A5-62CC-19E0-DAB7-E15466FE3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10</a:t>
            </a:fld>
            <a:endParaRPr lang="el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E2DCA3BE-3771-1560-4597-EDF82C2C5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50" y="295753"/>
            <a:ext cx="1145231" cy="8518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dirty="0"/>
              <a:t>Demo</a:t>
            </a:r>
            <a:endParaRPr dirty="0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027427" cy="3421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Login / Register pages</a:t>
            </a:r>
            <a:r>
              <a:rPr lang="el-GR" dirty="0"/>
              <a:t>.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l-GR" dirty="0"/>
              <a:t>Κατά τη διαδικασία του </a:t>
            </a:r>
            <a:r>
              <a:rPr lang="en-US" dirty="0"/>
              <a:t>register </a:t>
            </a:r>
            <a:r>
              <a:rPr lang="el-GR" dirty="0"/>
              <a:t>ο χρήστης πρέπει να καταχωρήσει την πινακίδα του.</a:t>
            </a:r>
            <a:endParaRPr dirty="0"/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3285F767-5016-F263-5539-F8E14EE7D3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11</a:t>
            </a:fld>
            <a:endParaRPr lang="el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5D85B76C-0E5D-B21C-416F-C591F0B56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638" y="650012"/>
            <a:ext cx="1569951" cy="3172694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13F34045-9E14-565D-1766-D1EBAFA81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129" y="650012"/>
            <a:ext cx="1569951" cy="31726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AF66973-9391-B892-5A32-F8689BCF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" dirty="0"/>
              <a:t>Demo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D7F78C8-C178-CC91-ED63-BB2891EE0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4327207" cy="3339000"/>
          </a:xfrm>
        </p:spPr>
        <p:txBody>
          <a:bodyPr/>
          <a:lstStyle/>
          <a:p>
            <a:r>
              <a:rPr lang="el-GR" dirty="0"/>
              <a:t>Κεντρική σελίδα όπου ο χρήστης εισάγει τον προορισμό του</a:t>
            </a:r>
            <a:r>
              <a:rPr lang="en-US" dirty="0"/>
              <a:t>.</a:t>
            </a:r>
            <a:endParaRPr lang="el-GR" dirty="0"/>
          </a:p>
          <a:p>
            <a:r>
              <a:rPr lang="el-GR" dirty="0"/>
              <a:t>Προβολή των </a:t>
            </a:r>
            <a:r>
              <a:rPr lang="en-US" dirty="0" err="1"/>
              <a:t>parkings</a:t>
            </a:r>
            <a:r>
              <a:rPr lang="en-US" dirty="0"/>
              <a:t> </a:t>
            </a:r>
            <a:r>
              <a:rPr lang="el-GR" dirty="0"/>
              <a:t>στον χάρτη και των λεπτομερειών τους (διαθεσιμότητα, ονομασία, ζώνη)</a:t>
            </a:r>
            <a:r>
              <a:rPr lang="en-US" dirty="0"/>
              <a:t>.</a:t>
            </a:r>
            <a:endParaRPr lang="el-GR" dirty="0"/>
          </a:p>
          <a:p>
            <a:r>
              <a:rPr lang="el-GR" dirty="0"/>
              <a:t>Προβολή του προορισμού στο χάρτη.</a:t>
            </a:r>
          </a:p>
          <a:p>
            <a:r>
              <a:rPr lang="el-GR" dirty="0"/>
              <a:t>Επιλογή φορτιστή μέσω </a:t>
            </a:r>
            <a:r>
              <a:rPr lang="en-US" dirty="0" err="1"/>
              <a:t>clickbox</a:t>
            </a:r>
            <a:r>
              <a:rPr lang="en-US" dirty="0"/>
              <a:t>.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8E720BE-2D81-0DB6-B1B4-F799F545A5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12</a:t>
            </a:fld>
            <a:endParaRPr lang="el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8B4F1CFC-374F-C788-32FE-002D47524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5"/>
          <a:stretch/>
        </p:blipFill>
        <p:spPr>
          <a:xfrm>
            <a:off x="7150559" y="800743"/>
            <a:ext cx="1719284" cy="2815174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62CDF587-B1B5-A7AD-4F3B-30E4C63B5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168" y="251517"/>
            <a:ext cx="1881934" cy="391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5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BDFA620-0013-55D3-459A-7421C981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EF2B5DE-2B7F-2E22-78F4-A5EEAC765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9953" y="1932878"/>
            <a:ext cx="4461022" cy="2434752"/>
          </a:xfrm>
        </p:spPr>
        <p:txBody>
          <a:bodyPr/>
          <a:lstStyle/>
          <a:p>
            <a:r>
              <a:rPr lang="el-GR" dirty="0"/>
              <a:t>Ο χρήστης επιλέγει ζώνη μεταξύ των κοντινότερων </a:t>
            </a:r>
            <a:r>
              <a:rPr lang="en-US" dirty="0"/>
              <a:t>parking</a:t>
            </a:r>
            <a:r>
              <a:rPr lang="el-GR" dirty="0"/>
              <a:t> που υπολόγισε ο αλγόριθμος.</a:t>
            </a:r>
          </a:p>
          <a:p>
            <a:r>
              <a:rPr lang="el-GR" dirty="0"/>
              <a:t>Προβολή των πληροφοριών των </a:t>
            </a:r>
            <a:r>
              <a:rPr lang="en-US" dirty="0"/>
              <a:t>parking.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CEDC65B-63C3-E9F5-B89D-FCDF81E0DA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13</a:t>
            </a:fld>
            <a:endParaRPr lang="el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4EE72C4C-01DF-8545-A6A9-A0EC7D800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41" y="1480346"/>
            <a:ext cx="1924531" cy="2600404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7A77DD81-D78B-8DDF-2CC4-71F87834E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26" y="1480346"/>
            <a:ext cx="1963253" cy="26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7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7483C45-CCBD-2F2D-6E71-C96DC23C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DD19300-ECD5-38B0-B41A-2D34A24DB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173" y="1353016"/>
            <a:ext cx="3338466" cy="2658298"/>
          </a:xfrm>
        </p:spPr>
        <p:txBody>
          <a:bodyPr>
            <a:normAutofit lnSpcReduction="10000"/>
          </a:bodyPr>
          <a:lstStyle/>
          <a:p>
            <a:r>
              <a:rPr lang="el-GR" dirty="0"/>
              <a:t>Ανάθεση θέσης στον χρήστη.</a:t>
            </a:r>
          </a:p>
          <a:p>
            <a:r>
              <a:rPr lang="el-GR" dirty="0"/>
              <a:t>Πληροφορίες εισιτηρίου και πληρωμής.</a:t>
            </a:r>
          </a:p>
          <a:p>
            <a:r>
              <a:rPr lang="el-GR" dirty="0"/>
              <a:t>Επιβεβαίωση κράτησης.</a:t>
            </a:r>
          </a:p>
          <a:p>
            <a:r>
              <a:rPr lang="el-GR" dirty="0"/>
              <a:t>Εμφάνιση αναδυόμενου παραθύρου με το </a:t>
            </a:r>
            <a:r>
              <a:rPr lang="en-US" dirty="0"/>
              <a:t>QR code</a:t>
            </a:r>
            <a:r>
              <a:rPr lang="el-GR" dirty="0"/>
              <a:t> του εισιτηρίου.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70E0B4D-36CC-E6CB-CA90-6FCBC3CF44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14</a:t>
            </a:fld>
            <a:endParaRPr lang="el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186EBE62-1F45-BB6F-4BA5-877BA403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517" y="1153812"/>
            <a:ext cx="1740166" cy="3218621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8E0C45AF-3658-7341-E2A9-E0FCCC09D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278" y="410000"/>
            <a:ext cx="1740166" cy="321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7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E52223B-2826-2CE7-A1D1-BC0F0A8A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19BC3B4-C8FF-FC52-467E-4DBE810CF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8459" y="1387566"/>
            <a:ext cx="3246055" cy="2368368"/>
          </a:xfrm>
        </p:spPr>
        <p:txBody>
          <a:bodyPr/>
          <a:lstStyle/>
          <a:p>
            <a:r>
              <a:rPr lang="en-US" dirty="0"/>
              <a:t>Side</a:t>
            </a:r>
            <a:r>
              <a:rPr lang="el-GR" dirty="0"/>
              <a:t>-</a:t>
            </a:r>
            <a:r>
              <a:rPr lang="en-US" dirty="0"/>
              <a:t>menu </a:t>
            </a:r>
            <a:r>
              <a:rPr lang="el-GR" dirty="0"/>
              <a:t>με καρτέλες που παρέχουν πληροφορίες τόσο για το </a:t>
            </a:r>
            <a:r>
              <a:rPr lang="en-US" dirty="0"/>
              <a:t>application</a:t>
            </a:r>
            <a:r>
              <a:rPr lang="el-GR" dirty="0"/>
              <a:t>, όσο και για το πρόγραμμα και τις τιμές των εισιτηρίων.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AD412C3-7727-C7D8-D8B2-0EC9EC8DFF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15</a:t>
            </a:fld>
            <a:endParaRPr lang="el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46A7C14F-D16D-50ED-6428-57937F14A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8" y="1171129"/>
            <a:ext cx="1680486" cy="3480061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1284E682-F46A-5E38-23A5-98FAD5522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498" y="410000"/>
            <a:ext cx="1785966" cy="419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53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F03114F-E9B7-EE7F-E026-9016C2B1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8992FC9-29F0-C61A-EFE2-7FA86FE5E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4917" y="1390185"/>
            <a:ext cx="2907885" cy="3292387"/>
          </a:xfrm>
        </p:spPr>
        <p:txBody>
          <a:bodyPr>
            <a:normAutofit/>
          </a:bodyPr>
          <a:lstStyle/>
          <a:p>
            <a:r>
              <a:rPr lang="en-US" dirty="0"/>
              <a:t>My</a:t>
            </a:r>
            <a:r>
              <a:rPr lang="el-GR" dirty="0"/>
              <a:t> </a:t>
            </a:r>
            <a:r>
              <a:rPr lang="en-US" dirty="0"/>
              <a:t>Bookings </a:t>
            </a:r>
            <a:r>
              <a:rPr lang="el-GR" dirty="0"/>
              <a:t>όπου προβάλλονται τα εισιτήρια του χρήστη.</a:t>
            </a:r>
          </a:p>
          <a:p>
            <a:r>
              <a:rPr lang="el-GR" dirty="0"/>
              <a:t>Εμφάνιση </a:t>
            </a:r>
            <a:r>
              <a:rPr lang="en-US" dirty="0"/>
              <a:t>QR code </a:t>
            </a:r>
            <a:r>
              <a:rPr lang="el-GR" dirty="0"/>
              <a:t>για τον έλεγχο του εισιτηρίου κατά την άφιξη στο </a:t>
            </a:r>
            <a:r>
              <a:rPr lang="en-US" dirty="0"/>
              <a:t>parking.</a:t>
            </a:r>
            <a:r>
              <a:rPr lang="el-GR" dirty="0"/>
              <a:t> 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737E1A1-9C1D-D2EF-9860-B0787864D7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16</a:t>
            </a:fld>
            <a:endParaRPr lang="el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89D8E9D-C2B1-7F3D-90DF-7DC3204BA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625492"/>
            <a:ext cx="1478115" cy="3025698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0D6AD1C4-C240-F3B2-D3FE-12AA242F3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802" y="325217"/>
            <a:ext cx="1582339" cy="4272572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ADEF8261-1C19-1FC5-DAE1-D669941B5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958" y="577059"/>
            <a:ext cx="1721780" cy="20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72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1B00F90-4E1C-3487-6496-6170E10E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l-GR" sz="3100" dirty="0"/>
              <a:t>Ευχαριστούμε για την προσοχή σας!</a:t>
            </a:r>
            <a:br>
              <a:rPr lang="en-GB" sz="2700" dirty="0"/>
            </a:br>
            <a:endParaRPr lang="el-GR" sz="2700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AD5684C-2C91-E2B3-D1EA-A70B6331A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597" y="2425331"/>
            <a:ext cx="3591227" cy="1721481"/>
          </a:xfrm>
        </p:spPr>
        <p:txBody>
          <a:bodyPr/>
          <a:lstStyle/>
          <a:p>
            <a:pPr marL="114300" indent="0">
              <a:buNone/>
            </a:pPr>
            <a:r>
              <a:rPr lang="el-GR" sz="3600" dirty="0">
                <a:solidFill>
                  <a:schemeClr val="dk1"/>
                </a:solidFill>
              </a:rPr>
              <a:t>Έχετε ερωτήσεις </a:t>
            </a:r>
            <a:endParaRPr lang="en-GB" sz="3600" dirty="0">
              <a:solidFill>
                <a:schemeClr val="dk1"/>
              </a:solidFill>
            </a:endParaRPr>
          </a:p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7E57A3A-2E37-3E24-7166-971CAF5ED0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17</a:t>
            </a:fld>
            <a:endParaRPr lang="el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Dark Gray Question mark">
                <a:extLst>
                  <a:ext uri="{FF2B5EF4-FFF2-40B4-BE49-F238E27FC236}">
                    <a16:creationId xmlns:a16="http://schemas.microsoft.com/office/drawing/2014/main" id="{9D9467D9-095B-B14E-C496-F12A546309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3624005"/>
                  </p:ext>
                </p:extLst>
              </p:nvPr>
            </p:nvGraphicFramePr>
            <p:xfrm>
              <a:off x="4215642" y="1393895"/>
              <a:ext cx="1485554" cy="267114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485554" cy="2671142"/>
                    </a:xfrm>
                    <a:prstGeom prst="rect">
                      <a:avLst/>
                    </a:prstGeom>
                  </am3d:spPr>
                  <am3d:camera>
                    <am3d:pos x="0" y="0" z="5538953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517042" d="1000000"/>
                    <am3d:preTrans dx="0" dy="-18004113" dz="-4973"/>
                    <am3d:scale>
                      <am3d:sx n="1000000" d="1000000"/>
                      <am3d:sy n="1000000" d="1000000"/>
                      <am3d:sz n="1000000" d="1000000"/>
                    </am3d:scale>
                    <am3d:rot ax="1193060" ay="-2502385" az="-81181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11355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Dark Gray Question mark">
                <a:extLst>
                  <a:ext uri="{FF2B5EF4-FFF2-40B4-BE49-F238E27FC236}">
                    <a16:creationId xmlns:a16="http://schemas.microsoft.com/office/drawing/2014/main" id="{9D9467D9-095B-B14E-C496-F12A546309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5642" y="1393895"/>
                <a:ext cx="1485554" cy="26711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64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Περιεχόμενα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Περιγραφή του προβλήματος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Στόχος του project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Αρχιτεκτονική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Υλοποίηση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Demo</a:t>
            </a:r>
            <a:endParaRPr/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37C3C3C8-ACD1-C68D-EC28-FA764788B4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2</a:t>
            </a:fld>
            <a:endParaRPr lang="el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ED04453F-05A6-8DE9-735A-D62AC4E6B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50" y="295753"/>
            <a:ext cx="1145231" cy="8518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Περιγραφή του προβλήματος 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610475"/>
            <a:ext cx="7925334" cy="3123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 dirty="0"/>
              <a:t>Εμφάνιση κυκλοφοριακής συμφόρησης στους χώρους Parking του campus του Πα.Πα.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 dirty="0"/>
              <a:t>Κορύφωση του προβλήματος σε περιόδους εξεταστικής, αποφοίτησης και έναρξης του ακαδημαϊκού εξαμήνου.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 dirty="0"/>
              <a:t>Άνιση αξιοποίηση των διάφορων parking lot, οδηγώντας σε πολύωρη κατάληψη θέσεων ενώ κοντινά parking παρουσιάζονται άδεια.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 dirty="0"/>
              <a:t>Έλλειψη θέσεων parking με διαθέσιμους φορτιστές για ηλεκτρικά οχήματα.</a:t>
            </a:r>
            <a:endParaRPr dirty="0"/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57A011E2-235D-F9CF-9DE3-6161E36834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3</a:t>
            </a:fld>
            <a:endParaRPr lang="el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68E75FAC-F51F-05B3-79AC-91019073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50" y="295753"/>
            <a:ext cx="1145231" cy="8518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dirty="0"/>
              <a:t>Στόχοι του project  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469125"/>
            <a:ext cx="7598232" cy="3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 dirty="0"/>
              <a:t>Υλοποίηση mobile εφαρμογής για την κράτηση θέσεων parking εντός του campus.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 dirty="0"/>
              <a:t>Οργάνωση των διαθέσιμων parking areas και διαχωρισμός τους σε ζώνες ανάλογα με τη αναμενόμενο καθημερινό φορτίο.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 dirty="0"/>
              <a:t>Ανάθεση parking spot στο χρήστη με βάση τον  προορισμό του στο πανεπιστήμιο.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 dirty="0"/>
              <a:t>Δυνατότητα επιλογής μεταξύ parking ζώνης Α (υψηλής επισκεψιμότητας) και ζώνης Β (normal).</a:t>
            </a:r>
            <a:endParaRPr dirty="0"/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52FD64AA-09C8-76C8-90A0-87F5519C58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4</a:t>
            </a:fld>
            <a:endParaRPr lang="el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D1FC9104-3120-15A1-A772-5339A2242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50" y="295753"/>
            <a:ext cx="1145231" cy="8518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6900000" cy="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Η αρχιτεκτονική του συστήματος (end-to-end)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1700" y="1659400"/>
            <a:ext cx="6742777" cy="2991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 dirty="0"/>
              <a:t>“Γέννηση” της πληροφορίας από τους τοποθετημένους στα parking spots </a:t>
            </a:r>
            <a:r>
              <a:rPr lang="el" b="1" dirty="0"/>
              <a:t>LoRa</a:t>
            </a:r>
            <a:r>
              <a:rPr lang="el" dirty="0"/>
              <a:t> sensors. </a:t>
            </a:r>
            <a:endParaRPr dirty="0"/>
          </a:p>
          <a:p>
            <a:pPr indent="-325755">
              <a:spcBef>
                <a:spcPts val="1200"/>
              </a:spcBef>
              <a:buSzPct val="138461"/>
            </a:pPr>
            <a:r>
              <a:rPr lang="el-GR" dirty="0"/>
              <a:t>Χρήση του </a:t>
            </a:r>
            <a:r>
              <a:rPr lang="el-GR" b="1" dirty="0" err="1"/>
              <a:t>ChirpStack</a:t>
            </a:r>
            <a:r>
              <a:rPr lang="el-GR" dirty="0"/>
              <a:t> για την μεταφορά των δεδομένων από το </a:t>
            </a:r>
            <a:r>
              <a:rPr lang="el-GR" dirty="0" err="1"/>
              <a:t>gateway</a:t>
            </a:r>
            <a:r>
              <a:rPr lang="el-GR" dirty="0"/>
              <a:t> στο </a:t>
            </a:r>
            <a:r>
              <a:rPr lang="el-GR" dirty="0" err="1"/>
              <a:t>cloud</a:t>
            </a:r>
            <a:r>
              <a:rPr lang="el-GR" dirty="0">
                <a:sym typeface="Arial"/>
              </a:rPr>
              <a:t>.</a:t>
            </a:r>
          </a:p>
          <a:p>
            <a:pPr marL="131445" indent="0">
              <a:spcBef>
                <a:spcPts val="1200"/>
              </a:spcBef>
              <a:buSzPct val="138461"/>
              <a:buNone/>
            </a:pPr>
            <a:endParaRPr lang="el"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38461"/>
              <a:buChar char="●"/>
            </a:pPr>
            <a:r>
              <a:rPr lang="el" dirty="0"/>
              <a:t>Μεταφορά της πληροφορίας στην βάση δεδομένων μας και ύστερα στο application στο οποίο αλληλεπιδρά με τον χρήστη.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38461"/>
              <a:buChar char="●"/>
            </a:pP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925" y="1537383"/>
            <a:ext cx="2118205" cy="725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050" y="2774757"/>
            <a:ext cx="2559300" cy="7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FA881670-1B92-BE30-C80B-F2F895B22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5</a:t>
            </a:fld>
            <a:endParaRPr lang="el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DEDE5A5F-9308-CBA3-55E3-C2317B6EB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50" y="295753"/>
            <a:ext cx="1145231" cy="8518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Front-end</a:t>
            </a:r>
            <a:r>
              <a:rPr lang="el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24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22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l" dirty="0">
                <a:sym typeface="Arial"/>
              </a:rPr>
              <a:t>Ionic Framework με χρήση της angular</a:t>
            </a:r>
            <a:endParaRPr dirty="0"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dirty="0">
                <a:sym typeface="Arial"/>
              </a:rPr>
              <a:t> </a:t>
            </a:r>
            <a:endParaRPr dirty="0">
              <a:sym typeface="Arial"/>
            </a:endParaRPr>
          </a:p>
          <a:p>
            <a:pPr marL="914400" lvl="1" indent="-3622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l" sz="1800" dirty="0">
                <a:sym typeface="Arial"/>
              </a:rPr>
              <a:t>HTML</a:t>
            </a:r>
            <a:endParaRPr sz="1800" dirty="0"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ym typeface="Arial"/>
            </a:endParaRPr>
          </a:p>
          <a:p>
            <a:pPr marL="914400" lvl="1" indent="-3622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l" sz="1800" dirty="0">
                <a:sym typeface="Arial"/>
              </a:rPr>
              <a:t>CSS</a:t>
            </a:r>
            <a:endParaRPr sz="1800" dirty="0"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ym typeface="Arial"/>
            </a:endParaRPr>
          </a:p>
          <a:p>
            <a:pPr marL="914400" lvl="1" indent="-3622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l" sz="1800" dirty="0">
                <a:sym typeface="Arial"/>
              </a:rPr>
              <a:t>JavaScript</a:t>
            </a:r>
            <a:endParaRPr sz="1800" dirty="0"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 dirty="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252" y="3638575"/>
            <a:ext cx="2593015" cy="85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4B8549F7-9EF0-4339-6BAF-B8287840FC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6</a:t>
            </a:fld>
            <a:endParaRPr lang="el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B31495B7-59D9-C46B-C86D-79F4CBFEE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550" y="295753"/>
            <a:ext cx="1145231" cy="8518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Back-end 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26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311700" y="1355442"/>
            <a:ext cx="7635402" cy="2696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481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l" sz="1900" dirty="0">
                <a:sym typeface="Arial"/>
              </a:rPr>
              <a:t>Προγραμματισμός της λειτουργίας του server μέσω της </a:t>
            </a:r>
            <a:r>
              <a:rPr lang="el" sz="1900" b="1" dirty="0">
                <a:sym typeface="Arial"/>
              </a:rPr>
              <a:t>NodeJS</a:t>
            </a:r>
            <a:r>
              <a:rPr lang="el" sz="1900" dirty="0">
                <a:sym typeface="Arial"/>
              </a:rPr>
              <a:t>.</a:t>
            </a:r>
            <a:endParaRPr sz="1900" dirty="0">
              <a:sym typeface="Arial"/>
            </a:endParaRPr>
          </a:p>
          <a:p>
            <a:pPr marL="457200" lvl="0" indent="-3248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l" sz="1900" dirty="0">
                <a:sym typeface="Arial"/>
              </a:rPr>
              <a:t>Υλοποίηση συναρτήσεων αποθήκευσης και ανανέωσης εισιτηρίων (επικοινωνία με τη βάση δεδομένων).</a:t>
            </a:r>
            <a:endParaRPr sz="1900" dirty="0">
              <a:sym typeface="Arial"/>
            </a:endParaRPr>
          </a:p>
          <a:p>
            <a:pPr marL="457200" lvl="0" indent="-3248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l" sz="1900" b="1" dirty="0">
                <a:sym typeface="Arial"/>
              </a:rPr>
              <a:t>Mongo DataBase</a:t>
            </a:r>
            <a:r>
              <a:rPr lang="el" sz="1900" dirty="0">
                <a:sym typeface="Arial"/>
              </a:rPr>
              <a:t> με χρήση της mongoose δηλαδή μίας Node.js-based Object Data Modeling βιβλιοθήκης.</a:t>
            </a:r>
            <a:endParaRPr sz="1900" dirty="0">
              <a:sym typeface="Arial"/>
            </a:endParaRPr>
          </a:p>
          <a:p>
            <a:pPr marL="457200" lvl="0" indent="-3248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l" sz="1900" b="1" dirty="0">
                <a:sym typeface="Arial"/>
              </a:rPr>
              <a:t>Smart Data Models</a:t>
            </a:r>
            <a:r>
              <a:rPr lang="el" sz="1900" dirty="0">
                <a:sym typeface="Arial"/>
              </a:rPr>
              <a:t> για την μοντελοποίηση των δεδομένων μας (Parking area, Parking spot etc).</a:t>
            </a:r>
            <a:endParaRPr sz="1900" dirty="0"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074" y="4224056"/>
            <a:ext cx="2252945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141" y="4224056"/>
            <a:ext cx="2034084" cy="54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55F1E7D5-ECB7-2164-7B06-63B3200E82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7</a:t>
            </a:fld>
            <a:endParaRPr lang="el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81ABAE6F-7871-8398-822D-14A2AF315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50" y="295753"/>
            <a:ext cx="1145231" cy="8518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D48E7E8-EEA3-8567-2A6F-823FBBF2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DataBase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EB763CF-A1DB-5137-0397-9B0BAD9FF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5793947" cy="3339000"/>
          </a:xfrm>
        </p:spPr>
        <p:txBody>
          <a:bodyPr/>
          <a:lstStyle/>
          <a:p>
            <a:r>
              <a:rPr lang="el-GR" dirty="0"/>
              <a:t>Η βάση δεδομένων περιέχει 4 </a:t>
            </a:r>
            <a:r>
              <a:rPr lang="en-US" dirty="0"/>
              <a:t>tables:</a:t>
            </a:r>
          </a:p>
          <a:p>
            <a:pPr marL="114300" indent="0">
              <a:buNone/>
            </a:pP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i="1" dirty="0"/>
              <a:t>bookings</a:t>
            </a:r>
            <a:r>
              <a:rPr lang="el-GR" dirty="0"/>
              <a:t>: περιέχει τα </a:t>
            </a:r>
            <a:r>
              <a:rPr lang="en-US" dirty="0"/>
              <a:t>booked </a:t>
            </a:r>
            <a:r>
              <a:rPr lang="el-GR" dirty="0"/>
              <a:t>εισιτήρια</a:t>
            </a:r>
            <a:r>
              <a:rPr lang="en-US" dirty="0"/>
              <a:t>.</a:t>
            </a:r>
            <a:endParaRPr lang="el-GR" dirty="0"/>
          </a:p>
          <a:p>
            <a:pPr lvl="1">
              <a:buFont typeface="+mj-lt"/>
              <a:buAutoNum type="arabicPeriod"/>
            </a:pPr>
            <a:r>
              <a:rPr lang="en-US" i="1" dirty="0" err="1"/>
              <a:t>parkinggroups</a:t>
            </a:r>
            <a:r>
              <a:rPr lang="en-US" dirty="0"/>
              <a:t>: </a:t>
            </a:r>
            <a:r>
              <a:rPr lang="el-GR" dirty="0"/>
              <a:t>περιέχει 7 </a:t>
            </a:r>
            <a:r>
              <a:rPr lang="en-US" dirty="0"/>
              <a:t>parking</a:t>
            </a:r>
            <a:r>
              <a:rPr lang="el-GR" dirty="0"/>
              <a:t> του </a:t>
            </a:r>
            <a:r>
              <a:rPr lang="en-US" dirty="0"/>
              <a:t>campus </a:t>
            </a:r>
            <a:r>
              <a:rPr lang="el-GR" dirty="0"/>
              <a:t>που επιλέξαμε για το </a:t>
            </a:r>
            <a:r>
              <a:rPr lang="en-US" dirty="0"/>
              <a:t>app.</a:t>
            </a:r>
          </a:p>
          <a:p>
            <a:pPr lvl="1">
              <a:buFont typeface="+mj-lt"/>
              <a:buAutoNum type="arabicPeriod"/>
            </a:pPr>
            <a:r>
              <a:rPr lang="en-US" i="1" dirty="0" err="1"/>
              <a:t>parkingspots</a:t>
            </a:r>
            <a:r>
              <a:rPr lang="en-US" dirty="0"/>
              <a:t>: </a:t>
            </a:r>
            <a:r>
              <a:rPr lang="el-GR" dirty="0"/>
              <a:t>περιέχει τις θέσεις όλων των </a:t>
            </a:r>
            <a:r>
              <a:rPr lang="en-US" dirty="0"/>
              <a:t>parking </a:t>
            </a:r>
            <a:r>
              <a:rPr lang="el-GR" dirty="0"/>
              <a:t>και συνδέονται με </a:t>
            </a:r>
            <a:r>
              <a:rPr lang="en-US" dirty="0"/>
              <a:t>LoRa sensor.</a:t>
            </a:r>
          </a:p>
          <a:p>
            <a:pPr lvl="1">
              <a:buFont typeface="+mj-lt"/>
              <a:buAutoNum type="arabicPeriod"/>
            </a:pPr>
            <a:r>
              <a:rPr lang="en-US" i="1" dirty="0"/>
              <a:t>users</a:t>
            </a:r>
            <a:r>
              <a:rPr lang="en-US" dirty="0"/>
              <a:t>: </a:t>
            </a:r>
            <a:r>
              <a:rPr lang="el-GR" dirty="0"/>
              <a:t>περιέχει τους καταχωρημένους χρήστες</a:t>
            </a:r>
            <a:r>
              <a:rPr lang="en-US" dirty="0"/>
              <a:t>.</a:t>
            </a:r>
            <a:endParaRPr lang="el-GR" dirty="0"/>
          </a:p>
          <a:p>
            <a:pPr lvl="1">
              <a:buFont typeface="+mj-lt"/>
              <a:buAutoNum type="arabicPeriod"/>
            </a:pP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9AB0864-3607-B2BF-3F08-6802FDD8E0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8</a:t>
            </a:fld>
            <a:endParaRPr lang="el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1BC7BBE-8FFD-6756-491B-2B3B40EE9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647" y="1229875"/>
            <a:ext cx="2354784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0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Υλοποίηση application (alpha version)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311700" y="1448125"/>
            <a:ext cx="5048320" cy="3369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24812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l" dirty="0"/>
              <a:t>Register/login page</a:t>
            </a:r>
            <a:r>
              <a:rPr lang="en-US" dirty="0"/>
              <a:t>.</a:t>
            </a:r>
            <a:endParaRPr dirty="0"/>
          </a:p>
          <a:p>
            <a:pPr indent="-324812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l" dirty="0"/>
              <a:t>Απεικόνιση των parking groups μέσω Google Maps και δυνατότητα επιλογής θέσης με φορτιστή</a:t>
            </a:r>
            <a:r>
              <a:rPr lang="en-US" dirty="0"/>
              <a:t>.</a:t>
            </a:r>
            <a:endParaRPr dirty="0"/>
          </a:p>
          <a:p>
            <a:pPr indent="-324812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l" dirty="0"/>
              <a:t>Αλγόριθμος υπολογισμού βέλτιστης θέσης συγκριτικά με τον προορισμό του χρήστη και την τρέχουσα διαθεσιμότητα</a:t>
            </a:r>
            <a:r>
              <a:rPr lang="en-US" dirty="0"/>
              <a:t> </a:t>
            </a:r>
            <a:r>
              <a:rPr lang="el" dirty="0"/>
              <a:t>(</a:t>
            </a:r>
            <a:r>
              <a:rPr lang="en-US" dirty="0"/>
              <a:t>real-time).</a:t>
            </a:r>
            <a:endParaRPr dirty="0"/>
          </a:p>
          <a:p>
            <a:pPr indent="-324812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l" dirty="0"/>
              <a:t>Επιλογή του χρήστη μεταξύ parking ζώνης Α ή Β. Στη ζώνη Α το αντίτιμο του εισιτηρίου ορίστηκε ενδεικτικά στα 1.5€, ενώ στην Β 1€. </a:t>
            </a:r>
            <a:endParaRPr dirty="0"/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D8490AA7-4E5C-5491-135F-FD6D266E64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9</a:t>
            </a:fld>
            <a:endParaRPr lang="el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4817E861-7082-CB58-EAC9-8911ACE87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50" y="295753"/>
            <a:ext cx="1145231" cy="851807"/>
          </a:xfrm>
          <a:prstGeom prst="rect">
            <a:avLst/>
          </a:prstGeom>
        </p:spPr>
      </p:pic>
      <p:pic>
        <p:nvPicPr>
          <p:cNvPr id="5" name="Εικόνα 4" descr="Εικόνα που περιέχει κείμενο, σταυρόλεξο&#10;&#10;Περιγραφή που δημιουργήθηκε αυτόματα">
            <a:extLst>
              <a:ext uri="{FF2B5EF4-FFF2-40B4-BE49-F238E27FC236}">
                <a16:creationId xmlns:a16="http://schemas.microsoft.com/office/drawing/2014/main" id="{7E2A96B3-1611-9CC9-6438-DF89E2DFB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664" y="2141034"/>
            <a:ext cx="3218636" cy="1225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655</Words>
  <Application>Microsoft Office PowerPoint</Application>
  <PresentationFormat>Προβολή στην οθόνη (16:9)</PresentationFormat>
  <Paragraphs>100</Paragraphs>
  <Slides>17</Slides>
  <Notes>10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20" baseType="lpstr">
      <vt:lpstr>Arial</vt:lpstr>
      <vt:lpstr>Roboto</vt:lpstr>
      <vt:lpstr>Geometric</vt:lpstr>
      <vt:lpstr>Project 9.2: Διαχείριση έξυπνων θέσεων στάθμευσης</vt:lpstr>
      <vt:lpstr>Περιεχόμενα </vt:lpstr>
      <vt:lpstr>Περιγραφή του προβλήματος </vt:lpstr>
      <vt:lpstr>Στόχοι του project  </vt:lpstr>
      <vt:lpstr>Η αρχιτεκτονική του συστήματος (end-to-end)</vt:lpstr>
      <vt:lpstr>Front-end </vt:lpstr>
      <vt:lpstr>Back-end </vt:lpstr>
      <vt:lpstr>DataBase</vt:lpstr>
      <vt:lpstr>Υλοποίηση application (alpha version)   </vt:lpstr>
      <vt:lpstr>Αργότερα…  </vt:lpstr>
      <vt:lpstr>Demo</vt:lpstr>
      <vt:lpstr>Demo</vt:lpstr>
      <vt:lpstr>Demo</vt:lpstr>
      <vt:lpstr>Demo</vt:lpstr>
      <vt:lpstr>Demo</vt:lpstr>
      <vt:lpstr>Demo</vt:lpstr>
      <vt:lpstr>Ευχαριστούμε για την προσοχή σας!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9.2: Διαχείριση έξυπνων θέσεων στάθμευσης</dc:title>
  <cp:lastModifiedBy>adreastadoulas@gmail.com</cp:lastModifiedBy>
  <cp:revision>15</cp:revision>
  <dcterms:modified xsi:type="dcterms:W3CDTF">2023-02-16T21:31:39Z</dcterms:modified>
</cp:coreProperties>
</file>