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7" r:id="rId4"/>
    <p:sldId id="272" r:id="rId5"/>
    <p:sldId id="273" r:id="rId6"/>
    <p:sldId id="274" r:id="rId7"/>
    <p:sldId id="275" r:id="rId8"/>
    <p:sldId id="268" r:id="rId9"/>
    <p:sldId id="260" r:id="rId10"/>
    <p:sldId id="259" r:id="rId11"/>
    <p:sldId id="261" r:id="rId12"/>
    <p:sldId id="266" r:id="rId13"/>
    <p:sldId id="270" r:id="rId14"/>
    <p:sldId id="27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6/12/2017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大數據分析期末報告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B0444119 </a:t>
            </a:r>
            <a:r>
              <a:rPr lang="zh-TW" altLang="en-US" dirty="0" smtClean="0"/>
              <a:t>林育弘</a:t>
            </a:r>
            <a:r>
              <a:rPr lang="en-US" altLang="zh-TW" dirty="0" smtClean="0"/>
              <a:t>	</a:t>
            </a:r>
            <a:r>
              <a:rPr lang="en-US" dirty="0" smtClean="0"/>
              <a:t>B0444133</a:t>
            </a:r>
            <a:r>
              <a:rPr lang="zh-TW" altLang="en-US" dirty="0" smtClean="0"/>
              <a:t> 陳美樺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9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/>
              <a:t>整合國人出國目的地</a:t>
            </a:r>
            <a:r>
              <a:rPr lang="en-US" altLang="zh-TW" dirty="0" smtClean="0"/>
              <a:t>&amp;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來</a:t>
            </a:r>
            <a:r>
              <a:rPr lang="zh-TW" altLang="en-US" dirty="0"/>
              <a:t>台旅客的</a:t>
            </a:r>
            <a:r>
              <a:rPr lang="zh-TW" altLang="en-US" dirty="0" smtClean="0"/>
              <a:t>國家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a2=a</a:t>
            </a:r>
            <a:r>
              <a:rPr lang="en-US" dirty="0" smtClean="0">
                <a:latin typeface="Comic Sans MS" panose="030F0702030302020204" pitchFamily="66" charset="0"/>
              </a:rPr>
              <a:t>[</a:t>
            </a:r>
            <a:r>
              <a:rPr lang="zh-TW" alt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en-US" dirty="0">
                <a:latin typeface="Comic Sans MS" panose="030F0702030302020204" pitchFamily="66" charset="0"/>
              </a:rPr>
              <a:t>1]</a:t>
            </a:r>
          </a:p>
          <a:p>
            <a:r>
              <a:rPr lang="en-US" dirty="0">
                <a:latin typeface="Comic Sans MS" panose="030F0702030302020204" pitchFamily="66" charset="0"/>
              </a:rPr>
              <a:t>a3=a</a:t>
            </a:r>
            <a:r>
              <a:rPr lang="en-US" dirty="0" smtClean="0">
                <a:latin typeface="Comic Sans MS" panose="030F0702030302020204" pitchFamily="66" charset="0"/>
              </a:rPr>
              <a:t>[</a:t>
            </a:r>
            <a:r>
              <a:rPr lang="zh-TW" alt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en-US" dirty="0">
                <a:latin typeface="Comic Sans MS" panose="030F0702030302020204" pitchFamily="66" charset="0"/>
              </a:rPr>
              <a:t>12]</a:t>
            </a:r>
          </a:p>
          <a:p>
            <a:r>
              <a:rPr lang="en-US" dirty="0">
                <a:latin typeface="Comic Sans MS" panose="030F0702030302020204" pitchFamily="66" charset="0"/>
              </a:rPr>
              <a:t>a6=a</a:t>
            </a:r>
            <a:r>
              <a:rPr lang="en-US" dirty="0" smtClean="0">
                <a:latin typeface="Comic Sans MS" panose="030F0702030302020204" pitchFamily="66" charset="0"/>
              </a:rPr>
              <a:t>[</a:t>
            </a:r>
            <a:r>
              <a:rPr lang="zh-TW" alt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en-US" dirty="0">
                <a:latin typeface="Comic Sans MS" panose="030F0702030302020204" pitchFamily="66" charset="0"/>
              </a:rPr>
              <a:t>17]</a:t>
            </a:r>
          </a:p>
          <a:p>
            <a:r>
              <a:rPr lang="en-US" dirty="0">
                <a:latin typeface="Comic Sans MS" panose="030F0702030302020204" pitchFamily="66" charset="0"/>
              </a:rPr>
              <a:t>library(</a:t>
            </a:r>
            <a:r>
              <a:rPr lang="en-US" dirty="0" err="1">
                <a:latin typeface="Comic Sans MS" panose="030F0702030302020204" pitchFamily="66" charset="0"/>
              </a:rPr>
              <a:t>dplyr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r>
              <a:rPr lang="en-US" dirty="0">
                <a:latin typeface="Comic Sans MS" panose="030F0702030302020204" pitchFamily="66" charset="0"/>
              </a:rPr>
              <a:t>a4 = </a:t>
            </a:r>
            <a:r>
              <a:rPr lang="en-US" dirty="0" err="1">
                <a:latin typeface="Comic Sans MS" panose="030F0702030302020204" pitchFamily="66" charset="0"/>
              </a:rPr>
              <a:t>cbind</a:t>
            </a:r>
            <a:r>
              <a:rPr lang="en-US" dirty="0">
                <a:latin typeface="Comic Sans MS" panose="030F0702030302020204" pitchFamily="66" charset="0"/>
              </a:rPr>
              <a:t>(a2,a3)</a:t>
            </a:r>
          </a:p>
          <a:p>
            <a:r>
              <a:rPr lang="en-US" dirty="0">
                <a:latin typeface="Comic Sans MS" panose="030F0702030302020204" pitchFamily="66" charset="0"/>
              </a:rPr>
              <a:t>a5=</a:t>
            </a:r>
            <a:r>
              <a:rPr lang="en-US" dirty="0" err="1">
                <a:latin typeface="Comic Sans MS" panose="030F0702030302020204" pitchFamily="66" charset="0"/>
              </a:rPr>
              <a:t>data.frame</a:t>
            </a:r>
            <a:r>
              <a:rPr lang="en-US" dirty="0">
                <a:latin typeface="Comic Sans MS" panose="030F0702030302020204" pitchFamily="66" charset="0"/>
              </a:rPr>
              <a:t>(a4)</a:t>
            </a:r>
          </a:p>
          <a:p>
            <a:r>
              <a:rPr lang="en-US" dirty="0">
                <a:latin typeface="Comic Sans MS" panose="030F0702030302020204" pitchFamily="66" charset="0"/>
              </a:rPr>
              <a:t>a7 = </a:t>
            </a:r>
            <a:r>
              <a:rPr lang="en-US" dirty="0" err="1">
                <a:latin typeface="Comic Sans MS" panose="030F0702030302020204" pitchFamily="66" charset="0"/>
              </a:rPr>
              <a:t>cbind</a:t>
            </a:r>
            <a:r>
              <a:rPr lang="en-US" dirty="0">
                <a:latin typeface="Comic Sans MS" panose="030F0702030302020204" pitchFamily="66" charset="0"/>
              </a:rPr>
              <a:t>(a5,a6)</a:t>
            </a:r>
            <a:r>
              <a:rPr lang="en-US" dirty="0" err="1">
                <a:latin typeface="Comic Sans MS" panose="030F0702030302020204" pitchFamily="66" charset="0"/>
              </a:rPr>
              <a:t>colnames</a:t>
            </a:r>
            <a:r>
              <a:rPr lang="en-US" dirty="0">
                <a:latin typeface="Comic Sans MS" panose="030F0702030302020204" pitchFamily="66" charset="0"/>
              </a:rPr>
              <a:t>(a7)&lt;- c("</a:t>
            </a:r>
            <a:r>
              <a:rPr lang="zh-TW" altLang="en-US" dirty="0">
                <a:latin typeface="Comic Sans MS" panose="030F0702030302020204" pitchFamily="66" charset="0"/>
              </a:rPr>
              <a:t>國家</a:t>
            </a:r>
            <a:r>
              <a:rPr lang="en-US" altLang="zh-TW" dirty="0">
                <a:latin typeface="Comic Sans MS" panose="030F0702030302020204" pitchFamily="66" charset="0"/>
              </a:rPr>
              <a:t>","101</a:t>
            </a:r>
            <a:r>
              <a:rPr lang="zh-TW" altLang="en-US" dirty="0">
                <a:latin typeface="Comic Sans MS" panose="030F0702030302020204" pitchFamily="66" charset="0"/>
              </a:rPr>
              <a:t>年台灣人出國目的地</a:t>
            </a:r>
            <a:r>
              <a:rPr lang="en-US" altLang="zh-TW" dirty="0">
                <a:latin typeface="Comic Sans MS" panose="030F0702030302020204" pitchFamily="66" charset="0"/>
              </a:rPr>
              <a:t>","101</a:t>
            </a:r>
            <a:r>
              <a:rPr lang="zh-TW" altLang="en-US" dirty="0">
                <a:latin typeface="Comic Sans MS" panose="030F0702030302020204" pitchFamily="66" charset="0"/>
              </a:rPr>
              <a:t>年來台旅客居住地</a:t>
            </a:r>
            <a:r>
              <a:rPr lang="en-US" altLang="zh-TW" dirty="0" smtClean="0">
                <a:latin typeface="Comic Sans MS" panose="030F0702030302020204" pitchFamily="66" charset="0"/>
              </a:rPr>
              <a:t>")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 smtClean="0"/>
              <a:t>圖表分析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44386" cy="405079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qplot</a:t>
            </a:r>
            <a:r>
              <a:rPr lang="en-US" dirty="0" smtClean="0">
                <a:latin typeface="Comic Sans MS" panose="030F0702030302020204" pitchFamily="66" charset="0"/>
              </a:rPr>
              <a:t>(a7</a:t>
            </a:r>
            <a:r>
              <a:rPr lang="en-US" dirty="0">
                <a:latin typeface="Comic Sans MS" panose="030F0702030302020204" pitchFamily="66" charset="0"/>
              </a:rPr>
              <a:t>$`101</a:t>
            </a:r>
            <a:r>
              <a:rPr lang="zh-TW" altLang="en-US" dirty="0">
                <a:latin typeface="Comic Sans MS" panose="030F0702030302020204" pitchFamily="66" charset="0"/>
              </a:rPr>
              <a:t>年來台旅客居住地</a:t>
            </a:r>
            <a:r>
              <a:rPr lang="en-US" altLang="zh-TW" dirty="0">
                <a:latin typeface="Comic Sans MS" panose="030F0702030302020204" pitchFamily="66" charset="0"/>
              </a:rPr>
              <a:t>`,</a:t>
            </a:r>
            <a:r>
              <a:rPr lang="en-US" dirty="0" err="1">
                <a:latin typeface="Comic Sans MS" panose="030F0702030302020204" pitchFamily="66" charset="0"/>
              </a:rPr>
              <a:t>as.numeric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dirty="0" err="1">
                <a:latin typeface="Comic Sans MS" panose="030F0702030302020204" pitchFamily="66" charset="0"/>
              </a:rPr>
              <a:t>as.character</a:t>
            </a:r>
            <a:r>
              <a:rPr lang="en-US" dirty="0">
                <a:latin typeface="Comic Sans MS" panose="030F0702030302020204" pitchFamily="66" charset="0"/>
              </a:rPr>
              <a:t>(a7$`101</a:t>
            </a:r>
            <a:r>
              <a:rPr lang="zh-TW" altLang="en-US" dirty="0">
                <a:latin typeface="Comic Sans MS" panose="030F0702030302020204" pitchFamily="66" charset="0"/>
              </a:rPr>
              <a:t>年台灣人出國目的地</a:t>
            </a:r>
            <a:r>
              <a:rPr lang="en-US" altLang="zh-TW" dirty="0">
                <a:latin typeface="Comic Sans MS" panose="030F0702030302020204" pitchFamily="66" charset="0"/>
              </a:rPr>
              <a:t>`)), </a:t>
            </a:r>
            <a:r>
              <a:rPr lang="en-US" dirty="0">
                <a:latin typeface="Comic Sans MS" panose="030F0702030302020204" pitchFamily="66" charset="0"/>
              </a:rPr>
              <a:t>data = a7,geom = c("point", "smooth"))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54" y="1147659"/>
            <a:ext cx="2970717" cy="38389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548132"/>
            <a:ext cx="2972156" cy="48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9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" y="144143"/>
            <a:ext cx="10878933" cy="67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0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 smtClean="0"/>
              <a:t>圖表分析</a:t>
            </a:r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44386" cy="405079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ggplot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 err="1" smtClean="0">
                <a:latin typeface="Comic Sans MS" panose="030F0702030302020204" pitchFamily="66" charset="0"/>
              </a:rPr>
              <a:t>transport,aes</a:t>
            </a:r>
            <a:r>
              <a:rPr lang="en-US" dirty="0" smtClean="0">
                <a:latin typeface="Comic Sans MS" panose="030F0702030302020204" pitchFamily="66" charset="0"/>
              </a:rPr>
              <a:t>(x=transport</a:t>
            </a:r>
            <a:r>
              <a:rPr lang="en-US" dirty="0">
                <a:latin typeface="Comic Sans MS" panose="030F0702030302020204" pitchFamily="66" charset="0"/>
              </a:rPr>
              <a:t>$`</a:t>
            </a:r>
            <a:r>
              <a:rPr lang="zh-TW" altLang="en-US" dirty="0">
                <a:latin typeface="Comic Sans MS" panose="030F0702030302020204" pitchFamily="66" charset="0"/>
              </a:rPr>
              <a:t>合計</a:t>
            </a:r>
            <a:r>
              <a:rPr lang="en-US" altLang="zh-TW" dirty="0">
                <a:latin typeface="Comic Sans MS" panose="030F0702030302020204" pitchFamily="66" charset="0"/>
              </a:rPr>
              <a:t>(</a:t>
            </a:r>
            <a:r>
              <a:rPr lang="zh-TW" altLang="en-US" dirty="0">
                <a:latin typeface="Comic Sans MS" panose="030F0702030302020204" pitchFamily="66" charset="0"/>
              </a:rPr>
              <a:t>飛機</a:t>
            </a:r>
            <a:r>
              <a:rPr lang="en-US" altLang="zh-TW" dirty="0">
                <a:latin typeface="Comic Sans MS" panose="030F0702030302020204" pitchFamily="66" charset="0"/>
              </a:rPr>
              <a:t>+</a:t>
            </a:r>
            <a:r>
              <a:rPr lang="zh-TW" altLang="en-US" dirty="0">
                <a:latin typeface="Comic Sans MS" panose="030F0702030302020204" pitchFamily="66" charset="0"/>
              </a:rPr>
              <a:t>輪船</a:t>
            </a:r>
            <a:r>
              <a:rPr lang="en-US" altLang="zh-TW" dirty="0">
                <a:latin typeface="Comic Sans MS" panose="030F0702030302020204" pitchFamily="66" charset="0"/>
              </a:rPr>
              <a:t>)`,</a:t>
            </a:r>
            <a:r>
              <a:rPr lang="en-US" dirty="0">
                <a:latin typeface="Comic Sans MS" panose="030F0702030302020204" pitchFamily="66" charset="0"/>
              </a:rPr>
              <a:t>y=transport$`</a:t>
            </a:r>
            <a:r>
              <a:rPr lang="zh-TW" altLang="en-US" dirty="0">
                <a:latin typeface="Comic Sans MS" panose="030F0702030302020204" pitchFamily="66" charset="0"/>
              </a:rPr>
              <a:t>小計</a:t>
            </a:r>
            <a:r>
              <a:rPr lang="en-US" altLang="zh-TW" dirty="0">
                <a:latin typeface="Comic Sans MS" panose="030F0702030302020204" pitchFamily="66" charset="0"/>
              </a:rPr>
              <a:t>(</a:t>
            </a:r>
            <a:r>
              <a:rPr lang="zh-TW" altLang="en-US" dirty="0">
                <a:latin typeface="Comic Sans MS" panose="030F0702030302020204" pitchFamily="66" charset="0"/>
              </a:rPr>
              <a:t>飛機</a:t>
            </a:r>
            <a:r>
              <a:rPr lang="en-US" altLang="zh-TW" dirty="0">
                <a:latin typeface="Comic Sans MS" panose="030F0702030302020204" pitchFamily="66" charset="0"/>
              </a:rPr>
              <a:t>)`))+</a:t>
            </a:r>
            <a:r>
              <a:rPr lang="en-US" dirty="0" err="1">
                <a:latin typeface="Comic Sans MS" panose="030F0702030302020204" pitchFamily="66" charset="0"/>
              </a:rPr>
              <a:t>geom_line</a:t>
            </a:r>
            <a:r>
              <a:rPr lang="en-US" dirty="0">
                <a:latin typeface="Comic Sans MS" panose="030F0702030302020204" pitchFamily="66" charset="0"/>
              </a:rPr>
              <a:t>()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75" y="203200"/>
            <a:ext cx="2815581" cy="5340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540" y="203200"/>
            <a:ext cx="2808287" cy="53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6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84150"/>
            <a:ext cx="10557932" cy="65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216" y="711200"/>
            <a:ext cx="7840484" cy="48386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 smtClean="0"/>
              <a:t>圖表分析</a:t>
            </a:r>
            <a:r>
              <a:rPr lang="en-US" altLang="zh-TW" dirty="0" smtClean="0"/>
              <a:t>4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44386" cy="405079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qplot</a:t>
            </a:r>
            <a:r>
              <a:rPr lang="en-US" dirty="0" smtClean="0">
                <a:latin typeface="Comic Sans MS" panose="030F0702030302020204" pitchFamily="66" charset="0"/>
              </a:rPr>
              <a:t>(transport</a:t>
            </a:r>
            <a:r>
              <a:rPr lang="en-US" dirty="0">
                <a:latin typeface="Comic Sans MS" panose="030F0702030302020204" pitchFamily="66" charset="0"/>
              </a:rPr>
              <a:t>$`</a:t>
            </a:r>
            <a:r>
              <a:rPr lang="zh-TW" altLang="en-US" dirty="0">
                <a:latin typeface="Comic Sans MS" panose="030F0702030302020204" pitchFamily="66" charset="0"/>
              </a:rPr>
              <a:t>小計</a:t>
            </a:r>
            <a:r>
              <a:rPr lang="en-US" altLang="zh-TW" dirty="0">
                <a:latin typeface="Comic Sans MS" panose="030F0702030302020204" pitchFamily="66" charset="0"/>
              </a:rPr>
              <a:t>(</a:t>
            </a:r>
            <a:r>
              <a:rPr lang="zh-TW" altLang="en-US" dirty="0">
                <a:latin typeface="Comic Sans MS" panose="030F0702030302020204" pitchFamily="66" charset="0"/>
              </a:rPr>
              <a:t>輪船</a:t>
            </a:r>
            <a:r>
              <a:rPr lang="en-US" altLang="zh-TW" dirty="0">
                <a:latin typeface="Comic Sans MS" panose="030F0702030302020204" pitchFamily="66" charset="0"/>
              </a:rPr>
              <a:t>)`,</a:t>
            </a:r>
            <a:r>
              <a:rPr lang="en-US" dirty="0">
                <a:latin typeface="Comic Sans MS" panose="030F0702030302020204" pitchFamily="66" charset="0"/>
              </a:rPr>
              <a:t>transport$</a:t>
            </a:r>
            <a:r>
              <a:rPr lang="zh-TW" altLang="en-US" dirty="0">
                <a:latin typeface="Comic Sans MS" panose="030F0702030302020204" pitchFamily="66" charset="0"/>
              </a:rPr>
              <a:t>國家</a:t>
            </a:r>
            <a:r>
              <a:rPr lang="en-US" altLang="zh-TW" dirty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data = </a:t>
            </a:r>
            <a:r>
              <a:rPr lang="en-US" dirty="0" err="1">
                <a:latin typeface="Comic Sans MS" panose="030F0702030302020204" pitchFamily="66" charset="0"/>
              </a:rPr>
              <a:t>transport,aes</a:t>
            </a:r>
            <a:r>
              <a:rPr lang="en-US" dirty="0">
                <a:latin typeface="Comic Sans MS" panose="030F0702030302020204" pitchFamily="66" charset="0"/>
              </a:rPr>
              <a:t>(size=50))</a:t>
            </a:r>
          </a:p>
        </p:txBody>
      </p:sp>
    </p:spTree>
    <p:extLst>
      <p:ext uri="{BB962C8B-B14F-4D97-AF65-F5344CB8AC3E}">
        <p14:creationId xmlns:p14="http://schemas.microsoft.com/office/powerpoint/2010/main" val="317212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 smtClean="0"/>
              <a:t>大綱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zh-TW" altLang="en-US" dirty="0" smtClean="0"/>
              <a:t>探討動機</a:t>
            </a:r>
            <a:endParaRPr lang="en-US" altLang="zh-TW" dirty="0" smtClean="0"/>
          </a:p>
          <a:p>
            <a:pPr marL="514350" indent="-514350">
              <a:buFont typeface="+mj-lt"/>
              <a:buAutoNum type="romanUcPeriod"/>
            </a:pPr>
            <a:r>
              <a:rPr lang="zh-TW" altLang="en-US" dirty="0" smtClean="0"/>
              <a:t>探討議題</a:t>
            </a:r>
            <a:endParaRPr lang="en-US" altLang="zh-TW" dirty="0" smtClean="0"/>
          </a:p>
          <a:p>
            <a:pPr marL="514350" indent="-514350">
              <a:buFont typeface="+mj-lt"/>
              <a:buAutoNum type="romanUcPeriod"/>
            </a:pPr>
            <a:r>
              <a:rPr lang="zh-TW" altLang="en-US" dirty="0" smtClean="0"/>
              <a:t>假設</a:t>
            </a:r>
            <a:endParaRPr lang="en-US" altLang="zh-TW" dirty="0"/>
          </a:p>
          <a:p>
            <a:pPr marL="514350" indent="-514350">
              <a:buFont typeface="+mj-lt"/>
              <a:buAutoNum type="romanUcPeriod"/>
            </a:pPr>
            <a:r>
              <a:rPr lang="zh-TW" altLang="en-US" dirty="0" smtClean="0"/>
              <a:t>資料處理與分析</a:t>
            </a:r>
            <a:endParaRPr lang="en-US" altLang="zh-TW" dirty="0" smtClean="0"/>
          </a:p>
          <a:p>
            <a:pPr marL="514350" indent="-514350">
              <a:buFont typeface="+mj-lt"/>
              <a:buAutoNum type="romanUcPeriod"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marL="514350" indent="-514350">
              <a:buFont typeface="+mj-lt"/>
              <a:buAutoNum type="romanU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2817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探討動機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議題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台灣旅遊外交情形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來</a:t>
            </a:r>
            <a:r>
              <a:rPr lang="zh-TW" altLang="en-US" dirty="0" smtClean="0"/>
              <a:t>台旅客使用的交通工具分析</a:t>
            </a:r>
            <a:endParaRPr lang="en-US" altLang="zh-TW" dirty="0" smtClean="0"/>
          </a:p>
          <a:p>
            <a:r>
              <a:rPr lang="zh-TW" altLang="en-US" dirty="0" smtClean="0"/>
              <a:t>歷年來台旅客數量統計</a:t>
            </a:r>
            <a:endParaRPr lang="en-US" altLang="zh-TW" dirty="0" smtClean="0"/>
          </a:p>
          <a:p>
            <a:r>
              <a:rPr lang="en-US" altLang="zh-TW" dirty="0" smtClean="0"/>
              <a:t>105</a:t>
            </a:r>
            <a:r>
              <a:rPr lang="zh-TW" altLang="en-US" dirty="0" smtClean="0"/>
              <a:t>年國人出國目的地分析</a:t>
            </a:r>
            <a:endParaRPr lang="en-US" altLang="zh-TW" dirty="0" smtClean="0"/>
          </a:p>
          <a:p>
            <a:r>
              <a:rPr lang="zh-TW" altLang="en-US" dirty="0" smtClean="0"/>
              <a:t>歷年來台旅客居住地</a:t>
            </a:r>
            <a:r>
              <a:rPr lang="en-US" altLang="zh-TW" dirty="0" smtClean="0"/>
              <a:t>(</a:t>
            </a:r>
            <a:r>
              <a:rPr lang="zh-TW" altLang="en-US" dirty="0" smtClean="0"/>
              <a:t>國家</a:t>
            </a:r>
            <a:r>
              <a:rPr lang="en-US" altLang="zh-TW" dirty="0" smtClean="0"/>
              <a:t>)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0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 smtClean="0"/>
              <a:t>載入使用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library(</a:t>
            </a:r>
            <a:r>
              <a:rPr lang="en-US" dirty="0" err="1">
                <a:latin typeface="Comic Sans MS" panose="030F0702030302020204" pitchFamily="66" charset="0"/>
              </a:rPr>
              <a:t>readxl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r>
              <a:rPr lang="en-US" dirty="0">
                <a:latin typeface="Comic Sans MS" panose="030F0702030302020204" pitchFamily="66" charset="0"/>
              </a:rPr>
              <a:t>transport &lt;- </a:t>
            </a:r>
            <a:r>
              <a:rPr lang="en-US" dirty="0" err="1">
                <a:latin typeface="Comic Sans MS" panose="030F0702030302020204" pitchFamily="66" charset="0"/>
              </a:rPr>
              <a:t>read_excel</a:t>
            </a:r>
            <a:r>
              <a:rPr lang="en-US" dirty="0">
                <a:latin typeface="Comic Sans MS" panose="030F0702030302020204" pitchFamily="66" charset="0"/>
              </a:rPr>
              <a:t>("C:/Users/Umetsu/Desktop/R</a:t>
            </a:r>
            <a:r>
              <a:rPr lang="zh-TW" altLang="en-US" dirty="0">
                <a:latin typeface="Comic Sans MS" panose="030F0702030302020204" pitchFamily="66" charset="0"/>
              </a:rPr>
              <a:t>語言</a:t>
            </a:r>
            <a:r>
              <a:rPr lang="en-US" altLang="zh-TW" dirty="0">
                <a:latin typeface="Comic Sans MS" panose="030F0702030302020204" pitchFamily="66" charset="0"/>
              </a:rPr>
              <a:t>/</a:t>
            </a:r>
            <a:r>
              <a:rPr lang="en-US" dirty="0">
                <a:latin typeface="Comic Sans MS" panose="030F0702030302020204" pitchFamily="66" charset="0"/>
              </a:rPr>
              <a:t>CGUIM_BigData_HW6-sui-bian/</a:t>
            </a:r>
            <a:r>
              <a:rPr lang="zh-TW" altLang="en-US" dirty="0">
                <a:latin typeface="Comic Sans MS" panose="030F0702030302020204" pitchFamily="66" charset="0"/>
              </a:rPr>
              <a:t>來台交通工具</a:t>
            </a:r>
            <a:r>
              <a:rPr lang="en-US" altLang="zh-TW" dirty="0">
                <a:latin typeface="Comic Sans MS" panose="030F0702030302020204" pitchFamily="66" charset="0"/>
              </a:rPr>
              <a:t>.</a:t>
            </a:r>
            <a:r>
              <a:rPr lang="en-US" dirty="0" err="1">
                <a:latin typeface="Comic Sans MS" panose="030F0702030302020204" pitchFamily="66" charset="0"/>
              </a:rPr>
              <a:t>xlsx</a:t>
            </a:r>
            <a:r>
              <a:rPr lang="en-US" dirty="0" smtClean="0">
                <a:latin typeface="Comic Sans MS" panose="030F0702030302020204" pitchFamily="66" charset="0"/>
              </a:rPr>
              <a:t>")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0" y="3360111"/>
            <a:ext cx="11068280" cy="2756909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026645" y="6278250"/>
            <a:ext cx="3444345" cy="41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Comic Sans MS" panose="030F0702030302020204" pitchFamily="66" charset="0"/>
              </a:rPr>
              <a:t>資料來源：政府開放平台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 smtClean="0"/>
              <a:t>載入使用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destination </a:t>
            </a:r>
            <a:r>
              <a:rPr lang="en-US" dirty="0">
                <a:latin typeface="Comic Sans MS" panose="030F0702030302020204" pitchFamily="66" charset="0"/>
              </a:rPr>
              <a:t>&lt;- </a:t>
            </a:r>
            <a:r>
              <a:rPr lang="en-US" dirty="0" err="1">
                <a:latin typeface="Comic Sans MS" panose="030F0702030302020204" pitchFamily="66" charset="0"/>
              </a:rPr>
              <a:t>read_excel</a:t>
            </a:r>
            <a:r>
              <a:rPr lang="en-US" dirty="0">
                <a:latin typeface="Comic Sans MS" panose="030F0702030302020204" pitchFamily="66" charset="0"/>
              </a:rPr>
              <a:t>("C:/Users/Umetsu/Desktop/R</a:t>
            </a:r>
            <a:r>
              <a:rPr lang="zh-TW" altLang="en-US" dirty="0">
                <a:latin typeface="Comic Sans MS" panose="030F0702030302020204" pitchFamily="66" charset="0"/>
              </a:rPr>
              <a:t>語言</a:t>
            </a:r>
            <a:r>
              <a:rPr lang="en-US" altLang="zh-TW" dirty="0">
                <a:latin typeface="Comic Sans MS" panose="030F0702030302020204" pitchFamily="66" charset="0"/>
              </a:rPr>
              <a:t>/</a:t>
            </a:r>
            <a:r>
              <a:rPr lang="en-US" dirty="0">
                <a:latin typeface="Comic Sans MS" panose="030F0702030302020204" pitchFamily="66" charset="0"/>
              </a:rPr>
              <a:t>CGUIM_BigData_HW6-sui-bian/</a:t>
            </a:r>
            <a:r>
              <a:rPr lang="zh-TW" altLang="en-US" dirty="0">
                <a:latin typeface="Comic Sans MS" panose="030F0702030302020204" pitchFamily="66" charset="0"/>
              </a:rPr>
              <a:t>歷年中華民國國民</a:t>
            </a:r>
            <a:r>
              <a:rPr lang="zh-TW" altLang="en-US" dirty="0" smtClean="0">
                <a:latin typeface="Comic Sans MS" panose="030F0702030302020204" pitchFamily="66" charset="0"/>
              </a:rPr>
              <a:t>出國</a:t>
            </a:r>
            <a:r>
              <a:rPr lang="zh-TW" altLang="en-US" dirty="0">
                <a:latin typeface="Comic Sans MS" panose="030F0702030302020204" pitchFamily="66" charset="0"/>
              </a:rPr>
              <a:t>目的地人數統計</a:t>
            </a:r>
            <a:r>
              <a:rPr lang="en-US" altLang="zh-TW" dirty="0">
                <a:latin typeface="Comic Sans MS" panose="030F0702030302020204" pitchFamily="66" charset="0"/>
              </a:rPr>
              <a:t>.</a:t>
            </a:r>
            <a:r>
              <a:rPr lang="en-US" dirty="0" err="1">
                <a:latin typeface="Comic Sans MS" panose="030F0702030302020204" pitchFamily="66" charset="0"/>
              </a:rPr>
              <a:t>xlsx</a:t>
            </a:r>
            <a:r>
              <a:rPr lang="en-US" dirty="0" smtClean="0">
                <a:latin typeface="Comic Sans MS" panose="030F0702030302020204" pitchFamily="66" charset="0"/>
              </a:rPr>
              <a:t>")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4" y="2854120"/>
            <a:ext cx="10844511" cy="334551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026645" y="6278250"/>
            <a:ext cx="3444345" cy="41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Comic Sans MS" panose="030F0702030302020204" pitchFamily="66" charset="0"/>
              </a:rPr>
              <a:t>資料來源：政府開放平台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8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 smtClean="0"/>
              <a:t>載入使用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country </a:t>
            </a:r>
            <a:r>
              <a:rPr lang="en-US" dirty="0">
                <a:latin typeface="Comic Sans MS" panose="030F0702030302020204" pitchFamily="66" charset="0"/>
              </a:rPr>
              <a:t>&lt;- </a:t>
            </a:r>
            <a:r>
              <a:rPr lang="en-US" dirty="0" err="1">
                <a:latin typeface="Comic Sans MS" panose="030F0702030302020204" pitchFamily="66" charset="0"/>
              </a:rPr>
              <a:t>read_excel</a:t>
            </a:r>
            <a:r>
              <a:rPr lang="en-US" dirty="0">
                <a:latin typeface="Comic Sans MS" panose="030F0702030302020204" pitchFamily="66" charset="0"/>
              </a:rPr>
              <a:t>("C:/Users/Umetsu/Desktop/R</a:t>
            </a:r>
            <a:r>
              <a:rPr lang="zh-TW" altLang="en-US" dirty="0">
                <a:latin typeface="Comic Sans MS" panose="030F0702030302020204" pitchFamily="66" charset="0"/>
              </a:rPr>
              <a:t>語言</a:t>
            </a:r>
            <a:r>
              <a:rPr lang="en-US" altLang="zh-TW" dirty="0">
                <a:latin typeface="Comic Sans MS" panose="030F0702030302020204" pitchFamily="66" charset="0"/>
              </a:rPr>
              <a:t>/</a:t>
            </a:r>
            <a:r>
              <a:rPr lang="en-US" dirty="0">
                <a:latin typeface="Comic Sans MS" panose="030F0702030302020204" pitchFamily="66" charset="0"/>
              </a:rPr>
              <a:t>CGUIM_BigData_HW6-sui-bian/</a:t>
            </a:r>
            <a:r>
              <a:rPr lang="zh-TW" altLang="en-US" dirty="0">
                <a:latin typeface="Comic Sans MS" panose="030F0702030302020204" pitchFamily="66" charset="0"/>
              </a:rPr>
              <a:t>歷年來台旅客居住地統 計</a:t>
            </a:r>
            <a:r>
              <a:rPr lang="en-US" altLang="zh-TW" dirty="0">
                <a:latin typeface="Comic Sans MS" panose="030F0702030302020204" pitchFamily="66" charset="0"/>
              </a:rPr>
              <a:t>.</a:t>
            </a:r>
            <a:r>
              <a:rPr lang="en-US" dirty="0" err="1">
                <a:latin typeface="Comic Sans MS" panose="030F0702030302020204" pitchFamily="66" charset="0"/>
              </a:rPr>
              <a:t>xlsx</a:t>
            </a:r>
            <a:r>
              <a:rPr lang="en-US" dirty="0" smtClean="0">
                <a:latin typeface="Comic Sans MS" panose="030F0702030302020204" pitchFamily="66" charset="0"/>
              </a:rPr>
              <a:t>")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5"/>
          <a:stretch/>
        </p:blipFill>
        <p:spPr>
          <a:xfrm>
            <a:off x="450957" y="2802752"/>
            <a:ext cx="10997561" cy="3396880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026645" y="6278250"/>
            <a:ext cx="3444345" cy="41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Comic Sans MS" panose="030F0702030302020204" pitchFamily="66" charset="0"/>
              </a:rPr>
              <a:t>資料來源：政府開放平台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4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 smtClean="0"/>
              <a:t>載入使用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4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number </a:t>
            </a:r>
            <a:r>
              <a:rPr lang="en-US" dirty="0">
                <a:latin typeface="Comic Sans MS" panose="030F0702030302020204" pitchFamily="66" charset="0"/>
              </a:rPr>
              <a:t>&lt;- </a:t>
            </a:r>
            <a:r>
              <a:rPr lang="en-US" dirty="0" err="1">
                <a:latin typeface="Comic Sans MS" panose="030F0702030302020204" pitchFamily="66" charset="0"/>
              </a:rPr>
              <a:t>read_excel</a:t>
            </a:r>
            <a:r>
              <a:rPr lang="en-US" dirty="0">
                <a:latin typeface="Comic Sans MS" panose="030F0702030302020204" pitchFamily="66" charset="0"/>
              </a:rPr>
              <a:t>("C:/Users/Umetsu/Desktop/R</a:t>
            </a:r>
            <a:r>
              <a:rPr lang="zh-TW" altLang="en-US" dirty="0">
                <a:latin typeface="Comic Sans MS" panose="030F0702030302020204" pitchFamily="66" charset="0"/>
              </a:rPr>
              <a:t>語言</a:t>
            </a:r>
            <a:r>
              <a:rPr lang="en-US" altLang="zh-TW" dirty="0">
                <a:latin typeface="Comic Sans MS" panose="030F0702030302020204" pitchFamily="66" charset="0"/>
              </a:rPr>
              <a:t>/</a:t>
            </a:r>
            <a:r>
              <a:rPr lang="en-US" dirty="0">
                <a:latin typeface="Comic Sans MS" panose="030F0702030302020204" pitchFamily="66" charset="0"/>
              </a:rPr>
              <a:t>CGUIM_BigData_HW6-sui-bian/</a:t>
            </a:r>
            <a:r>
              <a:rPr lang="zh-TW" altLang="en-US" dirty="0">
                <a:latin typeface="Comic Sans MS" panose="030F0702030302020204" pitchFamily="66" charset="0"/>
              </a:rPr>
              <a:t>歷年來台旅客統 計</a:t>
            </a:r>
            <a:r>
              <a:rPr lang="en-US" altLang="zh-TW" dirty="0">
                <a:latin typeface="Comic Sans MS" panose="030F0702030302020204" pitchFamily="66" charset="0"/>
              </a:rPr>
              <a:t>.</a:t>
            </a:r>
            <a:r>
              <a:rPr lang="en-US" dirty="0" err="1">
                <a:latin typeface="Comic Sans MS" panose="030F0702030302020204" pitchFamily="66" charset="0"/>
              </a:rPr>
              <a:t>xlsx</a:t>
            </a:r>
            <a:r>
              <a:rPr lang="en-US" dirty="0">
                <a:latin typeface="Comic Sans MS" panose="030F0702030302020204" pitchFamily="66" charset="0"/>
              </a:rPr>
              <a:t>")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3" y="2835726"/>
            <a:ext cx="11089783" cy="3445256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026645" y="6278250"/>
            <a:ext cx="3444345" cy="41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Comic Sans MS" panose="030F0702030302020204" pitchFamily="66" charset="0"/>
              </a:rPr>
              <a:t>資料來源：政府開放平台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3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假設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105</a:t>
            </a:r>
            <a:r>
              <a:rPr lang="zh-TW" altLang="en-US" dirty="0" smtClean="0"/>
              <a:t>年，台人出國旅遊的目的地是否與距離台灣遠近有關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101</a:t>
            </a:r>
            <a:r>
              <a:rPr lang="zh-TW" altLang="en-US" dirty="0" smtClean="0"/>
              <a:t>年</a:t>
            </a:r>
            <a:r>
              <a:rPr lang="zh-TW" altLang="en-US" dirty="0"/>
              <a:t>，台人出國旅遊的目的地是否</a:t>
            </a:r>
            <a:r>
              <a:rPr lang="zh-TW" altLang="en-US" dirty="0" smtClean="0"/>
              <a:t>與旅客來台的居住地有正相關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101</a:t>
            </a:r>
            <a:r>
              <a:rPr lang="zh-TW" altLang="en-US" dirty="0"/>
              <a:t>年</a:t>
            </a:r>
            <a:r>
              <a:rPr lang="zh-TW" altLang="en-US" dirty="0" smtClean="0"/>
              <a:t>，</a:t>
            </a:r>
            <a:r>
              <a:rPr lang="zh-TW" altLang="en-US" dirty="0"/>
              <a:t>旅客來</a:t>
            </a:r>
            <a:r>
              <a:rPr lang="zh-TW" altLang="en-US" dirty="0" smtClean="0"/>
              <a:t>台搭乘的交通工具是否大多都為飛機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101</a:t>
            </a:r>
            <a:r>
              <a:rPr lang="zh-TW" altLang="en-US" dirty="0"/>
              <a:t>年，旅客來台搭乘的</a:t>
            </a:r>
            <a:r>
              <a:rPr lang="zh-TW" altLang="en-US" dirty="0" smtClean="0"/>
              <a:t>交通工具為輪船的是否</a:t>
            </a:r>
            <a:r>
              <a:rPr lang="zh-TW" altLang="en-US" dirty="0"/>
              <a:t>大多都</a:t>
            </a:r>
            <a:r>
              <a:rPr lang="zh-TW" altLang="en-US" dirty="0" smtClean="0"/>
              <a:t>為海島國家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4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dirty="0" smtClean="0"/>
              <a:t>圖表分析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qplot</a:t>
            </a:r>
            <a:r>
              <a:rPr lang="en-US" dirty="0" smtClean="0">
                <a:latin typeface="Comic Sans MS" panose="030F0702030302020204" pitchFamily="66" charset="0"/>
              </a:rPr>
              <a:t>(destination</a:t>
            </a:r>
            <a:r>
              <a:rPr lang="en-US" dirty="0">
                <a:latin typeface="Comic Sans MS" panose="030F0702030302020204" pitchFamily="66" charset="0"/>
              </a:rPr>
              <a:t>$`105</a:t>
            </a:r>
            <a:r>
              <a:rPr lang="zh-TW" altLang="en-US" dirty="0">
                <a:latin typeface="Comic Sans MS" panose="030F0702030302020204" pitchFamily="66" charset="0"/>
              </a:rPr>
              <a:t>年</a:t>
            </a:r>
            <a:r>
              <a:rPr lang="en-US" altLang="zh-TW" dirty="0">
                <a:latin typeface="Comic Sans MS" panose="030F0702030302020204" pitchFamily="66" charset="0"/>
              </a:rPr>
              <a:t>` ,</a:t>
            </a:r>
            <a:r>
              <a:rPr lang="en-US" dirty="0">
                <a:latin typeface="Comic Sans MS" panose="030F0702030302020204" pitchFamily="66" charset="0"/>
              </a:rPr>
              <a:t>destination$</a:t>
            </a:r>
            <a:r>
              <a:rPr lang="zh-TW" altLang="en-US" dirty="0">
                <a:latin typeface="Comic Sans MS" panose="030F0702030302020204" pitchFamily="66" charset="0"/>
              </a:rPr>
              <a:t>國家</a:t>
            </a:r>
            <a:r>
              <a:rPr lang="en-US" altLang="zh-TW" dirty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data = destination)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22248" y="5057578"/>
            <a:ext cx="3759655" cy="45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285" y="294248"/>
            <a:ext cx="7038029" cy="53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9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207</TotalTime>
  <Words>381</Words>
  <Application>Microsoft Office PowerPoint</Application>
  <PresentationFormat>寬螢幕</PresentationFormat>
  <Paragraphs>86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Comic Sans MS</vt:lpstr>
      <vt:lpstr>Georgia</vt:lpstr>
      <vt:lpstr>Trebuchet MS</vt:lpstr>
      <vt:lpstr>Wingdings</vt:lpstr>
      <vt:lpstr>木刻字型</vt:lpstr>
      <vt:lpstr>大數據分析期末報告</vt:lpstr>
      <vt:lpstr>大綱</vt:lpstr>
      <vt:lpstr>探討動機&amp;議題</vt:lpstr>
      <vt:lpstr>載入使用的資料1</vt:lpstr>
      <vt:lpstr>載入使用的資料2</vt:lpstr>
      <vt:lpstr>載入使用的資料3</vt:lpstr>
      <vt:lpstr>載入使用的資料4</vt:lpstr>
      <vt:lpstr>假設</vt:lpstr>
      <vt:lpstr>圖表分析1</vt:lpstr>
      <vt:lpstr>整合國人出國目的地&amp;     來台旅客的國家</vt:lpstr>
      <vt:lpstr>圖表分析2</vt:lpstr>
      <vt:lpstr>PowerPoint 簡報</vt:lpstr>
      <vt:lpstr>圖表分析3</vt:lpstr>
      <vt:lpstr>PowerPoint 簡報</vt:lpstr>
      <vt:lpstr>圖表分析4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國人出國旅遊 &amp;  外國人來台遊玩分析</dc:title>
  <dc:creator>陳美樺</dc:creator>
  <cp:lastModifiedBy>陳美樺</cp:lastModifiedBy>
  <cp:revision>61</cp:revision>
  <dcterms:created xsi:type="dcterms:W3CDTF">2017-06-11T17:03:22Z</dcterms:created>
  <dcterms:modified xsi:type="dcterms:W3CDTF">2017-06-12T07:46:21Z</dcterms:modified>
</cp:coreProperties>
</file>