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54D02-DF70-5646-8621-A966D249DDBE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0E5C4-6EEF-7344-89CF-91A857F9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4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0E5C4-6EEF-7344-89CF-91A857F98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3D5BD-E6A8-6E48-BB20-5D76A99A4A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3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3D5BD-E6A8-6E48-BB20-5D76A99A4A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3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3D5BD-E6A8-6E48-BB20-5D76A99A4A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33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3D5BD-E6A8-6E48-BB20-5D76A99A4A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33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3D5BD-E6A8-6E48-BB20-5D76A99A4A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3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38E-DB07-4795-998E-FAA4EDC7B3E2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A46F-5067-4D48-991B-F5E1A711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38E-DB07-4795-998E-FAA4EDC7B3E2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A46F-5067-4D48-991B-F5E1A711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6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38E-DB07-4795-998E-FAA4EDC7B3E2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A46F-5067-4D48-991B-F5E1A711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9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38E-DB07-4795-998E-FAA4EDC7B3E2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A46F-5067-4D48-991B-F5E1A711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38E-DB07-4795-998E-FAA4EDC7B3E2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A46F-5067-4D48-991B-F5E1A711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38E-DB07-4795-998E-FAA4EDC7B3E2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A46F-5067-4D48-991B-F5E1A711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38E-DB07-4795-998E-FAA4EDC7B3E2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A46F-5067-4D48-991B-F5E1A711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38E-DB07-4795-998E-FAA4EDC7B3E2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A46F-5067-4D48-991B-F5E1A711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38E-DB07-4795-998E-FAA4EDC7B3E2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A46F-5067-4D48-991B-F5E1A711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9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38E-DB07-4795-998E-FAA4EDC7B3E2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A46F-5067-4D48-991B-F5E1A711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5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38E-DB07-4795-998E-FAA4EDC7B3E2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A46F-5067-4D48-991B-F5E1A711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7438E-DB07-4795-998E-FAA4EDC7B3E2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A46F-5067-4D48-991B-F5E1A711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.emf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1.png"/><Relationship Id="rId5" Type="http://schemas.openxmlformats.org/officeDocument/2006/relationships/image" Target="../media/image1.emf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5" Type="http://schemas.openxmlformats.org/officeDocument/2006/relationships/image" Target="../media/image10.jpeg"/><Relationship Id="rId6" Type="http://schemas.openxmlformats.org/officeDocument/2006/relationships/image" Target="../media/image15.png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4.gif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141" y="6567190"/>
            <a:ext cx="1914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Rellos</a:t>
            </a:r>
            <a:r>
              <a:rPr lang="en-US" sz="1100" dirty="0" smtClean="0"/>
              <a:t> </a:t>
            </a:r>
            <a:r>
              <a:rPr lang="en-US" sz="1100" i="1" dirty="0" smtClean="0"/>
              <a:t>et al.</a:t>
            </a:r>
            <a:r>
              <a:rPr lang="en-US" sz="1100" dirty="0" smtClean="0"/>
              <a:t> 2010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6024" y="188640"/>
            <a:ext cx="8748464" cy="738554"/>
          </a:xfrm>
        </p:spPr>
        <p:txBody>
          <a:bodyPr>
            <a:noAutofit/>
          </a:bodyPr>
          <a:lstStyle/>
          <a:p>
            <a:r>
              <a:rPr lang="nb-NO" sz="3200" cap="non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Pro-</a:t>
            </a:r>
            <a:r>
              <a:rPr lang="nb-NO" sz="3200" cap="none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arrhythmic</a:t>
            </a:r>
            <a:r>
              <a:rPr lang="nb-NO" sz="3200" cap="non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3200" cap="none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nb-NO" sz="3200" cap="non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3200" cap="none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b-NO" sz="3200" cap="non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</a:t>
            </a:r>
            <a:r>
              <a:rPr lang="nb-NO" sz="3200" cap="none" baseline="30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nb-NO" sz="3200" cap="non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3200" cap="none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nb-NO" sz="3200" cap="non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3200" cap="none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blockers</a:t>
            </a:r>
            <a:endParaRPr lang="en-US" sz="3200" cap="none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76027" r="60860"/>
          <a:stretch/>
        </p:blipFill>
        <p:spPr>
          <a:xfrm>
            <a:off x="5565050" y="6186581"/>
            <a:ext cx="3578950" cy="6872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3" y="6630569"/>
            <a:ext cx="3633879" cy="240005"/>
          </a:xfrm>
          <a:prstGeom prst="rect">
            <a:avLst/>
          </a:prstGeom>
        </p:spPr>
      </p:pic>
      <p:pic>
        <p:nvPicPr>
          <p:cNvPr id="3" name="Picture 2" descr="Screen Shot 2015-06-24 at 11.30.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71727"/>
            <a:ext cx="7272808" cy="41134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5373216"/>
            <a:ext cx="32434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Students: </a:t>
            </a:r>
            <a:r>
              <a:rPr lang="en-US" sz="2400" dirty="0" smtClean="0"/>
              <a:t>K</a:t>
            </a:r>
            <a:r>
              <a:rPr lang="en-US" sz="2400" dirty="0" smtClean="0"/>
              <a:t>evin, Alan</a:t>
            </a:r>
            <a:endParaRPr lang="en-US" sz="2400" dirty="0" smtClean="0"/>
          </a:p>
          <a:p>
            <a:endParaRPr lang="en-US" sz="800" dirty="0" smtClean="0"/>
          </a:p>
          <a:p>
            <a:r>
              <a:rPr lang="en-US" sz="2400" dirty="0" smtClean="0"/>
              <a:t>ADVISORS: </a:t>
            </a:r>
            <a:r>
              <a:rPr lang="en-US" sz="2400" dirty="0" smtClean="0"/>
              <a:t>Glenn, Andy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668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://www.uio.no/profil/ny/uploads/cache/567x375_crop_7efa2d348621202f3ca5266ec60b105e84196dba.gif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719186" y="6350424"/>
            <a:ext cx="2424814" cy="527003"/>
          </a:xfrm>
          <a:prstGeom prst="rect">
            <a:avLst/>
          </a:prstGeom>
          <a:noFill/>
        </p:spPr>
      </p:pic>
      <p:sp>
        <p:nvSpPr>
          <p:cNvPr id="55" name="Rectangle 54"/>
          <p:cNvSpPr/>
          <p:nvPr/>
        </p:nvSpPr>
        <p:spPr>
          <a:xfrm>
            <a:off x="4834520" y="2464928"/>
            <a:ext cx="103516" cy="280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564657" y="2306245"/>
            <a:ext cx="103516" cy="280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448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Objectives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4865" y="1684062"/>
            <a:ext cx="8411935" cy="9478"/>
          </a:xfrm>
          <a:prstGeom prst="line">
            <a:avLst/>
          </a:prstGeom>
          <a:ln w="13716">
            <a:solidFill>
              <a:schemeClr val="tx2"/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http://www.oslouniversitetssykehus.no/stream_file.asp?iEntityId=26890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220692" y="439716"/>
            <a:ext cx="1909549" cy="412110"/>
          </a:xfrm>
          <a:prstGeom prst="rect">
            <a:avLst/>
          </a:prstGeom>
          <a:noFill/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11591" y="2060848"/>
            <a:ext cx="8436873" cy="44644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sz="2800" dirty="0" smtClean="0"/>
              <a:t>Overall </a:t>
            </a:r>
            <a:r>
              <a:rPr lang="nb-NO" sz="2800" dirty="0" err="1" smtClean="0"/>
              <a:t>objective</a:t>
            </a:r>
            <a:r>
              <a:rPr lang="nb-NO" sz="2800" dirty="0" smtClean="0"/>
              <a:t> - </a:t>
            </a:r>
            <a:r>
              <a:rPr lang="nb-NO" sz="2800" dirty="0" err="1"/>
              <a:t>d</a:t>
            </a:r>
            <a:r>
              <a:rPr lang="nb-NO" sz="2800" dirty="0" err="1" smtClean="0"/>
              <a:t>evelop</a:t>
            </a:r>
            <a:r>
              <a:rPr lang="nb-NO" sz="2800" dirty="0" smtClean="0"/>
              <a:t> </a:t>
            </a:r>
            <a:r>
              <a:rPr lang="nb-NO" sz="2800" dirty="0" err="1" smtClean="0"/>
              <a:t>models</a:t>
            </a:r>
            <a:r>
              <a:rPr lang="nb-NO" sz="2800" dirty="0" smtClean="0"/>
              <a:t> for </a:t>
            </a:r>
            <a:r>
              <a:rPr lang="nb-NO" sz="2800" dirty="0" err="1" smtClean="0"/>
              <a:t>the</a:t>
            </a:r>
            <a:r>
              <a:rPr lang="nb-NO" sz="2800" dirty="0" smtClean="0"/>
              <a:t> </a:t>
            </a:r>
            <a:r>
              <a:rPr lang="nb-NO" sz="2800" dirty="0" err="1" smtClean="0"/>
              <a:t>effects</a:t>
            </a:r>
            <a:r>
              <a:rPr lang="nb-NO" sz="2800" dirty="0" smtClean="0"/>
              <a:t> </a:t>
            </a:r>
            <a:r>
              <a:rPr lang="nb-NO" sz="2800" dirty="0" err="1" smtClean="0"/>
              <a:t>of</a:t>
            </a:r>
            <a:r>
              <a:rPr lang="nb-NO" sz="2800" dirty="0" smtClean="0"/>
              <a:t> Na</a:t>
            </a:r>
            <a:r>
              <a:rPr lang="nb-NO" sz="2800" baseline="30000" dirty="0" smtClean="0"/>
              <a:t>+</a:t>
            </a:r>
            <a:r>
              <a:rPr lang="nb-NO" sz="2800" dirty="0" smtClean="0"/>
              <a:t> </a:t>
            </a:r>
            <a:r>
              <a:rPr lang="nb-NO" sz="2800" dirty="0" err="1" smtClean="0"/>
              <a:t>channel</a:t>
            </a:r>
            <a:r>
              <a:rPr lang="nb-NO" sz="2800" dirty="0" smtClean="0"/>
              <a:t> </a:t>
            </a:r>
            <a:r>
              <a:rPr lang="nb-NO" sz="2800" dirty="0" err="1" smtClean="0"/>
              <a:t>block</a:t>
            </a:r>
            <a:r>
              <a:rPr lang="nb-NO" sz="2800" dirty="0" smtClean="0"/>
              <a:t> by:</a:t>
            </a:r>
          </a:p>
          <a:p>
            <a:r>
              <a:rPr lang="nb-NO" sz="2000" dirty="0" err="1" smtClean="0"/>
              <a:t>Ranolazine</a:t>
            </a:r>
            <a:endParaRPr lang="nb-NO" sz="2000" dirty="0" smtClean="0"/>
          </a:p>
          <a:p>
            <a:r>
              <a:rPr lang="en-AU" sz="2000" dirty="0" err="1" smtClean="0"/>
              <a:t>Lidocaine</a:t>
            </a:r>
            <a:endParaRPr lang="en-AU" sz="2000" dirty="0" smtClean="0"/>
          </a:p>
          <a:p>
            <a:r>
              <a:rPr lang="en-AU" sz="2000" dirty="0" err="1" smtClean="0"/>
              <a:t>Tetrodotoxin</a:t>
            </a:r>
            <a:r>
              <a:rPr lang="en-AU" sz="2000" dirty="0" smtClean="0"/>
              <a:t>/</a:t>
            </a:r>
            <a:r>
              <a:rPr lang="en-AU" sz="2000" dirty="0" err="1" smtClean="0"/>
              <a:t>Flecainide</a:t>
            </a:r>
            <a:endParaRPr lang="en-AU" sz="2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Intermediary objectives: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Define appropriate experimental data for construction and parameterization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Validate parameterized model in terms of AP function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Test effects of model on EAD </a:t>
            </a:r>
            <a:r>
              <a:rPr lang="en-US" sz="2000" dirty="0" err="1" smtClean="0"/>
              <a:t>inducibility</a:t>
            </a:r>
            <a:r>
              <a:rPr lang="en-US" sz="2000" dirty="0" smtClean="0"/>
              <a:t> in mouse and human atrial models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Test model effects in simple 3D tissue constructs to refer to clinically measurable constructs (conduction velocity and ERP)</a:t>
            </a:r>
          </a:p>
          <a:p>
            <a:pPr marL="514350" indent="-514350">
              <a:buAutoNum type="arabicPeriod"/>
            </a:pPr>
            <a:endParaRPr lang="en-US" sz="2000" dirty="0" smtClean="0"/>
          </a:p>
          <a:p>
            <a:pPr marL="514350" indent="-514350">
              <a:buAutoNum type="arabicPeriod"/>
            </a:pPr>
            <a:endParaRPr lang="en-US" sz="2000" dirty="0" smtClean="0"/>
          </a:p>
          <a:p>
            <a:pPr marL="457200" lvl="1" indent="0">
              <a:buNone/>
            </a:pP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4288675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73" y="404664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1 antiarrhythmic agents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0806" y="1302990"/>
            <a:ext cx="8411935" cy="9478"/>
          </a:xfrm>
          <a:prstGeom prst="line">
            <a:avLst/>
          </a:prstGeom>
          <a:ln w="13716">
            <a:solidFill>
              <a:schemeClr val="tx2"/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34520" y="2226527"/>
            <a:ext cx="103516" cy="280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564657" y="2067844"/>
            <a:ext cx="103516" cy="280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66926"/>
            <a:ext cx="2952328" cy="47945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76027" r="60860"/>
          <a:stretch/>
        </p:blipFill>
        <p:spPr>
          <a:xfrm>
            <a:off x="5565050" y="6186581"/>
            <a:ext cx="3578950" cy="6872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3" y="6630569"/>
            <a:ext cx="3633879" cy="2400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6016" y="3933056"/>
            <a:ext cx="428396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1A: Quinidine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Fast binding kinetics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Modest off-target effects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2204864"/>
            <a:ext cx="2209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5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73" y="404664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1 antiarrhythmic agents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0806" y="1302990"/>
            <a:ext cx="8411935" cy="9478"/>
          </a:xfrm>
          <a:prstGeom prst="line">
            <a:avLst/>
          </a:prstGeom>
          <a:ln w="13716">
            <a:solidFill>
              <a:schemeClr val="tx2"/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34520" y="2226527"/>
            <a:ext cx="103516" cy="280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564657" y="2067844"/>
            <a:ext cx="103516" cy="280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66926"/>
            <a:ext cx="2952328" cy="47945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76027" r="60860"/>
          <a:stretch/>
        </p:blipFill>
        <p:spPr>
          <a:xfrm>
            <a:off x="5565050" y="6186581"/>
            <a:ext cx="3578950" cy="6872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3" y="6630569"/>
            <a:ext cx="3633879" cy="2400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4005064"/>
            <a:ext cx="482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1B: </a:t>
            </a:r>
            <a:r>
              <a:rPr lang="en-US" sz="2400" dirty="0" err="1" smtClean="0"/>
              <a:t>Mexiletine</a:t>
            </a:r>
            <a:endParaRPr lang="en-US" sz="2400" dirty="0" smtClean="0"/>
          </a:p>
          <a:p>
            <a:pPr marL="457200" indent="-457200">
              <a:buFontTx/>
              <a:buChar char="-"/>
            </a:pPr>
            <a:r>
              <a:rPr lang="en-US" sz="2400" dirty="0" smtClean="0"/>
              <a:t>Medium binding kinetics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Common off-target effects (particularly K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channels)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2492896"/>
            <a:ext cx="29464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6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73" y="404664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1 antiarrhythmic agents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0806" y="1302990"/>
            <a:ext cx="8411935" cy="9478"/>
          </a:xfrm>
          <a:prstGeom prst="line">
            <a:avLst/>
          </a:prstGeom>
          <a:ln w="13716">
            <a:solidFill>
              <a:schemeClr val="tx2"/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34520" y="2226527"/>
            <a:ext cx="103516" cy="280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564657" y="2067844"/>
            <a:ext cx="103516" cy="280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66926"/>
            <a:ext cx="2952328" cy="47945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76027" r="60860"/>
          <a:stretch/>
        </p:blipFill>
        <p:spPr>
          <a:xfrm>
            <a:off x="5565050" y="6186581"/>
            <a:ext cx="3578950" cy="6872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3" y="6630569"/>
            <a:ext cx="3633879" cy="24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04" y="2476872"/>
            <a:ext cx="2552700" cy="160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52528" y="4365104"/>
            <a:ext cx="428396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1C: </a:t>
            </a:r>
            <a:r>
              <a:rPr lang="en-US" sz="2400" dirty="0" err="1" smtClean="0"/>
              <a:t>Flecainide</a:t>
            </a:r>
            <a:endParaRPr lang="en-US" sz="2400" dirty="0" smtClean="0"/>
          </a:p>
          <a:p>
            <a:pPr marL="457200" indent="-457200">
              <a:buFontTx/>
              <a:buChar char="-"/>
            </a:pPr>
            <a:r>
              <a:rPr lang="en-US" sz="2400" dirty="0" smtClean="0"/>
              <a:t>Slow binding kinetics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Medium off-target effects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72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06" y="620688"/>
            <a:ext cx="8519425" cy="9906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Pharmacological basis for discriminating </a:t>
            </a:r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sz="3200" baseline="-25000" dirty="0" err="1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Na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behaviours</a:t>
            </a:r>
            <a:endParaRPr lang="en-US" sz="3200" baseline="-250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0806" y="1554478"/>
            <a:ext cx="8411935" cy="9478"/>
          </a:xfrm>
          <a:prstGeom prst="line">
            <a:avLst/>
          </a:prstGeom>
          <a:ln w="13716">
            <a:solidFill>
              <a:schemeClr val="tx2"/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avis Model5.ai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2" t="14618" r="8574" b="18896"/>
          <a:stretch/>
        </p:blipFill>
        <p:spPr>
          <a:xfrm>
            <a:off x="213895" y="1556792"/>
            <a:ext cx="6069264" cy="2098843"/>
          </a:xfrm>
          <a:prstGeom prst="rect">
            <a:avLst/>
          </a:prstGeom>
        </p:spPr>
      </p:pic>
      <p:pic>
        <p:nvPicPr>
          <p:cNvPr id="9" name="Picture 8" descr="Screen Shot 2013-08-27 at 4.32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5" y="3661465"/>
            <a:ext cx="5888807" cy="300789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466670" y="2092804"/>
            <a:ext cx="2544197" cy="1041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u="sng" dirty="0" smtClean="0">
              <a:latin typeface="Calibri" panose="020F050202020403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nb-NO" sz="2000" u="sng" dirty="0" smtClean="0">
                <a:latin typeface="Calibri" panose="020F0502020204030204" pitchFamily="34" charset="0"/>
              </a:rPr>
              <a:t>Model</a:t>
            </a:r>
            <a:endParaRPr lang="en-US" sz="2000" u="sng" baseline="30000" dirty="0" smtClean="0">
              <a:latin typeface="Calibri" panose="020F050202020403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u="sng" dirty="0" smtClean="0">
              <a:latin typeface="Calibri" panose="020F050202020403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71949" y="4616352"/>
            <a:ext cx="2055268" cy="10413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u="sng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2000" u="sng" dirty="0">
                <a:latin typeface="Calibri" panose="020F0502020204030204" pitchFamily="34" charset="0"/>
              </a:rPr>
              <a:t>Experiment</a:t>
            </a:r>
            <a:endParaRPr lang="en-US" sz="2000" u="sng" baseline="30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u="sng" dirty="0" smtClean="0">
              <a:latin typeface="Calibri" panose="020F0502020204030204" pitchFamily="34" charset="0"/>
            </a:endParaRPr>
          </a:p>
        </p:txBody>
      </p:sp>
      <p:pic>
        <p:nvPicPr>
          <p:cNvPr id="13" name="Picture 6" descr="http://www.oslouniversitetssykehus.no/stream_file.asp?iEntityId=26890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7220692" y="439716"/>
            <a:ext cx="1909549" cy="41211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t="76027" r="60860"/>
          <a:stretch/>
        </p:blipFill>
        <p:spPr>
          <a:xfrm>
            <a:off x="5565050" y="6186581"/>
            <a:ext cx="3578950" cy="6872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23" y="6630569"/>
            <a:ext cx="3633879" cy="24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5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06" y="760879"/>
            <a:ext cx="8519425" cy="9906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200" baseline="-25000" dirty="0" err="1" smtClean="0">
                <a:solidFill>
                  <a:schemeClr val="accent5">
                    <a:lumMod val="75000"/>
                  </a:schemeClr>
                </a:solidFill>
              </a:rPr>
              <a:t>Na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 is recruited via non-equilibrium reactivation</a:t>
            </a:r>
            <a:endParaRPr lang="en-US" sz="32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0806" y="1677479"/>
            <a:ext cx="8411935" cy="9478"/>
          </a:xfrm>
          <a:prstGeom prst="line">
            <a:avLst/>
          </a:prstGeom>
          <a:ln w="13716">
            <a:solidFill>
              <a:schemeClr val="tx2"/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3-04-19 at 8.02.2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t="12376" r="45479" b="19108"/>
          <a:stretch/>
        </p:blipFill>
        <p:spPr>
          <a:xfrm>
            <a:off x="1161057" y="2859314"/>
            <a:ext cx="4899654" cy="2743199"/>
          </a:xfrm>
          <a:prstGeom prst="rect">
            <a:avLst/>
          </a:prstGeom>
        </p:spPr>
      </p:pic>
      <p:sp>
        <p:nvSpPr>
          <p:cNvPr id="13" name="Moon 12"/>
          <p:cNvSpPr/>
          <p:nvPr/>
        </p:nvSpPr>
        <p:spPr>
          <a:xfrm rot="10800000">
            <a:off x="5654311" y="3882572"/>
            <a:ext cx="362857" cy="551542"/>
          </a:xfrm>
          <a:prstGeom prst="mo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/>
        </p:nvSpPr>
        <p:spPr>
          <a:xfrm rot="10800000">
            <a:off x="5349012" y="2198919"/>
            <a:ext cx="610596" cy="449942"/>
          </a:xfrm>
          <a:prstGeom prst="corner">
            <a:avLst>
              <a:gd name="adj1" fmla="val 27420"/>
              <a:gd name="adj2" fmla="val 2742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/>
        </p:nvSpPr>
        <p:spPr>
          <a:xfrm rot="10800000">
            <a:off x="4371113" y="2198929"/>
            <a:ext cx="610596" cy="449942"/>
          </a:xfrm>
          <a:prstGeom prst="corner">
            <a:avLst>
              <a:gd name="adj1" fmla="val 27420"/>
              <a:gd name="adj2" fmla="val 2742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/>
        </p:nvSpPr>
        <p:spPr>
          <a:xfrm rot="10800000">
            <a:off x="3349128" y="2198923"/>
            <a:ext cx="610596" cy="449942"/>
          </a:xfrm>
          <a:prstGeom prst="corner">
            <a:avLst>
              <a:gd name="adj1" fmla="val 27420"/>
              <a:gd name="adj2" fmla="val 2742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956695" y="1408870"/>
            <a:ext cx="1879044" cy="8626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nb-N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Lidocaine</a:t>
            </a:r>
            <a:endParaRPr lang="en-US" sz="28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60711" y="3592775"/>
            <a:ext cx="1879044" cy="8626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nb-N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TTX</a:t>
            </a:r>
            <a:endParaRPr lang="en-US" sz="28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t="76027" r="60860"/>
          <a:stretch/>
        </p:blipFill>
        <p:spPr>
          <a:xfrm>
            <a:off x="5565050" y="6186581"/>
            <a:ext cx="3578950" cy="6872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3" y="6630569"/>
            <a:ext cx="3633879" cy="24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2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9711E-6 L -0.10486 -4.97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93 L -0.09913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79191E-6 L 8.33333E-7 0.1290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79191E-6 L -3.61111E-6 0.129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79191E-6 L -2.77778E-6 0.1290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12139E-6 L 3.33333E-6 0.1188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94" y="760879"/>
            <a:ext cx="8783194" cy="9906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Non-equilibrium reactivation can be blocked by </a:t>
            </a:r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</a:rPr>
              <a:t>lidocaine</a:t>
            </a:r>
            <a:endParaRPr lang="en-US" sz="32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0806" y="1677479"/>
            <a:ext cx="8411935" cy="9478"/>
          </a:xfrm>
          <a:prstGeom prst="line">
            <a:avLst/>
          </a:prstGeom>
          <a:ln w="13716">
            <a:solidFill>
              <a:schemeClr val="tx2"/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455"/>
            <a:ext cx="6515372" cy="41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Screen Shot 2013-04-19 at 8.02.2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t="12376" r="45479" b="19108"/>
          <a:stretch/>
        </p:blipFill>
        <p:spPr>
          <a:xfrm>
            <a:off x="6396677" y="3296449"/>
            <a:ext cx="2592408" cy="1451427"/>
          </a:xfrm>
          <a:prstGeom prst="rect">
            <a:avLst/>
          </a:prstGeom>
        </p:spPr>
      </p:pic>
      <p:sp>
        <p:nvSpPr>
          <p:cNvPr id="12" name="L-Shape 11"/>
          <p:cNvSpPr/>
          <p:nvPr/>
        </p:nvSpPr>
        <p:spPr>
          <a:xfrm rot="10800000">
            <a:off x="8671143" y="3398047"/>
            <a:ext cx="265420" cy="216912"/>
          </a:xfrm>
          <a:prstGeom prst="corner">
            <a:avLst>
              <a:gd name="adj1" fmla="val 27420"/>
              <a:gd name="adj2" fmla="val 2742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/>
          <p:cNvSpPr/>
          <p:nvPr/>
        </p:nvSpPr>
        <p:spPr>
          <a:xfrm rot="10800000">
            <a:off x="8147061" y="3398047"/>
            <a:ext cx="265420" cy="216912"/>
          </a:xfrm>
          <a:prstGeom prst="corner">
            <a:avLst>
              <a:gd name="adj1" fmla="val 27420"/>
              <a:gd name="adj2" fmla="val 2742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/>
        </p:nvSpPr>
        <p:spPr>
          <a:xfrm rot="10800000">
            <a:off x="7611985" y="3398047"/>
            <a:ext cx="265420" cy="216912"/>
          </a:xfrm>
          <a:prstGeom prst="corner">
            <a:avLst>
              <a:gd name="adj1" fmla="val 27420"/>
              <a:gd name="adj2" fmla="val 2742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51730" y="2538968"/>
            <a:ext cx="11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/>
                <a:cs typeface="Calibri"/>
              </a:rPr>
              <a:t>Lidocaine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L-Shape 14"/>
          <p:cNvSpPr/>
          <p:nvPr/>
        </p:nvSpPr>
        <p:spPr>
          <a:xfrm rot="10800000">
            <a:off x="8107894" y="2736809"/>
            <a:ext cx="232868" cy="195791"/>
          </a:xfrm>
          <a:prstGeom prst="corner">
            <a:avLst>
              <a:gd name="adj1" fmla="val 27420"/>
              <a:gd name="adj2" fmla="val 2742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61293" y="3052775"/>
            <a:ext cx="236584" cy="23348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01931" y="3027301"/>
            <a:ext cx="0" cy="284432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409533" y="3052775"/>
            <a:ext cx="223390" cy="24367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t="76027" r="60860"/>
          <a:stretch/>
        </p:blipFill>
        <p:spPr>
          <a:xfrm>
            <a:off x="5565050" y="6186581"/>
            <a:ext cx="3578950" cy="6872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23" y="6630569"/>
            <a:ext cx="3633879" cy="24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8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94" y="850633"/>
            <a:ext cx="8769435" cy="990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EADs initiate AF in canine atria (</a:t>
            </a:r>
            <a:r>
              <a:rPr lang="en-US" sz="2600" u="sng" dirty="0" smtClean="0">
                <a:solidFill>
                  <a:schemeClr val="accent5">
                    <a:lumMod val="75000"/>
                  </a:schemeClr>
                </a:solidFill>
              </a:rPr>
              <a:t>pulmonary veins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26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0806" y="1677479"/>
            <a:ext cx="8411935" cy="9478"/>
          </a:xfrm>
          <a:prstGeom prst="line">
            <a:avLst/>
          </a:prstGeom>
          <a:ln w="13716">
            <a:solidFill>
              <a:schemeClr val="tx2"/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Shot 2014-01-24 at 12.22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9" y="2038347"/>
            <a:ext cx="3793898" cy="42887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41621" y="6603982"/>
            <a:ext cx="2553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       Patterson </a:t>
            </a:r>
            <a:r>
              <a:rPr lang="en-US" sz="1100" i="1" dirty="0" smtClean="0"/>
              <a:t>et al. JACC. </a:t>
            </a:r>
            <a:r>
              <a:rPr lang="en-US" sz="1100" dirty="0" smtClean="0"/>
              <a:t>2006.</a:t>
            </a:r>
          </a:p>
        </p:txBody>
      </p:sp>
      <p:pic>
        <p:nvPicPr>
          <p:cNvPr id="10" name="Picture 2" descr="C:\Users\andrewed\Downloads\simula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25" y="6624590"/>
            <a:ext cx="2725172" cy="18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oslouniversitetssykehus.no/stream_file.asp?iEntityId=26890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7220692" y="439716"/>
            <a:ext cx="1909549" cy="41211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7867" y="6586138"/>
            <a:ext cx="2560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Patterson </a:t>
            </a:r>
            <a:r>
              <a:rPr lang="en-US" sz="1100" i="1" dirty="0" smtClean="0"/>
              <a:t>et al. </a:t>
            </a:r>
            <a:r>
              <a:rPr lang="en-US" sz="1100" dirty="0" smtClean="0"/>
              <a:t>Heart Rhythm. 2005.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72664" y="1841233"/>
            <a:ext cx="4434173" cy="3084642"/>
            <a:chOff x="4372664" y="1841233"/>
            <a:chExt cx="4434173" cy="3084642"/>
          </a:xfrm>
        </p:grpSpPr>
        <p:pic>
          <p:nvPicPr>
            <p:cNvPr id="9" name="Picture 8" descr="Screen Shot 2014-01-24 at 12.40.27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2664" y="1841233"/>
              <a:ext cx="4434173" cy="3084642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620000" y="4538150"/>
              <a:ext cx="723900" cy="387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38" b="3428"/>
          <a:stretch/>
        </p:blipFill>
        <p:spPr bwMode="auto">
          <a:xfrm>
            <a:off x="4688110" y="4538150"/>
            <a:ext cx="1769840" cy="198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743" y="4599837"/>
            <a:ext cx="2207736" cy="172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02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94" y="850633"/>
            <a:ext cx="8769435" cy="990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EADs carried by non-equilibrium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600" baseline="-25000" dirty="0" err="1" smtClean="0">
                <a:solidFill>
                  <a:schemeClr val="accent5">
                    <a:lumMod val="75000"/>
                  </a:schemeClr>
                </a:solidFill>
              </a:rPr>
              <a:t>Na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in a human atrial cell model</a:t>
            </a:r>
            <a:endParaRPr lang="en-US" sz="26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0806" y="1677479"/>
            <a:ext cx="8411935" cy="9478"/>
          </a:xfrm>
          <a:prstGeom prst="line">
            <a:avLst/>
          </a:prstGeom>
          <a:ln w="13716">
            <a:solidFill>
              <a:schemeClr val="tx2"/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igure8b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77"/>
          <a:stretch/>
        </p:blipFill>
        <p:spPr>
          <a:xfrm>
            <a:off x="360806" y="2419684"/>
            <a:ext cx="8518638" cy="3662947"/>
          </a:xfrm>
          <a:prstGeom prst="rect">
            <a:avLst/>
          </a:prstGeom>
        </p:spPr>
      </p:pic>
      <p:pic>
        <p:nvPicPr>
          <p:cNvPr id="9" name="Picture 2" descr="C:\Users\andrewed\Downloads\simula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25" y="6624590"/>
            <a:ext cx="2725172" cy="18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oslouniversitetssykehus.no/stream_file.asp?iEntityId=26890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7220692" y="439716"/>
            <a:ext cx="1909549" cy="4121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685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227</Words>
  <Application>Microsoft Macintosh PowerPoint</Application>
  <PresentationFormat>On-screen Show (4:3)</PresentationFormat>
  <Paragraphs>51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Pro-arrhythmic effects of Na+ channel blockers</vt:lpstr>
      <vt:lpstr>Class 1 antiarrhythmic agents</vt:lpstr>
      <vt:lpstr>Class 1 antiarrhythmic agents</vt:lpstr>
      <vt:lpstr>Class 1 antiarrhythmic agents</vt:lpstr>
      <vt:lpstr>Pharmacological basis for discriminating INa behaviours</vt:lpstr>
      <vt:lpstr>INa is recruited via non-equilibrium reactivation</vt:lpstr>
      <vt:lpstr>Non-equilibrium reactivation can be blocked by lidocaine</vt:lpstr>
      <vt:lpstr>EADs initiate AF in canine atria (pulmonary veins)</vt:lpstr>
      <vt:lpstr>EADs carried by non-equilibrium INa in a human atrial cell model</vt:lpstr>
      <vt:lpstr>Specific Objectives</vt:lpstr>
    </vt:vector>
  </TitlesOfParts>
  <Company>Universitetet i Oslo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computational interrogation of CaMKII inhibition by KN-93</dc:title>
  <dc:creator>Andrew Edwards</dc:creator>
  <cp:lastModifiedBy>Andy Edwards</cp:lastModifiedBy>
  <cp:revision>39</cp:revision>
  <dcterms:created xsi:type="dcterms:W3CDTF">2014-06-23T15:32:41Z</dcterms:created>
  <dcterms:modified xsi:type="dcterms:W3CDTF">2016-06-21T09:32:41Z</dcterms:modified>
</cp:coreProperties>
</file>