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1" d="100"/>
          <a:sy n="111"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5862-8C3E-4373-AADB-7072B98B1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2FBF20-4ECD-46D2-AAD4-B0FDAAA25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EE4C2F-CD18-414C-81D1-5B98651DE6DE}"/>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333492A3-D458-483A-9191-ED8CC8CB5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79B5-D985-4CFB-9886-BEF1D80EA281}"/>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145879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28C7-1A94-4BEE-8827-12FB9915E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284DC-CE7B-4946-9AC3-EDCB42294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6C344-0F3C-4A17-A81B-8743AC2379C6}"/>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C1FF2B88-A326-40BE-B74D-22BECBBC2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7E3AB-31FD-4C66-BADA-A43232791298}"/>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415835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B12A4-AB03-49DE-9C9D-EC8F0219F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DE9691-B34E-4A13-A863-B7029FCC7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87668-828A-440A-BA9E-77EE0B0A64E6}"/>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53A1F0B3-5096-4F42-8070-65A0922E8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1F0D2-925B-4E13-ADB6-6487A44B7928}"/>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84013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C060-F1F5-440F-BF80-716B2D0B6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5F98-186C-46D1-B00B-88F5042D3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7B8F6-2E64-4D88-8FC1-8D11DA88F495}"/>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C4CEC33F-24C1-46C6-801F-1CA930DB3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DFC68-F47A-47B8-B51F-8F6A10800C05}"/>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381792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0D14-C124-478A-82A2-3FC946B3C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375ED-9F63-4BD0-BC8A-B14DFF328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FD44E-433D-4A34-A7E9-7C1E5655A8EC}"/>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B248ED68-9D4F-4F27-9999-7E297B9E2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6C4A8-AD98-4A6A-9BC3-7284FA55EFA9}"/>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317512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16D7-3E21-4740-8448-F5DA08A02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58BF9-05B6-4F15-94A6-EE8B3D5BE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B66F0-365D-4D25-A423-32A2704FF1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905B9-E255-4856-A128-A0E7C216FC03}"/>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6" name="Footer Placeholder 5">
            <a:extLst>
              <a:ext uri="{FF2B5EF4-FFF2-40B4-BE49-F238E27FC236}">
                <a16:creationId xmlns:a16="http://schemas.microsoft.com/office/drawing/2014/main" id="{D520BDA7-650C-40A3-B33C-1B30436EE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B854C-A543-4094-A6D7-77FF97080711}"/>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73920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951A-666F-48FF-8A36-160563B36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962FB-C9E4-473C-966D-71D45ACEE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09B3D5-B47D-4137-97C3-B3AFCD201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BF4F4-52E0-4952-8024-8678BE71B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F141F-F743-48E9-A592-C50C112D9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9FDC1-2A0B-4240-A817-1769256C84D6}"/>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8" name="Footer Placeholder 7">
            <a:extLst>
              <a:ext uri="{FF2B5EF4-FFF2-40B4-BE49-F238E27FC236}">
                <a16:creationId xmlns:a16="http://schemas.microsoft.com/office/drawing/2014/main" id="{504C47EE-6024-41B4-A609-3B95B8386D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37E8B-014B-4B99-8A66-F16484D575C2}"/>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320576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5880-F3E0-485E-BA1A-98E72642D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C566B-FA0E-4281-81CA-BDDBC558E513}"/>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4" name="Footer Placeholder 3">
            <a:extLst>
              <a:ext uri="{FF2B5EF4-FFF2-40B4-BE49-F238E27FC236}">
                <a16:creationId xmlns:a16="http://schemas.microsoft.com/office/drawing/2014/main" id="{4A2EC74A-6556-417B-9A6B-544CFA5D3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7482EE-6D2E-40ED-8E30-57ECEE1C02F1}"/>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19477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7CD36-3CF7-43CC-A4DF-59282C029438}"/>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3" name="Footer Placeholder 2">
            <a:extLst>
              <a:ext uri="{FF2B5EF4-FFF2-40B4-BE49-F238E27FC236}">
                <a16:creationId xmlns:a16="http://schemas.microsoft.com/office/drawing/2014/main" id="{B5FD5B33-58B1-4C8D-80C3-71C480408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4AA4E-AB0F-4F3B-A01C-C5D1F2CB12DF}"/>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339543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DA4E-5388-410F-BF84-599530624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73CD7-E1C3-4A5E-B510-96E6092A9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049332-F635-49E2-9206-53E5976FD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4BC43-FA5A-4E91-8E20-C37BA993A881}"/>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6" name="Footer Placeholder 5">
            <a:extLst>
              <a:ext uri="{FF2B5EF4-FFF2-40B4-BE49-F238E27FC236}">
                <a16:creationId xmlns:a16="http://schemas.microsoft.com/office/drawing/2014/main" id="{9CFCE8F8-3572-4F12-8276-BC8A098EF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8AA18-38CB-40A1-A05A-83D583A14758}"/>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289241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DF4B-8940-4C41-99B8-AE514A26F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F5C40-CB8B-4625-B7A1-69A3D647B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FBF07-B0C7-4F9C-9719-5D049580A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6503C-DCFA-41E0-998E-4A67B2B8C948}"/>
              </a:ext>
            </a:extLst>
          </p:cNvPr>
          <p:cNvSpPr>
            <a:spLocks noGrp="1"/>
          </p:cNvSpPr>
          <p:nvPr>
            <p:ph type="dt" sz="half" idx="10"/>
          </p:nvPr>
        </p:nvSpPr>
        <p:spPr/>
        <p:txBody>
          <a:bodyPr/>
          <a:lstStyle/>
          <a:p>
            <a:fld id="{C2E0C7D4-DBDF-416B-A0D1-10F8C4711EBB}" type="datetimeFigureOut">
              <a:rPr lang="en-US" smtClean="0"/>
              <a:t>9/29/2021</a:t>
            </a:fld>
            <a:endParaRPr lang="en-US"/>
          </a:p>
        </p:txBody>
      </p:sp>
      <p:sp>
        <p:nvSpPr>
          <p:cNvPr id="6" name="Footer Placeholder 5">
            <a:extLst>
              <a:ext uri="{FF2B5EF4-FFF2-40B4-BE49-F238E27FC236}">
                <a16:creationId xmlns:a16="http://schemas.microsoft.com/office/drawing/2014/main" id="{DBA06E2D-D227-409E-A975-4085B764A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264E6-5617-4DFE-BEBE-358426AA4E6F}"/>
              </a:ext>
            </a:extLst>
          </p:cNvPr>
          <p:cNvSpPr>
            <a:spLocks noGrp="1"/>
          </p:cNvSpPr>
          <p:nvPr>
            <p:ph type="sldNum" sz="quarter" idx="12"/>
          </p:nvPr>
        </p:nvSpPr>
        <p:spPr/>
        <p:txBody>
          <a:bodyPr/>
          <a:lstStyle/>
          <a:p>
            <a:fld id="{901A9BCF-C270-42A7-95E7-301701D5FEA7}" type="slidenum">
              <a:rPr lang="en-US" smtClean="0"/>
              <a:t>‹#›</a:t>
            </a:fld>
            <a:endParaRPr lang="en-US"/>
          </a:p>
        </p:txBody>
      </p:sp>
    </p:spTree>
    <p:extLst>
      <p:ext uri="{BB962C8B-B14F-4D97-AF65-F5344CB8AC3E}">
        <p14:creationId xmlns:p14="http://schemas.microsoft.com/office/powerpoint/2010/main" val="96981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2674B-57CE-49FB-A2F0-CB48ABCFE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D42BB-5EBE-4BF0-B051-A4C3B41BB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BDC5E-0F4B-4EA8-A97E-275CE27D1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0C7D4-DBDF-416B-A0D1-10F8C4711EBB}" type="datetimeFigureOut">
              <a:rPr lang="en-US" smtClean="0"/>
              <a:t>9/29/2021</a:t>
            </a:fld>
            <a:endParaRPr lang="en-US"/>
          </a:p>
        </p:txBody>
      </p:sp>
      <p:sp>
        <p:nvSpPr>
          <p:cNvPr id="5" name="Footer Placeholder 4">
            <a:extLst>
              <a:ext uri="{FF2B5EF4-FFF2-40B4-BE49-F238E27FC236}">
                <a16:creationId xmlns:a16="http://schemas.microsoft.com/office/drawing/2014/main" id="{DFD3D5FA-A0BF-4BD3-AFC3-061B28F77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E35C3C-2ED4-4E39-AA1B-B3F7D4890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A9BCF-C270-42A7-95E7-301701D5FEA7}" type="slidenum">
              <a:rPr lang="en-US" smtClean="0"/>
              <a:t>‹#›</a:t>
            </a:fld>
            <a:endParaRPr lang="en-US"/>
          </a:p>
        </p:txBody>
      </p:sp>
    </p:spTree>
    <p:extLst>
      <p:ext uri="{BB962C8B-B14F-4D97-AF65-F5344CB8AC3E}">
        <p14:creationId xmlns:p14="http://schemas.microsoft.com/office/powerpoint/2010/main" val="102275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3FC3-890D-4718-8A24-3DB7A6E91D57}"/>
              </a:ext>
            </a:extLst>
          </p:cNvPr>
          <p:cNvSpPr>
            <a:spLocks noGrp="1"/>
          </p:cNvSpPr>
          <p:nvPr>
            <p:ph type="ctrTitle"/>
          </p:nvPr>
        </p:nvSpPr>
        <p:spPr>
          <a:xfrm>
            <a:off x="1524000" y="378372"/>
            <a:ext cx="9144000" cy="6085489"/>
          </a:xfrm>
        </p:spPr>
        <p:txBody>
          <a:bodyPr anchor="ctr"/>
          <a:lstStyle/>
          <a:p>
            <a:r>
              <a:rPr lang="en-US" dirty="0"/>
              <a:t>Capacitance</a:t>
            </a:r>
          </a:p>
        </p:txBody>
      </p:sp>
    </p:spTree>
    <p:extLst>
      <p:ext uri="{BB962C8B-B14F-4D97-AF65-F5344CB8AC3E}">
        <p14:creationId xmlns:p14="http://schemas.microsoft.com/office/powerpoint/2010/main" val="388982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3DD4-BCB1-4B3D-8BEC-D07F8E683ED8}"/>
              </a:ext>
            </a:extLst>
          </p:cNvPr>
          <p:cNvSpPr>
            <a:spLocks noGrp="1"/>
          </p:cNvSpPr>
          <p:nvPr>
            <p:ph type="title"/>
          </p:nvPr>
        </p:nvSpPr>
        <p:spPr>
          <a:xfrm>
            <a:off x="838200" y="365125"/>
            <a:ext cx="10515600" cy="738461"/>
          </a:xfrm>
        </p:spPr>
        <p:txBody>
          <a:bodyPr/>
          <a:lstStyle/>
          <a:p>
            <a:pPr algn="ctr"/>
            <a:r>
              <a:rPr lang="en-US" dirty="0"/>
              <a:t>Dielectric Materials</a:t>
            </a:r>
          </a:p>
        </p:txBody>
      </p:sp>
      <p:sp>
        <p:nvSpPr>
          <p:cNvPr id="3" name="Content Placeholder 2">
            <a:extLst>
              <a:ext uri="{FF2B5EF4-FFF2-40B4-BE49-F238E27FC236}">
                <a16:creationId xmlns:a16="http://schemas.microsoft.com/office/drawing/2014/main" id="{ED474289-2961-4F7A-9CD4-8D59654E7E93}"/>
              </a:ext>
            </a:extLst>
          </p:cNvPr>
          <p:cNvSpPr>
            <a:spLocks noGrp="1"/>
          </p:cNvSpPr>
          <p:nvPr>
            <p:ph idx="1"/>
          </p:nvPr>
        </p:nvSpPr>
        <p:spPr>
          <a:xfrm>
            <a:off x="838200" y="1342149"/>
            <a:ext cx="10515600" cy="1953142"/>
          </a:xfrm>
        </p:spPr>
        <p:txBody>
          <a:bodyPr>
            <a:normAutofit fontScale="77500" lnSpcReduction="20000"/>
          </a:bodyPr>
          <a:lstStyle/>
          <a:p>
            <a:pPr marL="0" indent="0" fontAlgn="base">
              <a:buNone/>
            </a:pPr>
            <a:r>
              <a:rPr lang="en-US" sz="3400" dirty="0"/>
              <a:t>Insulators are materials that don’t allow electric current to flow.  Dielectrics are insulators containing polar molecules.  An outside electric field causes the molecules to align with the field.  It takes energy to align the molecules.  When the electric field is removed, the molecules return the energy as they resume their arbitrary orientations.</a:t>
            </a:r>
            <a:br>
              <a:rPr lang="en-US" dirty="0"/>
            </a:br>
            <a:endParaRPr lang="en-US" dirty="0"/>
          </a:p>
        </p:txBody>
      </p:sp>
      <p:pic>
        <p:nvPicPr>
          <p:cNvPr id="1028" name="Picture 4" descr="dielectric material as an electric field medium">
            <a:extLst>
              <a:ext uri="{FF2B5EF4-FFF2-40B4-BE49-F238E27FC236}">
                <a16:creationId xmlns:a16="http://schemas.microsoft.com/office/drawing/2014/main" id="{4F9102DE-AB98-4621-B761-B1629D8CE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504" y="2777773"/>
            <a:ext cx="6118991" cy="371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07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EE6D-9881-4D50-AEE5-E4B294505DF5}"/>
              </a:ext>
            </a:extLst>
          </p:cNvPr>
          <p:cNvSpPr>
            <a:spLocks noGrp="1"/>
          </p:cNvSpPr>
          <p:nvPr>
            <p:ph type="title"/>
          </p:nvPr>
        </p:nvSpPr>
        <p:spPr>
          <a:xfrm>
            <a:off x="838200" y="365125"/>
            <a:ext cx="10515600" cy="727951"/>
          </a:xfrm>
        </p:spPr>
        <p:txBody>
          <a:bodyPr/>
          <a:lstStyle/>
          <a:p>
            <a:pPr algn="ctr"/>
            <a:r>
              <a:rPr lang="en-US" dirty="0"/>
              <a:t>Dielectric Capacitor</a:t>
            </a:r>
          </a:p>
        </p:txBody>
      </p:sp>
      <p:sp>
        <p:nvSpPr>
          <p:cNvPr id="3" name="Content Placeholder 2">
            <a:extLst>
              <a:ext uri="{FF2B5EF4-FFF2-40B4-BE49-F238E27FC236}">
                <a16:creationId xmlns:a16="http://schemas.microsoft.com/office/drawing/2014/main" id="{C8C7F738-EBF6-466C-A3B5-519762A26511}"/>
              </a:ext>
            </a:extLst>
          </p:cNvPr>
          <p:cNvSpPr>
            <a:spLocks noGrp="1"/>
          </p:cNvSpPr>
          <p:nvPr>
            <p:ph idx="1"/>
          </p:nvPr>
        </p:nvSpPr>
        <p:spPr>
          <a:xfrm>
            <a:off x="838200" y="1253331"/>
            <a:ext cx="10515600" cy="1426807"/>
          </a:xfrm>
        </p:spPr>
        <p:txBody>
          <a:bodyPr/>
          <a:lstStyle/>
          <a:p>
            <a:pPr marL="0" indent="0">
              <a:buNone/>
            </a:pPr>
            <a:r>
              <a:rPr lang="en-US" dirty="0"/>
              <a:t>It takes energy to polarize the dielectric material.  That energy is stored (i.e., retained) as long as an electric field exists.  A dielectric capacitor can store electrical energy.</a:t>
            </a:r>
          </a:p>
        </p:txBody>
      </p:sp>
      <p:pic>
        <p:nvPicPr>
          <p:cNvPr id="2050" name="Picture 2" descr="Is charge density zero in a dielectric material and why? - Physics Stack  Exchange">
            <a:extLst>
              <a:ext uri="{FF2B5EF4-FFF2-40B4-BE49-F238E27FC236}">
                <a16:creationId xmlns:a16="http://schemas.microsoft.com/office/drawing/2014/main" id="{48AFF03E-93B9-4146-8BC9-BAE94DE5D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40393"/>
            <a:ext cx="4886325" cy="3581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pacitor. Appearance And Interior. A Dielectric Material Is.. Royalty Free  Cliparts, Vectors, And Stock Illustration. Image 94732143.">
            <a:extLst>
              <a:ext uri="{FF2B5EF4-FFF2-40B4-BE49-F238E27FC236}">
                <a16:creationId xmlns:a16="http://schemas.microsoft.com/office/drawing/2014/main" id="{A71BEF5F-5E15-4076-AA84-D15DB91D9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717" y="2243931"/>
            <a:ext cx="5121166" cy="417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15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68DA-60C6-4B05-ABF1-E1C6DA43C732}"/>
              </a:ext>
            </a:extLst>
          </p:cNvPr>
          <p:cNvSpPr>
            <a:spLocks noGrp="1"/>
          </p:cNvSpPr>
          <p:nvPr>
            <p:ph type="title"/>
          </p:nvPr>
        </p:nvSpPr>
        <p:spPr>
          <a:xfrm>
            <a:off x="838200" y="365125"/>
            <a:ext cx="10515600" cy="601827"/>
          </a:xfrm>
        </p:spPr>
        <p:txBody>
          <a:bodyPr>
            <a:normAutofit fontScale="90000"/>
          </a:bodyPr>
          <a:lstStyle/>
          <a:p>
            <a:pPr algn="ctr"/>
            <a:r>
              <a:rPr lang="en-US" dirty="0"/>
              <a:t>Capacitance Defined</a:t>
            </a:r>
          </a:p>
        </p:txBody>
      </p:sp>
      <p:sp>
        <p:nvSpPr>
          <p:cNvPr id="3" name="Content Placeholder 2">
            <a:extLst>
              <a:ext uri="{FF2B5EF4-FFF2-40B4-BE49-F238E27FC236}">
                <a16:creationId xmlns:a16="http://schemas.microsoft.com/office/drawing/2014/main" id="{708EEE08-D8FB-4F7E-A215-1BB0B88AA55B}"/>
              </a:ext>
            </a:extLst>
          </p:cNvPr>
          <p:cNvSpPr>
            <a:spLocks noGrp="1"/>
          </p:cNvSpPr>
          <p:nvPr>
            <p:ph idx="1"/>
          </p:nvPr>
        </p:nvSpPr>
        <p:spPr>
          <a:xfrm>
            <a:off x="838200" y="1121432"/>
            <a:ext cx="10515600" cy="949106"/>
          </a:xfrm>
        </p:spPr>
        <p:txBody>
          <a:bodyPr/>
          <a:lstStyle/>
          <a:p>
            <a:pPr marL="0" indent="0">
              <a:buNone/>
            </a:pPr>
            <a:r>
              <a:rPr lang="en-US" dirty="0"/>
              <a:t>Capacitance (measured in Farads) is the amount of charge stored per volt applied across the dielectric.</a:t>
            </a:r>
          </a:p>
          <a:p>
            <a:pPr marL="0" indent="0">
              <a:buNone/>
            </a:pPr>
            <a:endParaRPr lang="en-US" dirty="0"/>
          </a:p>
        </p:txBody>
      </p:sp>
      <p:pic>
        <p:nvPicPr>
          <p:cNvPr id="5122" name="Picture 2" descr="CalcTool: Capacitance, charge, voltage calculator">
            <a:extLst>
              <a:ext uri="{FF2B5EF4-FFF2-40B4-BE49-F238E27FC236}">
                <a16:creationId xmlns:a16="http://schemas.microsoft.com/office/drawing/2014/main" id="{890435A6-30B5-4B45-A0A1-876449013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11" y="2420608"/>
            <a:ext cx="5317578" cy="398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3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A677-40DC-4FA1-A3DB-022744C1943A}"/>
              </a:ext>
            </a:extLst>
          </p:cNvPr>
          <p:cNvSpPr>
            <a:spLocks noGrp="1"/>
          </p:cNvSpPr>
          <p:nvPr>
            <p:ph type="title"/>
          </p:nvPr>
        </p:nvSpPr>
        <p:spPr>
          <a:xfrm>
            <a:off x="838200" y="365126"/>
            <a:ext cx="10515600" cy="759482"/>
          </a:xfrm>
        </p:spPr>
        <p:txBody>
          <a:bodyPr/>
          <a:lstStyle/>
          <a:p>
            <a:pPr algn="ctr"/>
            <a:r>
              <a:rPr lang="en-US" dirty="0"/>
              <a:t>Charging a Capacitor</a:t>
            </a:r>
          </a:p>
        </p:txBody>
      </p:sp>
      <p:sp>
        <p:nvSpPr>
          <p:cNvPr id="3" name="Content Placeholder 2">
            <a:extLst>
              <a:ext uri="{FF2B5EF4-FFF2-40B4-BE49-F238E27FC236}">
                <a16:creationId xmlns:a16="http://schemas.microsoft.com/office/drawing/2014/main" id="{D1F6CCA3-1B5B-4443-90DF-08F2F1B615E7}"/>
              </a:ext>
            </a:extLst>
          </p:cNvPr>
          <p:cNvSpPr>
            <a:spLocks noGrp="1"/>
          </p:cNvSpPr>
          <p:nvPr>
            <p:ph idx="1"/>
          </p:nvPr>
        </p:nvSpPr>
        <p:spPr>
          <a:xfrm>
            <a:off x="1164020" y="1068937"/>
            <a:ext cx="10515600" cy="1569160"/>
          </a:xfrm>
        </p:spPr>
        <p:txBody>
          <a:bodyPr>
            <a:normAutofit fontScale="85000" lnSpcReduction="10000"/>
          </a:bodyPr>
          <a:lstStyle/>
          <a:p>
            <a:pPr marL="0" indent="0">
              <a:buNone/>
            </a:pPr>
            <a:r>
              <a:rPr lang="en-US" dirty="0"/>
              <a:t>The figure below shows a capacitor, ( C ) in series with a resistor, ( R ) forming a </a:t>
            </a:r>
            <a:r>
              <a:rPr lang="en-US" b="1" dirty="0"/>
              <a:t>RC Charging Circuit</a:t>
            </a:r>
            <a:r>
              <a:rPr lang="en-US" dirty="0"/>
              <a:t> connected across a DC battery supply ( Vs ) via a mechanical switch. At time zero, when the switch is first closed, the capacitor gradually charges up through the resistor until the voltage across it reaches the supply voltage of the battery. The manner in which the capacitor charges up is shown in next slides.</a:t>
            </a:r>
          </a:p>
        </p:txBody>
      </p:sp>
      <p:pic>
        <p:nvPicPr>
          <p:cNvPr id="3074" name="Picture 2" descr="rc charging circuit">
            <a:extLst>
              <a:ext uri="{FF2B5EF4-FFF2-40B4-BE49-F238E27FC236}">
                <a16:creationId xmlns:a16="http://schemas.microsoft.com/office/drawing/2014/main" id="{EB02660B-2E0E-412E-BEE8-7C09AE475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375" y="2758417"/>
            <a:ext cx="7634890" cy="373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C Circuit Formula Derivation Using Calculus - Owlcation - Education">
            <a:extLst>
              <a:ext uri="{FF2B5EF4-FFF2-40B4-BE49-F238E27FC236}">
                <a16:creationId xmlns:a16="http://schemas.microsoft.com/office/drawing/2014/main" id="{2194B239-0A26-4ACA-AB3C-9E5448849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32508"/>
            <a:ext cx="7286844" cy="682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14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esson 15 – Capacitors Transient Analysis - ppt video online download">
            <a:extLst>
              <a:ext uri="{FF2B5EF4-FFF2-40B4-BE49-F238E27FC236}">
                <a16:creationId xmlns:a16="http://schemas.microsoft.com/office/drawing/2014/main" id="{A0986F70-81F5-4C10-8209-157B3508C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1304"/>
            <a:ext cx="8902262" cy="667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4A5E-89D1-4DAF-9A3D-1C5E768D0846}"/>
              </a:ext>
            </a:extLst>
          </p:cNvPr>
          <p:cNvSpPr>
            <a:spLocks noGrp="1"/>
          </p:cNvSpPr>
          <p:nvPr>
            <p:ph type="title"/>
          </p:nvPr>
        </p:nvSpPr>
        <p:spPr/>
        <p:txBody>
          <a:bodyPr/>
          <a:lstStyle/>
          <a:p>
            <a:pPr algn="ctr"/>
            <a:r>
              <a:rPr lang="en-US" dirty="0"/>
              <a:t>RC Time Constant</a:t>
            </a:r>
          </a:p>
        </p:txBody>
      </p:sp>
      <p:pic>
        <p:nvPicPr>
          <p:cNvPr id="4" name="Picture 3">
            <a:extLst>
              <a:ext uri="{FF2B5EF4-FFF2-40B4-BE49-F238E27FC236}">
                <a16:creationId xmlns:a16="http://schemas.microsoft.com/office/drawing/2014/main" id="{D3EE9DB7-491E-4A3D-9508-C385CF60A3CC}"/>
              </a:ext>
            </a:extLst>
          </p:cNvPr>
          <p:cNvPicPr>
            <a:picLocks noChangeAspect="1"/>
          </p:cNvPicPr>
          <p:nvPr/>
        </p:nvPicPr>
        <p:blipFill>
          <a:blip r:embed="rId2"/>
          <a:stretch>
            <a:fillRect/>
          </a:stretch>
        </p:blipFill>
        <p:spPr>
          <a:xfrm>
            <a:off x="894179" y="1925363"/>
            <a:ext cx="10403642" cy="4222655"/>
          </a:xfrm>
          <a:prstGeom prst="rect">
            <a:avLst/>
          </a:prstGeom>
        </p:spPr>
      </p:pic>
    </p:spTree>
    <p:extLst>
      <p:ext uri="{BB962C8B-B14F-4D97-AF65-F5344CB8AC3E}">
        <p14:creationId xmlns:p14="http://schemas.microsoft.com/office/powerpoint/2010/main" val="164892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3ACB-E6DC-4E35-B2A7-CAB6DC6F96FE}"/>
              </a:ext>
            </a:extLst>
          </p:cNvPr>
          <p:cNvSpPr>
            <a:spLocks noGrp="1"/>
          </p:cNvSpPr>
          <p:nvPr>
            <p:ph type="title"/>
          </p:nvPr>
        </p:nvSpPr>
        <p:spPr>
          <a:xfrm>
            <a:off x="838200" y="365125"/>
            <a:ext cx="10515600" cy="738461"/>
          </a:xfrm>
        </p:spPr>
        <p:txBody>
          <a:bodyPr/>
          <a:lstStyle/>
          <a:p>
            <a:pPr algn="ctr"/>
            <a:r>
              <a:rPr lang="en-US" dirty="0"/>
              <a:t>Discharging a Capacitor</a:t>
            </a:r>
          </a:p>
        </p:txBody>
      </p:sp>
      <p:pic>
        <p:nvPicPr>
          <p:cNvPr id="4" name="Picture 3">
            <a:extLst>
              <a:ext uri="{FF2B5EF4-FFF2-40B4-BE49-F238E27FC236}">
                <a16:creationId xmlns:a16="http://schemas.microsoft.com/office/drawing/2014/main" id="{675B0C6A-7279-4C3B-9DDF-F1D6E8D8C251}"/>
              </a:ext>
            </a:extLst>
          </p:cNvPr>
          <p:cNvPicPr>
            <a:picLocks noChangeAspect="1"/>
          </p:cNvPicPr>
          <p:nvPr/>
        </p:nvPicPr>
        <p:blipFill>
          <a:blip r:embed="rId2"/>
          <a:stretch>
            <a:fillRect/>
          </a:stretch>
        </p:blipFill>
        <p:spPr>
          <a:xfrm>
            <a:off x="1171028" y="1675742"/>
            <a:ext cx="9849944" cy="4294133"/>
          </a:xfrm>
          <a:prstGeom prst="rect">
            <a:avLst/>
          </a:prstGeom>
        </p:spPr>
      </p:pic>
    </p:spTree>
    <p:extLst>
      <p:ext uri="{BB962C8B-B14F-4D97-AF65-F5344CB8AC3E}">
        <p14:creationId xmlns:p14="http://schemas.microsoft.com/office/powerpoint/2010/main" val="1162750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214</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Capacitance</vt:lpstr>
      <vt:lpstr>Dielectric Materials</vt:lpstr>
      <vt:lpstr>Dielectric Capacitor</vt:lpstr>
      <vt:lpstr>Capacitance Defined</vt:lpstr>
      <vt:lpstr>Charging a Capacitor</vt:lpstr>
      <vt:lpstr>PowerPoint Presentation</vt:lpstr>
      <vt:lpstr>PowerPoint Presentation</vt:lpstr>
      <vt:lpstr>RC Time Constant</vt:lpstr>
      <vt:lpstr>Discharging a Capacitor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Capacitance</dc:title>
  <dc:creator>Wayne</dc:creator>
  <cp:lastModifiedBy>Wall, Wayne</cp:lastModifiedBy>
  <cp:revision>13</cp:revision>
  <dcterms:created xsi:type="dcterms:W3CDTF">2021-03-09T02:30:09Z</dcterms:created>
  <dcterms:modified xsi:type="dcterms:W3CDTF">2021-09-29T12:56:50Z</dcterms:modified>
</cp:coreProperties>
</file>